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61" r:id="rId11"/>
  </p:sldMasterIdLst>
  <p:notesMasterIdLst>
    <p:notesMasterId r:id="rId42"/>
  </p:notesMasterIdLst>
  <p:handoutMasterIdLst>
    <p:handoutMasterId r:id="rId43"/>
  </p:handoutMasterIdLst>
  <p:sldIdLst>
    <p:sldId id="405" r:id="rId12"/>
    <p:sldId id="470" r:id="rId13"/>
    <p:sldId id="480" r:id="rId14"/>
    <p:sldId id="406" r:id="rId15"/>
    <p:sldId id="485" r:id="rId16"/>
    <p:sldId id="471" r:id="rId17"/>
    <p:sldId id="481" r:id="rId18"/>
    <p:sldId id="486" r:id="rId19"/>
    <p:sldId id="447" r:id="rId20"/>
    <p:sldId id="482" r:id="rId21"/>
    <p:sldId id="483" r:id="rId22"/>
    <p:sldId id="484" r:id="rId23"/>
    <p:sldId id="411" r:id="rId24"/>
    <p:sldId id="490" r:id="rId25"/>
    <p:sldId id="413" r:id="rId26"/>
    <p:sldId id="416" r:id="rId27"/>
    <p:sldId id="439" r:id="rId28"/>
    <p:sldId id="412" r:id="rId29"/>
    <p:sldId id="415" r:id="rId30"/>
    <p:sldId id="419" r:id="rId31"/>
    <p:sldId id="476" r:id="rId32"/>
    <p:sldId id="487" r:id="rId33"/>
    <p:sldId id="488" r:id="rId34"/>
    <p:sldId id="489" r:id="rId35"/>
    <p:sldId id="491" r:id="rId36"/>
    <p:sldId id="474" r:id="rId37"/>
    <p:sldId id="414" r:id="rId38"/>
    <p:sldId id="429" r:id="rId39"/>
    <p:sldId id="475" r:id="rId40"/>
    <p:sldId id="279" r:id="rId41"/>
  </p:sldIdLst>
  <p:sldSz cx="12192000" cy="6858000"/>
  <p:notesSz cx="6858000" cy="9144000"/>
  <p:custDataLst>
    <p:custData r:id="rId4"/>
    <p:custData r:id="rId10"/>
    <p:custData r:id="rId1"/>
    <p:custData r:id="rId6"/>
    <p:custData r:id="rId7"/>
    <p:custData r:id="rId3"/>
    <p:custData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userDrawn="1">
          <p15:clr>
            <a:srgbClr val="A4A3A4"/>
          </p15:clr>
        </p15:guide>
        <p15:guide id="2" orient="horz" pos="3960" userDrawn="1">
          <p15:clr>
            <a:srgbClr val="A4A3A4"/>
          </p15:clr>
        </p15:guide>
        <p15:guide id="3" pos="360" userDrawn="1">
          <p15:clr>
            <a:srgbClr val="A4A3A4"/>
          </p15:clr>
        </p15:guide>
        <p15:guide id="4" pos="7320" userDrawn="1">
          <p15:clr>
            <a:srgbClr val="A4A3A4"/>
          </p15:clr>
        </p15:guide>
        <p15:guide id="5" orient="horz" pos="3968" userDrawn="1">
          <p15:clr>
            <a:srgbClr val="A4A3A4"/>
          </p15:clr>
        </p15:guide>
        <p15:guide id="6" orient="horz" userDrawn="1">
          <p15:clr>
            <a:srgbClr val="A4A3A4"/>
          </p15:clr>
        </p15:guide>
        <p15:guide id="7" orient="horz" pos="4224" userDrawn="1">
          <p15:clr>
            <a:srgbClr val="A4A3A4"/>
          </p15:clr>
        </p15:guide>
        <p15:guide id="8" orient="horz" pos="864" userDrawn="1">
          <p15:clr>
            <a:srgbClr val="A4A3A4"/>
          </p15:clr>
        </p15:guide>
        <p15:guide id="9" orient="horz" pos="4200" userDrawn="1">
          <p15:clr>
            <a:srgbClr val="A4A3A4"/>
          </p15:clr>
        </p15:guide>
        <p15:guide id="10" orient="horz" pos="1464" userDrawn="1">
          <p15:clr>
            <a:srgbClr val="A4A3A4"/>
          </p15:clr>
        </p15:guide>
        <p15:guide id="11" orient="horz" pos="2880" userDrawn="1">
          <p15:clr>
            <a:srgbClr val="A4A3A4"/>
          </p15:clr>
        </p15:guide>
        <p15:guide id="12" orient="horz" pos="3312" userDrawn="1">
          <p15:clr>
            <a:srgbClr val="A4A3A4"/>
          </p15:clr>
        </p15:guide>
        <p15:guide id="13" orient="horz" pos="3792" userDrawn="1">
          <p15:clr>
            <a:srgbClr val="A4A3A4"/>
          </p15:clr>
        </p15:guide>
        <p15:guide id="14" orient="horz" pos="1224" userDrawn="1">
          <p15:clr>
            <a:srgbClr val="A4A3A4"/>
          </p15:clr>
        </p15:guide>
        <p15:guide id="15" orient="horz" pos="2448" userDrawn="1">
          <p15:clr>
            <a:srgbClr val="A4A3A4"/>
          </p15:clr>
        </p15:guide>
        <p15:guide id="16" orient="horz" pos="2280" userDrawn="1">
          <p15:clr>
            <a:srgbClr val="A4A3A4"/>
          </p15:clr>
        </p15:guide>
        <p15:guide id="17" orient="horz" pos="2064" userDrawn="1">
          <p15:clr>
            <a:srgbClr val="A4A3A4"/>
          </p15:clr>
        </p15:guide>
        <p15:guide id="18" pos="33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178587-4BA2-12C4-6117-683459C2EBDF}" name="Duane Nelsen" initials="DN" userId="20a26ad4b67003c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rown, Christopher L" initials="CL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B5"/>
    <a:srgbClr val="00A0DF"/>
    <a:srgbClr val="343579"/>
    <a:srgbClr val="E6EAE9"/>
    <a:srgbClr val="BEC6C4"/>
    <a:srgbClr val="505759"/>
    <a:srgbClr val="6DC6C4"/>
    <a:srgbClr val="78BE21"/>
    <a:srgbClr val="007C91"/>
    <a:srgbClr val="FFA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6EE8FC66-ACAE-452D-929F-855108370F52}" styleName="TIAA Table 1">
    <a:wholeTbl>
      <a:tcTxStyle>
        <a:fontRef idx="minor"/>
        <a:srgbClr val="000000"/>
      </a:tcTxStyle>
      <a:tcStyle>
        <a:tcBdr>
          <a:left>
            <a:ln>
              <a:noFill/>
            </a:ln>
          </a:left>
          <a:right>
            <a:ln>
              <a:noFill/>
            </a:ln>
          </a:right>
          <a:top>
            <a:ln>
              <a:noFill/>
            </a:ln>
          </a:top>
          <a:bottom>
            <a:ln>
              <a:noFill/>
            </a:ln>
          </a:bottom>
          <a:insideH>
            <a:ln w="38100">
              <a:solidFill>
                <a:srgbClr val="FFFFFF"/>
              </a:solidFill>
            </a:ln>
          </a:insideH>
          <a:insideV>
            <a:ln w="38100">
              <a:solidFill>
                <a:srgbClr val="FFFFFF"/>
              </a:solidFill>
            </a:ln>
          </a:insideV>
        </a:tcBdr>
        <a:fill>
          <a:solidFill>
            <a:srgbClr val="E8F4FB"/>
          </a:solidFill>
        </a:fill>
      </a:tcStyle>
    </a:wholeTbl>
    <a:band1H>
      <a:tcStyle>
        <a:tcBdr/>
        <a:fill>
          <a:solidFill>
            <a:srgbClr val="E8F4FB"/>
          </a:solidFill>
        </a:fill>
      </a:tcStyle>
    </a:band1H>
    <a:band2H>
      <a:tcStyle>
        <a:tcBdr/>
        <a:fill>
          <a:solidFill>
            <a:srgbClr val="FFFFFF"/>
          </a:solidFill>
        </a:fill>
      </a:tcStyle>
    </a:band2H>
    <a:band1V>
      <a:tcStyle>
        <a:tcBdr/>
        <a:fill>
          <a:solidFill>
            <a:srgbClr val="E8F4FB"/>
          </a:solidFill>
        </a:fill>
      </a:tcStyle>
    </a:band1V>
    <a:band2V>
      <a:tcStyle>
        <a:tcBdr/>
        <a:fill>
          <a:solidFill>
            <a:srgbClr val="FFFFFF"/>
          </a:solidFill>
        </a:fill>
      </a:tcStyle>
    </a:band2V>
    <a:lastCol>
      <a:tcTxStyle>
        <a:fontRef idx="minor"/>
        <a:srgbClr val="FFFFFF"/>
      </a:tcTxStyle>
      <a:tcStyle>
        <a:tcBdr/>
        <a:fill>
          <a:solidFill>
            <a:srgbClr val="62B5E5"/>
          </a:solidFill>
        </a:fill>
      </a:tcStyle>
    </a:lastCol>
    <a:firstCol>
      <a:tcTxStyle>
        <a:fontRef idx="minor"/>
        <a:srgbClr val="FFFFFF"/>
      </a:tcTxStyle>
      <a:tcStyle>
        <a:tcBdr/>
        <a:fill>
          <a:solidFill>
            <a:srgbClr val="62B5E5"/>
          </a:solidFill>
        </a:fill>
      </a:tcStyle>
    </a:firstCol>
    <a:lastRow>
      <a:tcTxStyle b="on">
        <a:fontRef idx="minor"/>
        <a:srgbClr val="FFFFFF"/>
      </a:tcTxStyle>
      <a:tcStyle>
        <a:tcBdr>
          <a:top>
            <a:ln w="38100">
              <a:solidFill>
                <a:srgbClr val="FFFFFF"/>
              </a:solidFill>
            </a:ln>
          </a:top>
          <a:bottom>
            <a:ln>
              <a:noFill/>
            </a:ln>
          </a:bottom>
        </a:tcBdr>
        <a:fill>
          <a:solidFill>
            <a:srgbClr val="53565A"/>
          </a:solidFill>
        </a:fill>
      </a:tcStyle>
    </a:lastRow>
    <a:firstRow>
      <a:tcTxStyle b="on">
        <a:fontRef idx="minor"/>
        <a:srgbClr val="FFFFFF"/>
      </a:tcTxStyle>
      <a:tcStyle>
        <a:tcBdr>
          <a:top>
            <a:ln>
              <a:noFill/>
            </a:ln>
          </a:top>
          <a:bottom>
            <a:ln w="38100">
              <a:solidFill>
                <a:srgbClr val="FFFFFF"/>
              </a:solidFill>
            </a:ln>
          </a:bottom>
        </a:tcBdr>
        <a:fill>
          <a:solidFill>
            <a:srgbClr val="004B87"/>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2" autoAdjust="0"/>
    <p:restoredTop sz="84898" autoAdjust="0"/>
  </p:normalViewPr>
  <p:slideViewPr>
    <p:cSldViewPr snapToGrid="0">
      <p:cViewPr varScale="1">
        <p:scale>
          <a:sx n="93" d="100"/>
          <a:sy n="93" d="100"/>
        </p:scale>
        <p:origin x="1386" y="84"/>
      </p:cViewPr>
      <p:guideLst>
        <p:guide orient="horz" pos="336"/>
        <p:guide orient="horz" pos="3960"/>
        <p:guide pos="360"/>
        <p:guide pos="7320"/>
        <p:guide orient="horz" pos="3968"/>
        <p:guide orient="horz"/>
        <p:guide orient="horz" pos="4224"/>
        <p:guide orient="horz" pos="864"/>
        <p:guide orient="horz" pos="4200"/>
        <p:guide orient="horz" pos="1464"/>
        <p:guide orient="horz" pos="2880"/>
        <p:guide orient="horz" pos="3312"/>
        <p:guide orient="horz" pos="3792"/>
        <p:guide orient="horz" pos="1224"/>
        <p:guide orient="horz" pos="2448"/>
        <p:guide orient="horz" pos="2280"/>
        <p:guide orient="horz" pos="2064"/>
        <p:guide pos="3360"/>
      </p:guideLst>
    </p:cSldViewPr>
  </p:slideViewPr>
  <p:notesTextViewPr>
    <p:cViewPr>
      <p:scale>
        <a:sx n="170" d="100"/>
        <a:sy n="170" d="100"/>
      </p:scale>
      <p:origin x="0" y="0"/>
    </p:cViewPr>
  </p:notesTextViewPr>
  <p:sorterViewPr>
    <p:cViewPr>
      <p:scale>
        <a:sx n="66" d="100"/>
        <a:sy n="66" d="100"/>
      </p:scale>
      <p:origin x="0" y="0"/>
    </p:cViewPr>
  </p:sorterViewPr>
  <p:notesViewPr>
    <p:cSldViewPr snapToGrid="0">
      <p:cViewPr>
        <p:scale>
          <a:sx n="120" d="100"/>
          <a:sy n="120" d="100"/>
        </p:scale>
        <p:origin x="4920" y="10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microsoft.com/office/2018/10/relationships/authors" Target="authors.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FF8-964B-8D37-E110C0ACED73}"/>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FF8-964B-8D37-E110C0ACED7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FF8-964B-8D37-E110C0ACED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FF8-964B-8D37-E110C0ACED7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66.7</c:v>
                </c:pt>
                <c:pt idx="1">
                  <c:v>33.299999999999997</c:v>
                </c:pt>
              </c:numCache>
            </c:numRef>
          </c:val>
          <c:extLst>
            <c:ext xmlns:c16="http://schemas.microsoft.com/office/drawing/2014/chart" uri="{C3380CC4-5D6E-409C-BE32-E72D297353CC}">
              <c16:uniqueId val="{00000008-7FF8-964B-8D37-E110C0ACED73}"/>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C12-3740-8E55-ED0A6BC47C2E}"/>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FC12-3740-8E55-ED0A6BC47C2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12-3740-8E55-ED0A6BC47C2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C12-3740-8E55-ED0A6BC47C2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66.7</c:v>
                </c:pt>
                <c:pt idx="1">
                  <c:v>33.299999999999997</c:v>
                </c:pt>
              </c:numCache>
            </c:numRef>
          </c:val>
          <c:extLst>
            <c:ext xmlns:c16="http://schemas.microsoft.com/office/drawing/2014/chart" uri="{C3380CC4-5D6E-409C-BE32-E72D297353CC}">
              <c16:uniqueId val="{00000008-FC12-3740-8E55-ED0A6BC47C2E}"/>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67-3942-838B-539736FCECF7}"/>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E67-3942-838B-539736FCECF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67-3942-838B-539736FCECF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67-3942-838B-539736FCECF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66.7</c:v>
                </c:pt>
                <c:pt idx="1">
                  <c:v>33.299999999999997</c:v>
                </c:pt>
              </c:numCache>
            </c:numRef>
          </c:val>
          <c:extLst>
            <c:ext xmlns:c16="http://schemas.microsoft.com/office/drawing/2014/chart" uri="{C3380CC4-5D6E-409C-BE32-E72D297353CC}">
              <c16:uniqueId val="{00000008-2E67-3942-838B-539736FCECF7}"/>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B77-ED4D-8F7C-CFCABCF8CEB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B77-ED4D-8F7C-CFCABCF8CE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B77-ED4D-8F7C-CFCABCF8CE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B77-ED4D-8F7C-CFCABCF8CEB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66.7</c:v>
                </c:pt>
                <c:pt idx="1">
                  <c:v>33.299999999999997</c:v>
                </c:pt>
              </c:numCache>
            </c:numRef>
          </c:val>
          <c:extLst>
            <c:ext xmlns:c16="http://schemas.microsoft.com/office/drawing/2014/chart" uri="{C3380CC4-5D6E-409C-BE32-E72D297353CC}">
              <c16:uniqueId val="{00000008-2B77-ED4D-8F7C-CFCABCF8CEB5}"/>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682-1744-ADA5-EFA7240D0F57}"/>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682-1744-ADA5-EFA7240D0F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82-1744-ADA5-EFA7240D0F5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82-1744-ADA5-EFA7240D0F5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66.7</c:v>
                </c:pt>
                <c:pt idx="1">
                  <c:v>33.299999999999997</c:v>
                </c:pt>
              </c:numCache>
            </c:numRef>
          </c:val>
          <c:extLst>
            <c:ext xmlns:c16="http://schemas.microsoft.com/office/drawing/2014/chart" uri="{C3380CC4-5D6E-409C-BE32-E72D297353CC}">
              <c16:uniqueId val="{00000008-C682-1744-ADA5-EFA7240D0F57}"/>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9B7-5C42-A05E-3E72A3FBB86B}"/>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49B7-5C42-A05E-3E72A3FBB8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B7-5C42-A05E-3E72A3FBB8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B7-5C42-A05E-3E72A3FBB86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66.7</c:v>
                </c:pt>
                <c:pt idx="1">
                  <c:v>33.299999999999997</c:v>
                </c:pt>
              </c:numCache>
            </c:numRef>
          </c:val>
          <c:extLst>
            <c:ext xmlns:c16="http://schemas.microsoft.com/office/drawing/2014/chart" uri="{C3380CC4-5D6E-409C-BE32-E72D297353CC}">
              <c16:uniqueId val="{00000008-49B7-5C42-A05E-3E72A3FBB86B}"/>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348240-7AE3-9949-A171-A6D0AEBCEE97}" type="datetimeFigureOut">
              <a:rPr lang="en-US" smtClean="0">
                <a:latin typeface="Arial"/>
              </a:rPr>
              <a:t>1/25/2023</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B87596-C1DE-6F4A-80E1-FC7FCCB3DA0C}"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7762592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D3BB0C12-8218-254D-A1FB-AC097F013DDF}" type="datetimeFigureOut">
              <a:rPr lang="en-US" smtClean="0"/>
              <a:pPr/>
              <a:t>1/25/2023</a:t>
            </a:fld>
            <a:endParaRPr lang="en-US" dirty="0"/>
          </a:p>
        </p:txBody>
      </p:sp>
      <p:sp>
        <p:nvSpPr>
          <p:cNvPr id="4" name="Slide Image Placeholder 3"/>
          <p:cNvSpPr>
            <a:spLocks noGrp="1" noRot="1" noChangeAspect="1"/>
          </p:cNvSpPr>
          <p:nvPr>
            <p:ph type="sldImg" idx="2"/>
            <p:custDataLst>
              <p:tags r:id="rId2"/>
            </p:custDataLst>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EACC8096-350A-8549-8326-7DB8C88DCED3}" type="slidenum">
              <a:rPr lang="en-US" smtClean="0"/>
              <a:pPr/>
              <a:t>‹#›</a:t>
            </a:fld>
            <a:endParaRPr lang="en-US" dirty="0"/>
          </a:p>
        </p:txBody>
      </p:sp>
    </p:spTree>
    <p:extLst>
      <p:ext uri="{BB962C8B-B14F-4D97-AF65-F5344CB8AC3E}">
        <p14:creationId xmlns:p14="http://schemas.microsoft.com/office/powerpoint/2010/main" val="4002991551"/>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iaa.org/public/learn/retirement-planning-and-beyond/living-in-retirement/keep-your-finances-strong-after-retiremen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iaa.org/public/learn/retirement-planning-and-beyond/living-in-retirement/keep-your-finances-strong-after-retiremen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0"/>
            <a:ext cx="6096000" cy="3897630"/>
          </a:xfrm>
        </p:spPr>
        <p:txBody>
          <a:bodyPr/>
          <a:lstStyle/>
          <a:p>
            <a:pPr>
              <a:lnSpc>
                <a:spcPts val="1734"/>
              </a:lnSpc>
            </a:pPr>
            <a:r>
              <a:rPr lang="en-US" sz="1000" b="1" dirty="0"/>
              <a:t>PREPARATION NOTES:</a:t>
            </a:r>
            <a:br>
              <a:rPr lang="en-US" sz="1000" b="1" dirty="0"/>
            </a:br>
            <a:endParaRPr lang="en-US" sz="1000" b="1" dirty="0"/>
          </a:p>
          <a:p>
            <a:pPr>
              <a:lnSpc>
                <a:spcPts val="1734"/>
              </a:lnSpc>
            </a:pPr>
            <a:r>
              <a:rPr lang="en-US" sz="1000" b="1" u="sng" dirty="0"/>
              <a:t>Resources for the Resource List window</a:t>
            </a:r>
          </a:p>
          <a:p>
            <a:pPr marL="0" marR="0" indent="0" algn="l" defTabSz="457200" rtl="0" eaLnBrk="1" fontAlgn="auto" latinLnBrk="0" hangingPunct="1">
              <a:lnSpc>
                <a:spcPts val="1734"/>
              </a:lnSpc>
              <a:spcBef>
                <a:spcPts val="0"/>
              </a:spcBef>
              <a:spcAft>
                <a:spcPts val="0"/>
              </a:spcAft>
              <a:buClrTx/>
              <a:buSzTx/>
              <a:buFontTx/>
              <a:buNone/>
              <a:tabLst/>
              <a:defRPr/>
            </a:pPr>
            <a:r>
              <a:rPr lang="en-US" sz="1000" b="0" dirty="0"/>
              <a:t>Video link </a:t>
            </a:r>
            <a:r>
              <a:rPr lang="en-US" sz="1200" u="sng" kern="1200" dirty="0">
                <a:solidFill>
                  <a:schemeClr val="tx1"/>
                </a:solidFill>
                <a:effectLst/>
                <a:latin typeface="Arial"/>
                <a:ea typeface="+mn-ea"/>
                <a:cs typeface="+mn-cs"/>
                <a:hlinkClick r:id="rId3"/>
              </a:rPr>
              <a:t>https://www.tiaa.org/public/learn/retirement-planning-and-beyond/living-in-retirement/keep-your-finances-strong-after-retirement</a:t>
            </a:r>
            <a:endParaRPr lang="en-US" sz="1200" kern="1200" dirty="0">
              <a:solidFill>
                <a:schemeClr val="tx1"/>
              </a:solidFill>
              <a:effectLst/>
              <a:latin typeface="Arial"/>
              <a:ea typeface="+mn-ea"/>
              <a:cs typeface="+mn-cs"/>
            </a:endParaRPr>
          </a:p>
          <a:p>
            <a:pPr>
              <a:lnSpc>
                <a:spcPts val="1734"/>
              </a:lnSpc>
            </a:pPr>
            <a:r>
              <a:rPr lang="en-US" sz="1000" b="0" dirty="0"/>
              <a:t>Expense and income worksheets (PDF)</a:t>
            </a:r>
          </a:p>
          <a:p>
            <a:pPr>
              <a:lnSpc>
                <a:spcPts val="1734"/>
              </a:lnSpc>
            </a:pPr>
            <a:r>
              <a:rPr lang="en-US" sz="1000" b="0" dirty="0"/>
              <a:t>Live with confidence in retirement guide (PDF)</a:t>
            </a:r>
          </a:p>
          <a:p>
            <a:pPr marL="0" marR="0" lvl="0" indent="0" algn="l" defTabSz="457200" rtl="0" eaLnBrk="1" fontAlgn="auto" latinLnBrk="0" hangingPunct="1">
              <a:lnSpc>
                <a:spcPts val="1734"/>
              </a:lnSpc>
              <a:spcBef>
                <a:spcPts val="0"/>
              </a:spcBef>
              <a:spcAft>
                <a:spcPts val="0"/>
              </a:spcAft>
              <a:buClrTx/>
              <a:buSzTx/>
              <a:buFontTx/>
              <a:buNone/>
              <a:tabLst/>
              <a:defRPr/>
            </a:pPr>
            <a:r>
              <a:rPr lang="en-US" sz="1000" b="0" dirty="0" err="1"/>
              <a:t>TIAA.org</a:t>
            </a:r>
            <a:r>
              <a:rPr lang="en-US" sz="1000" b="0" dirty="0"/>
              <a:t>/webinars (link)</a:t>
            </a:r>
          </a:p>
          <a:p>
            <a:pPr marL="0" marR="0" lvl="0" indent="0" algn="l" defTabSz="457200" rtl="0" eaLnBrk="1" fontAlgn="auto" latinLnBrk="0" hangingPunct="1">
              <a:lnSpc>
                <a:spcPts val="1734"/>
              </a:lnSpc>
              <a:spcBef>
                <a:spcPts val="0"/>
              </a:spcBef>
              <a:spcAft>
                <a:spcPts val="0"/>
              </a:spcAft>
              <a:buClrTx/>
              <a:buSzTx/>
              <a:buFontTx/>
              <a:buNone/>
              <a:tabLst/>
              <a:defRPr/>
            </a:pPr>
            <a:r>
              <a:rPr lang="en-US" sz="1000" b="0" dirty="0" err="1"/>
              <a:t>TIAA.org</a:t>
            </a:r>
            <a:r>
              <a:rPr lang="en-US" sz="1000" b="0" dirty="0"/>
              <a:t>/</a:t>
            </a:r>
            <a:r>
              <a:rPr lang="en-US" sz="1000" b="0" dirty="0" err="1"/>
              <a:t>setyourgoals</a:t>
            </a:r>
            <a:r>
              <a:rPr lang="en-US" sz="1000" b="0" dirty="0"/>
              <a:t> (link)</a:t>
            </a:r>
          </a:p>
          <a:p>
            <a:pPr marL="0" marR="0" lvl="0" indent="0" algn="l" defTabSz="457200" rtl="0" eaLnBrk="1" fontAlgn="auto" latinLnBrk="0" hangingPunct="1">
              <a:lnSpc>
                <a:spcPts val="1734"/>
              </a:lnSpc>
              <a:spcBef>
                <a:spcPts val="0"/>
              </a:spcBef>
              <a:spcAft>
                <a:spcPts val="0"/>
              </a:spcAft>
              <a:buClrTx/>
              <a:buSzTx/>
              <a:buFontTx/>
              <a:buNone/>
              <a:tabLst/>
              <a:defRPr/>
            </a:pPr>
            <a:r>
              <a:rPr lang="en-US" sz="1000" dirty="0" err="1">
                <a:solidFill>
                  <a:schemeClr val="tx1"/>
                </a:solidFill>
                <a:latin typeface="ITC Franklin Gothic Std Book" panose="020B0504030503020204" pitchFamily="34" charset="77"/>
              </a:rPr>
              <a:t>TIAA.org</a:t>
            </a:r>
            <a:r>
              <a:rPr lang="en-US" sz="1000" dirty="0">
                <a:solidFill>
                  <a:schemeClr val="tx1"/>
                </a:solidFill>
                <a:latin typeface="ITC Franklin Gothic Std Book" panose="020B0504030503020204" pitchFamily="34" charset="77"/>
              </a:rPr>
              <a:t>/</a:t>
            </a:r>
            <a:r>
              <a:rPr lang="en-US" sz="1000" dirty="0" err="1">
                <a:solidFill>
                  <a:schemeClr val="tx1"/>
                </a:solidFill>
                <a:latin typeface="ITC Franklin Gothic Std Book" panose="020B0504030503020204" pitchFamily="34" charset="77"/>
              </a:rPr>
              <a:t>IncomeCalculator</a:t>
            </a:r>
            <a:r>
              <a:rPr lang="en-US" sz="1000" dirty="0">
                <a:solidFill>
                  <a:schemeClr val="tx1"/>
                </a:solidFill>
                <a:latin typeface="ITC Franklin Gothic Std Book" panose="020B0504030503020204" pitchFamily="34" charset="77"/>
              </a:rPr>
              <a:t> (link)</a:t>
            </a:r>
            <a:endParaRPr lang="en-US" sz="1000" b="0" dirty="0"/>
          </a:p>
          <a:p>
            <a:pPr marL="0" marR="0" lvl="0" indent="0" algn="l" defTabSz="457200" rtl="0" eaLnBrk="1" fontAlgn="auto" latinLnBrk="0" hangingPunct="1">
              <a:lnSpc>
                <a:spcPts val="1734"/>
              </a:lnSpc>
              <a:spcBef>
                <a:spcPts val="0"/>
              </a:spcBef>
              <a:spcAft>
                <a:spcPts val="0"/>
              </a:spcAft>
              <a:buClrTx/>
              <a:buSzTx/>
              <a:buFontTx/>
              <a:buNone/>
              <a:tabLst/>
              <a:defRPr/>
            </a:pPr>
            <a:r>
              <a:rPr lang="en-US" sz="1000" b="0" dirty="0" err="1">
                <a:solidFill>
                  <a:schemeClr val="accent1"/>
                </a:solidFill>
                <a:cs typeface="Arial"/>
              </a:rPr>
              <a:t>TIAA.org</a:t>
            </a:r>
            <a:r>
              <a:rPr lang="en-US" sz="1000" b="0" dirty="0">
                <a:solidFill>
                  <a:schemeClr val="accent1"/>
                </a:solidFill>
                <a:cs typeface="Arial"/>
              </a:rPr>
              <a:t>/</a:t>
            </a:r>
            <a:r>
              <a:rPr lang="en-US" sz="1000" b="0" dirty="0" err="1">
                <a:solidFill>
                  <a:schemeClr val="accent1"/>
                </a:solidFill>
                <a:cs typeface="Arial"/>
              </a:rPr>
              <a:t>schedulenow</a:t>
            </a:r>
            <a:r>
              <a:rPr lang="en-US" sz="1000" b="0" dirty="0">
                <a:solidFill>
                  <a:schemeClr val="accent1"/>
                </a:solidFill>
                <a:cs typeface="Arial"/>
              </a:rPr>
              <a:t> (link)</a:t>
            </a:r>
          </a:p>
          <a:p>
            <a:pPr marL="0" marR="0" lvl="0" indent="0" algn="l" defTabSz="457200" rtl="0" eaLnBrk="1" fontAlgn="auto" latinLnBrk="0" hangingPunct="1">
              <a:lnSpc>
                <a:spcPts val="1734"/>
              </a:lnSpc>
              <a:spcBef>
                <a:spcPts val="0"/>
              </a:spcBef>
              <a:spcAft>
                <a:spcPts val="0"/>
              </a:spcAft>
              <a:buClrTx/>
              <a:buSzTx/>
              <a:buFontTx/>
              <a:buNone/>
              <a:tabLst/>
              <a:defRPr/>
            </a:pPr>
            <a:r>
              <a:rPr lang="en-US" sz="1000" dirty="0" err="1">
                <a:solidFill>
                  <a:schemeClr val="tx1"/>
                </a:solidFill>
                <a:latin typeface="ITC Franklin Gothic Std Book" panose="020B0504030503020204" pitchFamily="34" charset="77"/>
              </a:rPr>
              <a:t>ssa.gov</a:t>
            </a:r>
            <a:r>
              <a:rPr lang="en-US" sz="1000" dirty="0">
                <a:solidFill>
                  <a:schemeClr val="tx1"/>
                </a:solidFill>
                <a:latin typeface="ITC Franklin Gothic Std Book" panose="020B0504030503020204" pitchFamily="34" charset="77"/>
              </a:rPr>
              <a:t> (link)</a:t>
            </a:r>
          </a:p>
          <a:p>
            <a:pPr>
              <a:lnSpc>
                <a:spcPts val="1734"/>
              </a:lnSpc>
            </a:pPr>
            <a:endParaRPr lang="en-US" sz="1000" b="1" dirty="0"/>
          </a:p>
          <a:p>
            <a:pPr>
              <a:lnSpc>
                <a:spcPts val="1734"/>
              </a:lnSpc>
            </a:pPr>
            <a:r>
              <a:rPr lang="en-US" sz="1000" b="1" dirty="0"/>
              <a:t>SPEAKER NOTES:</a:t>
            </a:r>
          </a:p>
          <a:p>
            <a:pPr>
              <a:lnSpc>
                <a:spcPts val="1734"/>
              </a:lnSpc>
            </a:pPr>
            <a:endParaRPr lang="en-US" sz="1000" b="1" dirty="0"/>
          </a:p>
          <a:p>
            <a:pPr marL="181240" indent="-181240">
              <a:lnSpc>
                <a:spcPts val="1628"/>
              </a:lnSpc>
              <a:buFont typeface="Arial"/>
              <a:buChar char="•"/>
            </a:pPr>
            <a:r>
              <a:rPr lang="en-US" sz="1000" dirty="0"/>
              <a:t>Introduce yourself.</a:t>
            </a:r>
          </a:p>
          <a:p>
            <a:pPr lvl="1" indent="-241653">
              <a:lnSpc>
                <a:spcPts val="1628"/>
              </a:lnSpc>
              <a:buFont typeface="Arial" panose="020B0604020202020204" pitchFamily="34" charset="0"/>
              <a:buChar char="•"/>
            </a:pPr>
            <a:r>
              <a:rPr lang="en-US" sz="1000" dirty="0"/>
              <a:t>Personal greeting and brief professional bio [Your name, years of experience, brief credentials]</a:t>
            </a:r>
          </a:p>
          <a:p>
            <a:pPr lvl="1" indent="-241653">
              <a:lnSpc>
                <a:spcPts val="1628"/>
              </a:lnSpc>
              <a:spcAft>
                <a:spcPts val="634"/>
              </a:spcAft>
              <a:buFont typeface="Arial" panose="020B0604020202020204" pitchFamily="34" charset="0"/>
              <a:buChar char="•"/>
            </a:pPr>
            <a:r>
              <a:rPr lang="en-US" sz="1000" dirty="0"/>
              <a:t>How you became involved with TIAA and this series</a:t>
            </a:r>
            <a:endParaRPr lang="en-US" sz="1000" b="0" dirty="0"/>
          </a:p>
          <a:p>
            <a:pPr>
              <a:lnSpc>
                <a:spcPts val="1628"/>
              </a:lnSpc>
            </a:pPr>
            <a:endParaRPr lang="en-US" sz="1000" dirty="0"/>
          </a:p>
          <a:p>
            <a:pPr>
              <a:lnSpc>
                <a:spcPts val="1628"/>
              </a:lnSpc>
            </a:pPr>
            <a:r>
              <a:rPr lang="en-US" sz="1000" dirty="0"/>
              <a:t>Thanks for joining today. For those of you who may have joined us for one of our previous webinars, welcome back. For those of you who are new, we’re glad you’re here! </a:t>
            </a:r>
          </a:p>
        </p:txBody>
      </p:sp>
      <p:sp>
        <p:nvSpPr>
          <p:cNvPr id="4" name="Slide Number Placeholder 3"/>
          <p:cNvSpPr>
            <a:spLocks noGrp="1"/>
          </p:cNvSpPr>
          <p:nvPr>
            <p:ph type="sldNum" sz="quarter" idx="10"/>
          </p:nvPr>
        </p:nvSpPr>
        <p:spPr/>
        <p:txBody>
          <a:bodyPr/>
          <a:lstStyle/>
          <a:p>
            <a:fld id="{EACC8096-350A-8549-8326-7DB8C88DCED3}" type="slidenum">
              <a:rPr lang="en-US" smtClean="0"/>
              <a:pPr/>
              <a:t>1</a:t>
            </a:fld>
            <a:endParaRPr lang="en-US" dirty="0"/>
          </a:p>
        </p:txBody>
      </p:sp>
    </p:spTree>
    <p:extLst>
      <p:ext uri="{BB962C8B-B14F-4D97-AF65-F5344CB8AC3E}">
        <p14:creationId xmlns:p14="http://schemas.microsoft.com/office/powerpoint/2010/main" val="195890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69141"/>
            <a:ext cx="5707270" cy="12661608"/>
          </a:xfrm>
        </p:spPr>
        <p:txBody>
          <a:bodyPr wrap="square" lIns="0" tIns="0" rIns="0" bIns="0">
            <a:spAutoFit/>
          </a:bodyPr>
          <a:lstStyle/>
          <a:p>
            <a:pPr marL="171450"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401(k) plans were introduced in 1978, which triggered a decades-long move away from pensions to the savings plans most people have today. </a:t>
            </a:r>
          </a:p>
          <a:p>
            <a:pPr marL="171450"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Employees gained control over their retirement assets with the flexibility to move from job to job and keep their retirement savings. And historically employees have had valuable growth opportunities through their stock market investments.</a:t>
            </a:r>
          </a:p>
          <a:p>
            <a:pPr marL="171450"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2</a:t>
            </a:r>
            <a:r>
              <a:rPr lang="en-US" sz="1000" b="0" dirty="0"/>
              <a:t>012 was the turning point, when money in retirement savings plans overtook pension fund </a:t>
            </a:r>
            <a:r>
              <a:rPr lang="en-US" sz="1000" b="0"/>
              <a:t>assets.</a:t>
            </a:r>
            <a:endParaRPr lang="en-US" sz="1000" b="0" i="0" u="none" strike="noStrike" kern="1200" dirty="0">
              <a:solidFill>
                <a:schemeClr val="tx1"/>
              </a:solidFill>
              <a:effectLst/>
              <a:latin typeface="Arial"/>
              <a:ea typeface="+mn-ea"/>
              <a:cs typeface="+mn-cs"/>
            </a:endParaRPr>
          </a:p>
          <a:p>
            <a:pPr marL="171450"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The problem, of course, is that retirement savings plans are not guaranteed for life and present a number of risks:</a:t>
            </a:r>
          </a:p>
          <a:p>
            <a:pPr marL="628650" lvl="1"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Market volatility can lower your investments’ value.</a:t>
            </a:r>
          </a:p>
          <a:p>
            <a:pPr marL="628650" lvl="1"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You have to manage investments yourself, which can be complicated and may get harder as you age.</a:t>
            </a:r>
          </a:p>
          <a:p>
            <a:pPr marL="628650" lvl="1"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If you live longer than you saved for, you could run out of money. </a:t>
            </a:r>
          </a:p>
        </p:txBody>
      </p:sp>
      <p:sp>
        <p:nvSpPr>
          <p:cNvPr id="4" name="Slide Number Placeholder 3"/>
          <p:cNvSpPr>
            <a:spLocks noGrp="1"/>
          </p:cNvSpPr>
          <p:nvPr>
            <p:ph type="sldNum" sz="quarter" idx="10"/>
          </p:nvPr>
        </p:nvSpPr>
        <p:spPr/>
        <p:txBody>
          <a:bodyPr/>
          <a:lstStyle/>
          <a:p>
            <a:fld id="{EACC8096-350A-8549-8326-7DB8C88DCED3}" type="slidenum">
              <a:rPr lang="en-US" smtClean="0"/>
              <a:pPr/>
              <a:t>10</a:t>
            </a:fld>
            <a:endParaRPr lang="en-US" dirty="0"/>
          </a:p>
        </p:txBody>
      </p:sp>
    </p:spTree>
    <p:extLst>
      <p:ext uri="{BB962C8B-B14F-4D97-AF65-F5344CB8AC3E}">
        <p14:creationId xmlns:p14="http://schemas.microsoft.com/office/powerpoint/2010/main" val="881200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69141"/>
            <a:ext cx="6029960" cy="4832798"/>
          </a:xfrm>
        </p:spPr>
        <p:txBody>
          <a:bodyPr wrap="square" lIns="0" tIns="0" rIns="0" bIns="0">
            <a:spAutoFit/>
          </a:bodyPr>
          <a:lstStyle/>
          <a:p>
            <a:pPr marL="171450" marR="0" lvl="0" indent="-171450" algn="l" defTabSz="457200" rtl="0" eaLnBrk="1" fontAlgn="auto" latinLnBrk="0" hangingPunct="1">
              <a:lnSpc>
                <a:spcPct val="114000"/>
              </a:lnSpc>
              <a:spcBef>
                <a:spcPts val="0"/>
              </a:spcBef>
              <a:spcAft>
                <a:spcPts val="634"/>
              </a:spcAft>
              <a:buClrTx/>
              <a:buSzTx/>
              <a:buFont typeface="Arial" panose="020B0604020202020204" pitchFamily="34" charset="0"/>
              <a:buChar char="•"/>
              <a:tabLst/>
              <a:defRPr/>
            </a:pPr>
            <a:r>
              <a:rPr lang="en-US" sz="1000" dirty="0"/>
              <a:t>Today, many people are looking for more secure retirement solutions. That’s why lifetime income options beyond Social Security and pensions are making a comeback as a path to greater financial security for the future. Having a greater share of lifetime income helps you balance the risks of investments tied to the stock market. It’s a way to diversify your income in retirement, much the same way you diversify your investments while you’re saving, so you have both reliable income you can count on to help cover everyday expenses as well as </a:t>
            </a:r>
            <a:r>
              <a:rPr lang="en-US" sz="1000" dirty="0">
                <a:latin typeface="Arial" charset="0"/>
                <a:ea typeface="MS PGothic" charset="0"/>
                <a:cs typeface="Arial" charset="0"/>
              </a:rPr>
              <a:t>investments that can provide growth potential to help you keep up with inflation, cover additional expenses or pursue other goals.</a:t>
            </a:r>
            <a:endParaRPr lang="en-US" sz="1000" dirty="0"/>
          </a:p>
          <a:p>
            <a:pPr marL="171450" marR="0" lvl="0" indent="-171450" algn="l" defTabSz="457200" rtl="0" eaLnBrk="1" fontAlgn="auto" latinLnBrk="0" hangingPunct="1">
              <a:lnSpc>
                <a:spcPct val="114000"/>
              </a:lnSpc>
              <a:spcBef>
                <a:spcPts val="0"/>
              </a:spcBef>
              <a:spcAft>
                <a:spcPts val="634"/>
              </a:spcAft>
              <a:buClrTx/>
              <a:buSzTx/>
              <a:buFont typeface="Arial" panose="020B0604020202020204" pitchFamily="34" charset="0"/>
              <a:buChar char="•"/>
              <a:tabLst/>
              <a:defRPr/>
            </a:pPr>
            <a:r>
              <a:rPr lang="en-US" sz="1000" dirty="0"/>
              <a:t>So how do you get more lifetime income? Well, since pensions for the majority of people won’t be coming back anytime soon, a</a:t>
            </a:r>
            <a:r>
              <a:rPr lang="en-US" sz="1000" dirty="0">
                <a:latin typeface="Arial" panose="020B0604020202020204" pitchFamily="34" charset="0"/>
                <a:cs typeface="Arial" panose="020B0604020202020204" pitchFamily="34" charset="0"/>
              </a:rPr>
              <a:t>nnuities are the </a:t>
            </a:r>
            <a:r>
              <a:rPr kumimoji="0" lang="en-US" sz="1000" b="0" i="0" u="none" strike="noStrike" kern="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go-to solution since, as I said before, they are the only retirement product that can provide lifetime income besides Social Security and pensions. </a:t>
            </a:r>
          </a:p>
          <a:p>
            <a:pPr marL="171450" marR="0" lvl="0" indent="-171450" algn="l" defTabSz="457200" rtl="0" eaLnBrk="1" fontAlgn="auto" latinLnBrk="0" hangingPunct="1">
              <a:lnSpc>
                <a:spcPct val="114000"/>
              </a:lnSpc>
              <a:spcBef>
                <a:spcPts val="0"/>
              </a:spcBef>
              <a:spcAft>
                <a:spcPts val="634"/>
              </a:spcAft>
              <a:buClrTx/>
              <a:buSzTx/>
              <a:buFont typeface="Arial" panose="020B0604020202020204" pitchFamily="34" charset="0"/>
              <a:buChar char="•"/>
              <a:tabLst/>
              <a:defRPr/>
            </a:pPr>
            <a:r>
              <a:rPr lang="en-US" sz="1000" dirty="0"/>
              <a:t>And once you start lifetime income from an annuity, payments are automatic, with no investments or accounts to manage. It’s simply a payment that shows up every month for the rest of your life, as if you had a pension. </a:t>
            </a:r>
            <a:endParaRPr kumimoji="0" lang="en-US" sz="1000" b="0" i="0" u="none" strike="noStrike" kern="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14000"/>
              </a:lnSpc>
              <a:spcBef>
                <a:spcPts val="0"/>
              </a:spcBef>
              <a:spcAft>
                <a:spcPts val="634"/>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Of course, annuities are not new. They’ve been around a long time. We’ve been providing them here at TIAA for more than 100 years. In fact, many of you may already be saving in our annuities. </a:t>
            </a:r>
          </a:p>
          <a:p>
            <a:pPr marL="171450" marR="0" lvl="0" indent="-171450" algn="l" defTabSz="457200" rtl="0" eaLnBrk="1" fontAlgn="auto" latinLnBrk="0" hangingPunct="1">
              <a:lnSpc>
                <a:spcPct val="114000"/>
              </a:lnSpc>
              <a:spcBef>
                <a:spcPts val="0"/>
              </a:spcBef>
              <a:spcAft>
                <a:spcPts val="634"/>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So while TIAA customers have seen the benefits of lifetime income from an annuity for a long time, a lot changed in the retirement industry in 2019. That’s when Congress passed legislation that made it easier for employers to offer annuities as part of their retirement plans. In fact, we helped lead this change, because we understand the value of lifetime income for retirees. Now, more and more retirement professionals are encouraging people to include annuities as part of their income strategy for retirement. And annuities today are more flexible than ever, with options that can help provide additional security not just for you but for your loved ones as well.   </a:t>
            </a:r>
          </a:p>
          <a:p>
            <a:pPr marL="171450" marR="0" lvl="0" indent="-171450" algn="l" defTabSz="457200" rtl="0" eaLnBrk="1" fontAlgn="auto" latinLnBrk="0" hangingPunct="1">
              <a:lnSpc>
                <a:spcPct val="114000"/>
              </a:lnSpc>
              <a:spcBef>
                <a:spcPts val="0"/>
              </a:spcBef>
              <a:spcAft>
                <a:spcPts val="634"/>
              </a:spcAft>
              <a:buClrTx/>
              <a:buSzTx/>
              <a:buFont typeface="Arial" panose="020B0604020202020204" pitchFamily="34" charset="0"/>
              <a:buChar char="•"/>
              <a:tabLst/>
              <a:defRPr/>
            </a:pPr>
            <a:r>
              <a:rPr lang="en-US" sz="1000" dirty="0">
                <a:latin typeface="Arial" panose="020B0604020202020204" pitchFamily="34" charset="0"/>
                <a:cs typeface="Arial" panose="020B0604020202020204" pitchFamily="34" charset="0"/>
              </a:rPr>
              <a:t>So the trend is growing and will become much more commonplace. </a:t>
            </a:r>
          </a:p>
          <a:p>
            <a:pPr marL="171450" marR="0" lvl="0" indent="-171450" algn="l" defTabSz="457200" rtl="0" eaLnBrk="1" fontAlgn="auto" latinLnBrk="0" hangingPunct="1">
              <a:lnSpc>
                <a:spcPct val="114000"/>
              </a:lnSpc>
              <a:spcBef>
                <a:spcPts val="0"/>
              </a:spcBef>
              <a:spcAft>
                <a:spcPts val="634"/>
              </a:spcAft>
              <a:buClrTx/>
              <a:buSzTx/>
              <a:buFont typeface="Arial" panose="020B0604020202020204" pitchFamily="34" charset="0"/>
              <a:buChar char="•"/>
              <a:tabLst/>
              <a:defRPr/>
            </a:pPr>
            <a:endParaRPr lang="en-US" sz="1000" dirty="0">
              <a:latin typeface="Arial" charset="0"/>
              <a:ea typeface="MS PGothic" charset="0"/>
              <a:cs typeface="Arial" charset="0"/>
            </a:endParaRPr>
          </a:p>
        </p:txBody>
      </p:sp>
      <p:sp>
        <p:nvSpPr>
          <p:cNvPr id="4" name="Slide Number Placeholder 3"/>
          <p:cNvSpPr>
            <a:spLocks noGrp="1"/>
          </p:cNvSpPr>
          <p:nvPr>
            <p:ph type="sldNum" sz="quarter" idx="10"/>
          </p:nvPr>
        </p:nvSpPr>
        <p:spPr/>
        <p:txBody>
          <a:bodyPr/>
          <a:lstStyle/>
          <a:p>
            <a:fld id="{EACC8096-350A-8549-8326-7DB8C88DCED3}" type="slidenum">
              <a:rPr lang="en-US" smtClean="0"/>
              <a:pPr/>
              <a:t>11</a:t>
            </a:fld>
            <a:endParaRPr lang="en-US" dirty="0"/>
          </a:p>
        </p:txBody>
      </p:sp>
    </p:spTree>
    <p:extLst>
      <p:ext uri="{BB962C8B-B14F-4D97-AF65-F5344CB8AC3E}">
        <p14:creationId xmlns:p14="http://schemas.microsoft.com/office/powerpoint/2010/main" val="36745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69141"/>
            <a:ext cx="5707270" cy="3155416"/>
          </a:xfrm>
        </p:spPr>
        <p:txBody>
          <a:bodyPr wrap="square" lIns="0" tIns="0" rIns="0" bIns="0">
            <a:spAutoFit/>
          </a:bodyPr>
          <a:lstStyle/>
          <a:p>
            <a:pPr marL="171450" indent="-171450">
              <a:lnSpc>
                <a:spcPct val="114000"/>
              </a:lnSpc>
              <a:spcAft>
                <a:spcPts val="634"/>
              </a:spcAft>
              <a:buFont typeface="Arial" panose="020B0604020202020204" pitchFamily="34" charset="0"/>
              <a:buChar char="•"/>
            </a:pPr>
            <a:r>
              <a:rPr lang="en-US" sz="1000" dirty="0"/>
              <a:t>This background should help you understand how to approach your own income plan. And step 3 in creating one is to build your strategy for lifetime income.</a:t>
            </a:r>
          </a:p>
          <a:p>
            <a:pPr marL="171450" indent="-171450">
              <a:lnSpc>
                <a:spcPct val="114000"/>
              </a:lnSpc>
              <a:spcAft>
                <a:spcPts val="634"/>
              </a:spcAft>
              <a:buFont typeface="Arial" panose="020B0604020202020204" pitchFamily="34" charset="0"/>
              <a:buChar char="•"/>
            </a:pPr>
            <a:r>
              <a:rPr lang="en-US" sz="1000" dirty="0"/>
              <a:t>While everyone’s circumstances are different, in today’s economic and financial environment, [CLICK] TIAA believes you s</a:t>
            </a:r>
            <a:r>
              <a:rPr lang="en-US" sz="1000" dirty="0">
                <a:latin typeface="Arial" charset="0"/>
                <a:ea typeface="MS PGothic" charset="0"/>
                <a:cs typeface="Arial" charset="0"/>
              </a:rPr>
              <a:t>hould try to cover 2/3 of your income needs with lifetime income, including [CLICK] Social Security and/or pension income, along with annuities.</a:t>
            </a:r>
          </a:p>
          <a:p>
            <a:pPr marL="171450" lvl="0" indent="-171450">
              <a:lnSpc>
                <a:spcPct val="114000"/>
              </a:lnSpc>
              <a:spcAft>
                <a:spcPts val="634"/>
              </a:spcAft>
              <a:buFont typeface="Arial" panose="020B0604020202020204" pitchFamily="34" charset="0"/>
              <a:buChar char="•"/>
            </a:pPr>
            <a:r>
              <a:rPr lang="en-US" sz="1000" dirty="0">
                <a:latin typeface="Arial" charset="0"/>
                <a:ea typeface="MS PGothic" charset="0"/>
                <a:cs typeface="Arial" charset="0"/>
              </a:rPr>
              <a:t>This gives you income you can count on for the rest of your life and...</a:t>
            </a:r>
          </a:p>
          <a:p>
            <a:pPr marL="628650" lvl="1" indent="-171450">
              <a:lnSpc>
                <a:spcPct val="114000"/>
              </a:lnSpc>
              <a:spcAft>
                <a:spcPts val="634"/>
              </a:spcAft>
              <a:buFont typeface="Arial" panose="020B0604020202020204" pitchFamily="34" charset="0"/>
              <a:buChar char="•"/>
            </a:pPr>
            <a:r>
              <a:rPr lang="en-US" sz="1000" dirty="0">
                <a:latin typeface="Arial" charset="0"/>
                <a:ea typeface="MS PGothic" charset="0"/>
                <a:cs typeface="Arial" charset="0"/>
              </a:rPr>
              <a:t>[CLICK] Helps reduce the risk of running out of money.</a:t>
            </a:r>
          </a:p>
          <a:p>
            <a:pPr marL="628650" lvl="1" indent="-171450">
              <a:lnSpc>
                <a:spcPct val="114000"/>
              </a:lnSpc>
              <a:spcAft>
                <a:spcPts val="634"/>
              </a:spcAft>
              <a:buFont typeface="Arial" panose="020B0604020202020204" pitchFamily="34" charset="0"/>
              <a:buChar char="•"/>
            </a:pPr>
            <a:r>
              <a:rPr lang="en-US" sz="1000" dirty="0">
                <a:latin typeface="Arial" charset="0"/>
                <a:ea typeface="MS PGothic" charset="0"/>
                <a:cs typeface="Arial" charset="0"/>
              </a:rPr>
              <a:t>[CLICK] Eliminates the need to manage and track investments.</a:t>
            </a:r>
          </a:p>
          <a:p>
            <a:pPr marL="628650" lvl="1" indent="-171450">
              <a:lnSpc>
                <a:spcPct val="114000"/>
              </a:lnSpc>
              <a:spcAft>
                <a:spcPts val="634"/>
              </a:spcAft>
              <a:buFont typeface="Arial" panose="020B0604020202020204" pitchFamily="34" charset="0"/>
              <a:buChar char="•"/>
            </a:pPr>
            <a:r>
              <a:rPr lang="en-US" sz="1000" dirty="0">
                <a:latin typeface="Arial" charset="0"/>
                <a:ea typeface="MS PGothic" charset="0"/>
                <a:cs typeface="Arial" charset="0"/>
              </a:rPr>
              <a:t>[CLICK] Provides automatic deposits every month in retirement.</a:t>
            </a:r>
          </a:p>
          <a:p>
            <a:pPr marL="628650" lvl="1" indent="-171450">
              <a:lnSpc>
                <a:spcPct val="114000"/>
              </a:lnSpc>
              <a:spcAft>
                <a:spcPts val="634"/>
              </a:spcAft>
              <a:buFont typeface="Arial" panose="020B0604020202020204" pitchFamily="34" charset="0"/>
              <a:buChar char="•"/>
            </a:pPr>
            <a:r>
              <a:rPr lang="en-US" sz="1000" dirty="0">
                <a:latin typeface="Arial" charset="0"/>
                <a:ea typeface="MS PGothic" charset="0"/>
                <a:cs typeface="Arial" charset="0"/>
              </a:rPr>
              <a:t>[CLICK] Relieves pressure on your savings since they only have to cover 1/3 of your needs, helping your money last longer. </a:t>
            </a:r>
          </a:p>
          <a:p>
            <a:pPr marL="171450" lvl="0" indent="-171450">
              <a:lnSpc>
                <a:spcPct val="114000"/>
              </a:lnSpc>
              <a:spcAft>
                <a:spcPts val="634"/>
              </a:spcAft>
              <a:buFont typeface="Arial" panose="020B0604020202020204" pitchFamily="34" charset="0"/>
              <a:buChar char="•"/>
            </a:pPr>
            <a:r>
              <a:rPr lang="en-US" sz="1000" dirty="0">
                <a:latin typeface="Arial" charset="0"/>
                <a:ea typeface="MS PGothic" charset="0"/>
                <a:cs typeface="Arial" charset="0"/>
              </a:rPr>
              <a:t>Of course, if you have additional savings and assets above what’s needed, that’s great. These can be used as an additional cushion and for other personal goals</a:t>
            </a:r>
            <a:r>
              <a:rPr lang="en-US" sz="1000" dirty="0"/>
              <a:t>. </a:t>
            </a:r>
          </a:p>
          <a:p>
            <a:pPr marL="171450" indent="-171450">
              <a:lnSpc>
                <a:spcPct val="114000"/>
              </a:lnSpc>
              <a:spcAft>
                <a:spcPts val="634"/>
              </a:spcAft>
              <a:buFont typeface="Arial" panose="020B0604020202020204" pitchFamily="34" charset="0"/>
              <a:buChar char="•"/>
            </a:pPr>
            <a:r>
              <a:rPr lang="en-US" sz="1000" dirty="0"/>
              <a:t>Now we’re going to look a little closer at how you can do this. </a:t>
            </a:r>
          </a:p>
        </p:txBody>
      </p:sp>
      <p:sp>
        <p:nvSpPr>
          <p:cNvPr id="4" name="Slide Number Placeholder 3"/>
          <p:cNvSpPr>
            <a:spLocks noGrp="1"/>
          </p:cNvSpPr>
          <p:nvPr>
            <p:ph type="sldNum" sz="quarter" idx="10"/>
          </p:nvPr>
        </p:nvSpPr>
        <p:spPr/>
        <p:txBody>
          <a:bodyPr/>
          <a:lstStyle/>
          <a:p>
            <a:fld id="{EACC8096-350A-8549-8326-7DB8C88DCED3}" type="slidenum">
              <a:rPr lang="en-US" smtClean="0"/>
              <a:pPr/>
              <a:t>12</a:t>
            </a:fld>
            <a:endParaRPr lang="en-US" dirty="0"/>
          </a:p>
        </p:txBody>
      </p:sp>
    </p:spTree>
    <p:extLst>
      <p:ext uri="{BB962C8B-B14F-4D97-AF65-F5344CB8AC3E}">
        <p14:creationId xmlns:p14="http://schemas.microsoft.com/office/powerpoint/2010/main" val="2367267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1"/>
            <a:ext cx="5660445" cy="5282152"/>
          </a:xfrm>
        </p:spPr>
        <p:txBody>
          <a:bodyPr wrap="square" lIns="0" tIns="0" rIns="0" bIns="0">
            <a:spAutoFit/>
          </a:bodyPr>
          <a:lstStyle/>
          <a:p>
            <a:pPr marL="124183" marR="0" lvl="0" indent="-124183" algn="l" defTabSz="457200" rtl="0" eaLnBrk="1" fontAlgn="auto" latinLnBrk="0" hangingPunct="1">
              <a:lnSpc>
                <a:spcPct val="114000"/>
              </a:lnSpc>
              <a:spcBef>
                <a:spcPts val="0"/>
              </a:spcBef>
              <a:spcAft>
                <a:spcPts val="317"/>
              </a:spcAft>
              <a:buClrTx/>
              <a:buSzTx/>
              <a:buFont typeface="Arial"/>
              <a:buChar char="•"/>
              <a:tabLst/>
              <a:defRPr/>
            </a:pPr>
            <a:r>
              <a:rPr lang="en-US" sz="1000" dirty="0"/>
              <a:t>Let’s start with Social Security. I know that some of you may have pension benefits instead of Social Security, so please bear with me on this. For everyone else, this is quite important. </a:t>
            </a:r>
          </a:p>
          <a:p>
            <a:pPr marL="124183" marR="0" lvl="0" indent="-124183" algn="l" defTabSz="457200" rtl="0" eaLnBrk="1" fontAlgn="auto" latinLnBrk="0" hangingPunct="1">
              <a:lnSpc>
                <a:spcPct val="114000"/>
              </a:lnSpc>
              <a:spcBef>
                <a:spcPts val="0"/>
              </a:spcBef>
              <a:spcAft>
                <a:spcPts val="317"/>
              </a:spcAft>
              <a:buClrTx/>
              <a:buSzTx/>
              <a:buFont typeface="Arial"/>
              <a:buChar char="•"/>
              <a:tabLst/>
              <a:defRPr/>
            </a:pPr>
            <a:r>
              <a:rPr lang="en-US" sz="1000" dirty="0"/>
              <a:t>Since there are many options for claiming benefits, how you take them can have a big impact on how much you get. So it’s important to have a strategy that helps you maximize your benefits. </a:t>
            </a:r>
          </a:p>
          <a:p>
            <a:pPr marL="124183" marR="0" lvl="0" indent="-124183" algn="l" defTabSz="457200" rtl="0" eaLnBrk="1" fontAlgn="auto" latinLnBrk="0" hangingPunct="1">
              <a:lnSpc>
                <a:spcPct val="114000"/>
              </a:lnSpc>
              <a:spcBef>
                <a:spcPts val="0"/>
              </a:spcBef>
              <a:spcAft>
                <a:spcPts val="317"/>
              </a:spcAft>
              <a:buClrTx/>
              <a:buSzTx/>
              <a:buFont typeface="Arial"/>
              <a:buChar char="•"/>
              <a:tabLst/>
              <a:defRPr/>
            </a:pPr>
            <a:r>
              <a:rPr lang="en-US" sz="1000" i="0" dirty="0"/>
              <a:t>[CLICK] </a:t>
            </a:r>
            <a:r>
              <a:rPr lang="en-US" sz="1000" i="1" dirty="0"/>
              <a:t>When</a:t>
            </a:r>
            <a:r>
              <a:rPr lang="en-US" sz="1000" dirty="0"/>
              <a:t> you take your benefits has the biggest impact on the amount. [CLICK] While you can claim anytime between the ages of 62 and 70, [CLICK] you’ll get substantially less if you claim at age 62 rather than age 70. [CLICK] So it’s definitely worth the wait if you can afford it.</a:t>
            </a:r>
          </a:p>
        </p:txBody>
      </p:sp>
      <p:sp>
        <p:nvSpPr>
          <p:cNvPr id="4" name="Slide Number Placeholder 3"/>
          <p:cNvSpPr>
            <a:spLocks noGrp="1"/>
          </p:cNvSpPr>
          <p:nvPr>
            <p:ph type="sldNum" sz="quarter" idx="10"/>
          </p:nvPr>
        </p:nvSpPr>
        <p:spPr/>
        <p:txBody>
          <a:bodyPr/>
          <a:lstStyle/>
          <a:p>
            <a:fld id="{EACC8096-350A-8549-8326-7DB8C88DCED3}" type="slidenum">
              <a:rPr lang="en-US" smtClean="0"/>
              <a:pPr/>
              <a:t>13</a:t>
            </a:fld>
            <a:endParaRPr lang="en-US" dirty="0"/>
          </a:p>
        </p:txBody>
      </p:sp>
    </p:spTree>
    <p:extLst>
      <p:ext uri="{BB962C8B-B14F-4D97-AF65-F5344CB8AC3E}">
        <p14:creationId xmlns:p14="http://schemas.microsoft.com/office/powerpoint/2010/main" val="3074942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1"/>
            <a:ext cx="5660445" cy="4114140"/>
          </a:xfrm>
        </p:spPr>
        <p:txBody>
          <a:bodyPr wrap="square" lIns="0" tIns="0" rIns="0" bIns="0">
            <a:spAutoFit/>
          </a:bodyPr>
          <a:lstStyle/>
          <a:p>
            <a:pPr marL="124183" marR="0" lvl="0" indent="-124183" algn="l" defTabSz="457200" rtl="0" eaLnBrk="1" fontAlgn="auto" latinLnBrk="0" hangingPunct="1">
              <a:lnSpc>
                <a:spcPct val="114000"/>
              </a:lnSpc>
              <a:spcBef>
                <a:spcPts val="0"/>
              </a:spcBef>
              <a:spcAft>
                <a:spcPts val="317"/>
              </a:spcAft>
              <a:buClrTx/>
              <a:buSzTx/>
              <a:buFont typeface="Arial"/>
              <a:buChar char="•"/>
              <a:tabLst/>
              <a:defRPr/>
            </a:pPr>
            <a:r>
              <a:rPr lang="en-US" sz="1000" dirty="0"/>
              <a:t>You should also be sure to coordinate benefits with your spouse, if you’re married, since there are different ways to claim benefits as a spouse. You’ll want to look at…</a:t>
            </a:r>
          </a:p>
          <a:p>
            <a:pPr marL="124183" indent="-124183">
              <a:lnSpc>
                <a:spcPct val="114000"/>
              </a:lnSpc>
              <a:spcAft>
                <a:spcPts val="317"/>
              </a:spcAft>
              <a:buFont typeface="Arial"/>
              <a:buChar char="•"/>
              <a:defRPr/>
            </a:pPr>
            <a:r>
              <a:rPr lang="en-US" sz="1000" dirty="0"/>
              <a:t>[CLICK] Who will have the higher benefit. If one of you needs to claim early, the one with the lower benefits should claim first and delay the higher benefit as long as possible for a higher payout.</a:t>
            </a:r>
          </a:p>
          <a:p>
            <a:pPr marL="124183" indent="-124183">
              <a:lnSpc>
                <a:spcPct val="114000"/>
              </a:lnSpc>
              <a:spcAft>
                <a:spcPts val="317"/>
              </a:spcAft>
              <a:buFont typeface="Arial"/>
              <a:buChar char="•"/>
              <a:defRPr/>
            </a:pPr>
            <a:r>
              <a:rPr lang="en-US" sz="1000" dirty="0"/>
              <a:t>[CLICK] You should also look at whether to claim together or separately. If one of you has benefits that are double the other, for example, the spouse with the lower benefits may want to claim first and then switch to the spousal benefit when the second spouse claims benefits.</a:t>
            </a:r>
          </a:p>
          <a:p>
            <a:pPr marL="124183" indent="-124183">
              <a:lnSpc>
                <a:spcPct val="114000"/>
              </a:lnSpc>
              <a:spcAft>
                <a:spcPts val="317"/>
              </a:spcAft>
              <a:buFont typeface="Arial"/>
              <a:buChar char="•"/>
              <a:defRPr/>
            </a:pPr>
            <a:r>
              <a:rPr lang="en-US" sz="1000" dirty="0"/>
              <a:t>Always talk to a financial professional before claiming benefits to be sure you’re making the move that’s best for you. Once you claim your benefits, you do have a one-time option to “withdraw” and restart at another time if you change your mind, but you can only do it within the first year after you’ve claimed your benefits, and you have to pay back everything you received, including anything that may have been withheld, like money for Medicare premiums. So it pays to plan carefully ahead of time.</a:t>
            </a:r>
          </a:p>
          <a:p>
            <a:pPr marL="124183" marR="0" lvl="0" indent="-124183" algn="l" defTabSz="457200" rtl="0" eaLnBrk="1" fontAlgn="auto" latinLnBrk="0" hangingPunct="1">
              <a:lnSpc>
                <a:spcPct val="114000"/>
              </a:lnSpc>
              <a:spcBef>
                <a:spcPts val="0"/>
              </a:spcBef>
              <a:spcAft>
                <a:spcPts val="317"/>
              </a:spcAft>
              <a:buClrTx/>
              <a:buSzTx/>
              <a:buFont typeface="Arial"/>
              <a:buChar char="•"/>
              <a:tabLst/>
              <a:defRPr/>
            </a:pPr>
            <a:r>
              <a:rPr lang="en-US" sz="1000" dirty="0"/>
              <a:t>[CLICK] You can actually experiment with different scenarios and see what your benefits would be on the Social Security website. Just go to </a:t>
            </a:r>
            <a:r>
              <a:rPr lang="en-US" sz="1000" b="1" dirty="0" err="1"/>
              <a:t>ssa.gov</a:t>
            </a:r>
            <a:r>
              <a:rPr lang="en-US" sz="1000" b="1" dirty="0"/>
              <a:t> </a:t>
            </a:r>
            <a:r>
              <a:rPr lang="en-US" sz="1000" dirty="0"/>
              <a:t>under “My Social Security” and create your account. </a:t>
            </a:r>
          </a:p>
          <a:p>
            <a:pPr marL="124183" indent="-124183">
              <a:lnSpc>
                <a:spcPct val="114000"/>
              </a:lnSpc>
              <a:spcAft>
                <a:spcPts val="317"/>
              </a:spcAft>
              <a:buFont typeface="Arial"/>
              <a:buChar char="•"/>
            </a:pPr>
            <a:r>
              <a:rPr lang="en-US" sz="1000" dirty="0"/>
              <a:t>Remember that up to 85% of Social Security benefits are taxable, so be sure to account for that in your expenses.</a:t>
            </a:r>
          </a:p>
          <a:p>
            <a:pPr marL="124183" marR="0" lvl="0" indent="-124183" algn="l" defTabSz="457200" rtl="0" eaLnBrk="1" fontAlgn="auto" latinLnBrk="0" hangingPunct="1">
              <a:lnSpc>
                <a:spcPct val="114000"/>
              </a:lnSpc>
              <a:spcBef>
                <a:spcPts val="0"/>
              </a:spcBef>
              <a:spcAft>
                <a:spcPts val="317"/>
              </a:spcAft>
              <a:buClrTx/>
              <a:buSzTx/>
              <a:buFont typeface="Arial"/>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 Security says that on average benefits replace about 40% of annual preretirement income, though that can vary widely depending on your income and actual benefits. </a:t>
            </a:r>
          </a:p>
          <a:p>
            <a:pPr marL="124183" indent="-124183">
              <a:lnSpc>
                <a:spcPct val="114000"/>
              </a:lnSpc>
              <a:spcAft>
                <a:spcPts val="317"/>
              </a:spcAft>
              <a:buFont typeface="Arial"/>
              <a:buChar char="•"/>
            </a:pPr>
            <a:r>
              <a:rPr lang="en-US" sz="1000" dirty="0"/>
              <a:t>If you want to learn about how Social Security works and your options, you can attend our webinar on Social Security, which has a lot of great information.</a:t>
            </a:r>
          </a:p>
        </p:txBody>
      </p:sp>
      <p:sp>
        <p:nvSpPr>
          <p:cNvPr id="4" name="Slide Number Placeholder 3"/>
          <p:cNvSpPr>
            <a:spLocks noGrp="1"/>
          </p:cNvSpPr>
          <p:nvPr>
            <p:ph type="sldNum" sz="quarter" idx="10"/>
          </p:nvPr>
        </p:nvSpPr>
        <p:spPr/>
        <p:txBody>
          <a:bodyPr/>
          <a:lstStyle/>
          <a:p>
            <a:fld id="{EACC8096-350A-8549-8326-7DB8C88DCED3}" type="slidenum">
              <a:rPr lang="en-US" smtClean="0"/>
              <a:pPr/>
              <a:t>14</a:t>
            </a:fld>
            <a:endParaRPr lang="en-US" dirty="0"/>
          </a:p>
        </p:txBody>
      </p:sp>
    </p:spTree>
    <p:extLst>
      <p:ext uri="{BB962C8B-B14F-4D97-AF65-F5344CB8AC3E}">
        <p14:creationId xmlns:p14="http://schemas.microsoft.com/office/powerpoint/2010/main" val="3474310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0"/>
            <a:ext cx="6070600" cy="1619611"/>
          </a:xfrm>
        </p:spPr>
        <p:txBody>
          <a:bodyPr wrap="square" lIns="0" tIns="0" rIns="0" bIns="0">
            <a:spAutoFit/>
          </a:bodyPr>
          <a:lstStyle/>
          <a:p>
            <a:pPr marL="181240" indent="-181240">
              <a:lnSpc>
                <a:spcPct val="114000"/>
              </a:lnSpc>
              <a:spcAft>
                <a:spcPts val="634"/>
              </a:spcAft>
              <a:buFont typeface="Arial"/>
              <a:buChar char="•"/>
            </a:pPr>
            <a:r>
              <a:rPr lang="en-US" sz="1000" dirty="0"/>
              <a:t>Pensions would also be included in your lifetime income total, if you have one. </a:t>
            </a:r>
          </a:p>
          <a:p>
            <a:pPr marL="181240" indent="-181240">
              <a:lnSpc>
                <a:spcPct val="114000"/>
              </a:lnSpc>
              <a:spcAft>
                <a:spcPts val="634"/>
              </a:spcAft>
              <a:buFont typeface="Arial"/>
              <a:buChar char="•"/>
            </a:pPr>
            <a:r>
              <a:rPr lang="en-US" sz="1000" dirty="0"/>
              <a:t>[CLICK] Some pensions give you the option of taking them as a lump sum when you retire. Consider carefully whether a lump sum or lifetime income would be in your best interests. </a:t>
            </a:r>
            <a:r>
              <a:rPr lang="en-US" sz="1000" b="0" i="0" kern="1200" dirty="0">
                <a:solidFill>
                  <a:schemeClr val="tx1"/>
                </a:solidFill>
                <a:effectLst/>
                <a:latin typeface="Arial"/>
                <a:ea typeface="+mn-ea"/>
                <a:cs typeface="+mn-cs"/>
              </a:rPr>
              <a:t>Your age, life expectancy, potential spousal benefits, taxes and economic and financial market conditions should all play into your decision.</a:t>
            </a:r>
            <a:endParaRPr lang="en-US" sz="1000" dirty="0"/>
          </a:p>
          <a:p>
            <a:pPr marL="181240" indent="-181240">
              <a:lnSpc>
                <a:spcPct val="114000"/>
              </a:lnSpc>
              <a:spcAft>
                <a:spcPts val="634"/>
              </a:spcAft>
              <a:buFont typeface="Arial"/>
              <a:buChar char="•"/>
            </a:pPr>
            <a:r>
              <a:rPr lang="en-US" sz="1000" dirty="0"/>
              <a:t>Your benefit is usually based on a formula using your years of service and income.</a:t>
            </a:r>
          </a:p>
          <a:p>
            <a:pPr marL="181240" indent="-181240">
              <a:lnSpc>
                <a:spcPct val="114000"/>
              </a:lnSpc>
              <a:spcAft>
                <a:spcPts val="634"/>
              </a:spcAft>
              <a:buFont typeface="Arial"/>
              <a:buChar char="•"/>
            </a:pPr>
            <a:r>
              <a:rPr lang="en-US" sz="1000" dirty="0"/>
              <a:t>Look at your paperwork or [CLICK] contact your employer to get your pension income estimate.</a:t>
            </a:r>
          </a:p>
        </p:txBody>
      </p:sp>
      <p:sp>
        <p:nvSpPr>
          <p:cNvPr id="4" name="Slide Number Placeholder 3"/>
          <p:cNvSpPr>
            <a:spLocks noGrp="1"/>
          </p:cNvSpPr>
          <p:nvPr>
            <p:ph type="sldNum" sz="quarter" idx="10"/>
          </p:nvPr>
        </p:nvSpPr>
        <p:spPr/>
        <p:txBody>
          <a:bodyPr/>
          <a:lstStyle/>
          <a:p>
            <a:fld id="{EACC8096-350A-8549-8326-7DB8C88DCED3}" type="slidenum">
              <a:rPr lang="en-US" smtClean="0"/>
              <a:pPr/>
              <a:t>15</a:t>
            </a:fld>
            <a:endParaRPr lang="en-US" dirty="0"/>
          </a:p>
        </p:txBody>
      </p:sp>
    </p:spTree>
    <p:extLst>
      <p:ext uri="{BB962C8B-B14F-4D97-AF65-F5344CB8AC3E}">
        <p14:creationId xmlns:p14="http://schemas.microsoft.com/office/powerpoint/2010/main" val="2024608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0268" y="4560572"/>
            <a:ext cx="5904874" cy="4649927"/>
          </a:xfrm>
        </p:spPr>
        <p:txBody>
          <a:bodyPr wrap="square" lIns="0" tIns="0" rIns="0" bIns="0">
            <a:spAutoFit/>
          </a:bodyPr>
          <a:lstStyle/>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900" dirty="0">
                <a:latin typeface="Arial" panose="020B0604020202020204" pitchFamily="34" charset="0"/>
                <a:cs typeface="Arial" panose="020B0604020202020204" pitchFamily="34" charset="0"/>
              </a:rPr>
              <a:t>Next is where annuities come in. Once you know what you’ll have from Social Security and/or your pension, consider making up the rest with a combination of fixed and variable annuities.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900" dirty="0"/>
              <a:t>[CLICK] A fixed annuity provides a guaranteed </a:t>
            </a:r>
            <a:r>
              <a:rPr lang="en-US" sz="900" i="1" dirty="0"/>
              <a:t>amount</a:t>
            </a:r>
            <a:r>
              <a:rPr lang="en-US" sz="900" dirty="0"/>
              <a:t> of monthly income for life.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900" dirty="0">
                <a:latin typeface="Arial" panose="020B0604020202020204" pitchFamily="34" charset="0"/>
                <a:cs typeface="Arial" panose="020B0604020202020204" pitchFamily="34" charset="0"/>
              </a:rPr>
              <a:t>[CLICK] A variable annuity </a:t>
            </a:r>
            <a:r>
              <a:rPr lang="en-US" sz="900" kern="0" spc="-11" dirty="0"/>
              <a:t>gives you the opportunity for market growth while still providing lifetime income. Your income payment will vary </a:t>
            </a:r>
            <a:r>
              <a:rPr lang="en-US" sz="900" kern="0" spc="-11" dirty="0">
                <a:latin typeface="Arial" panose="020B0604020202020204" pitchFamily="34" charset="0"/>
                <a:cs typeface="Arial" panose="020B0604020202020204" pitchFamily="34" charset="0"/>
              </a:rPr>
              <a:t>based on how financial markets perform.</a:t>
            </a:r>
            <a:r>
              <a:rPr lang="en-US" sz="900" kern="0" spc="-11" dirty="0"/>
              <a:t> It further diversifies your income mix and may help you keep up with inflation and rising costs.</a:t>
            </a:r>
            <a:r>
              <a:rPr lang="en-US" sz="900" dirty="0">
                <a:latin typeface="Arial" panose="020B0604020202020204" pitchFamily="34" charset="0"/>
                <a:cs typeface="Arial" panose="020B0604020202020204" pitchFamily="34" charset="0"/>
              </a:rPr>
              <a:t>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900" dirty="0">
                <a:latin typeface="Arial" panose="020B0604020202020204" pitchFamily="34" charset="0"/>
                <a:cs typeface="Arial" panose="020B0604020202020204" pitchFamily="34" charset="0"/>
              </a:rPr>
              <a:t>The idea is to have a mix of both, so that some of your income is fully protected, while some of the income has the potential for growth to help keep up with inflation and rising costs.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900" dirty="0"/>
              <a:t>As I mentioned, some of you may already be saving in TIAA annuities, so if needed, </a:t>
            </a:r>
            <a:r>
              <a:rPr lang="en-US" sz="900" dirty="0">
                <a:latin typeface="Arial" panose="020B0604020202020204" pitchFamily="34" charset="0"/>
                <a:cs typeface="Arial" panose="020B0604020202020204" pitchFamily="34" charset="0"/>
              </a:rPr>
              <a:t>consider upping the amount you’re contributing or adjusting your investment mix to add more in to get you to the 2/3 target.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900" dirty="0">
                <a:latin typeface="Arial" panose="020B0604020202020204" pitchFamily="34" charset="0"/>
                <a:cs typeface="Arial" panose="020B0604020202020204" pitchFamily="34" charset="0"/>
              </a:rPr>
              <a:t>[CLICK] To get an estimate of </a:t>
            </a:r>
            <a:r>
              <a:rPr kumimoji="0" lang="en-US" sz="900" b="0" i="0" u="none" strike="noStrike" kern="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much to put into an annuity to get a certain amount of monthly income</a:t>
            </a:r>
            <a:r>
              <a:rPr lang="en-US" sz="900" dirty="0">
                <a:latin typeface="Arial" panose="020B0604020202020204" pitchFamily="34" charset="0"/>
                <a:cs typeface="Arial" panose="020B0604020202020204" pitchFamily="34" charset="0"/>
              </a:rPr>
              <a:t>, you can go to </a:t>
            </a:r>
            <a:r>
              <a:rPr lang="en-US" sz="900" b="1" dirty="0" err="1">
                <a:latin typeface="Arial" panose="020B0604020202020204" pitchFamily="34" charset="0"/>
                <a:cs typeface="Arial" panose="020B0604020202020204" pitchFamily="34" charset="0"/>
              </a:rPr>
              <a:t>TIAA.org</a:t>
            </a:r>
            <a:r>
              <a:rPr lang="en-US" sz="900" b="1" dirty="0">
                <a:latin typeface="Arial" panose="020B0604020202020204" pitchFamily="34" charset="0"/>
                <a:cs typeface="Arial" panose="020B0604020202020204" pitchFamily="34" charset="0"/>
              </a:rPr>
              <a:t>/</a:t>
            </a:r>
            <a:r>
              <a:rPr lang="en-US" sz="900" b="1" dirty="0" err="1">
                <a:latin typeface="Arial" panose="020B0604020202020204" pitchFamily="34" charset="0"/>
                <a:cs typeface="Arial" panose="020B0604020202020204" pitchFamily="34" charset="0"/>
              </a:rPr>
              <a:t>IncomeCalculator</a:t>
            </a:r>
            <a:r>
              <a:rPr lang="en-US" sz="900" dirty="0">
                <a:latin typeface="Arial" panose="020B0604020202020204" pitchFamily="34" charset="0"/>
                <a:cs typeface="Arial" panose="020B0604020202020204" pitchFamily="34" charset="0"/>
              </a:rPr>
              <a:t>. Your estimate will depend on the options you choose, so be sure to consider those. For example, you can choose income for just your own lifetime or for the lifetimes of you and your spouse. You can also choose a guarantee period so if you were to pass away unexpectedly, payments would continue to a beneficiary until the end of that period.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900" dirty="0">
                <a:latin typeface="Arial" panose="020B0604020202020204" pitchFamily="34" charset="0"/>
                <a:cs typeface="Arial" panose="020B0604020202020204" pitchFamily="34" charset="0"/>
              </a:rPr>
              <a:t>[CLICK] You can also use our online Retirement Advisor tool at </a:t>
            </a:r>
            <a:r>
              <a:rPr lang="en-US" sz="900" b="1" dirty="0" err="1"/>
              <a:t>TIAA.org</a:t>
            </a:r>
            <a:r>
              <a:rPr lang="en-US" sz="900" b="1" dirty="0"/>
              <a:t>/</a:t>
            </a:r>
            <a:r>
              <a:rPr lang="en-US" sz="900" b="1" dirty="0" err="1"/>
              <a:t>setyourgoals</a:t>
            </a:r>
            <a:r>
              <a:rPr lang="en-US" sz="900" b="1" dirty="0"/>
              <a:t> </a:t>
            </a:r>
            <a:r>
              <a:rPr lang="en-US" sz="900" dirty="0">
                <a:latin typeface="Arial" panose="020B0604020202020204" pitchFamily="34" charset="0"/>
                <a:cs typeface="Arial" panose="020B0604020202020204" pitchFamily="34" charset="0"/>
              </a:rPr>
              <a:t>to see what mix of investments and annuities is suggested for you right now. </a:t>
            </a:r>
          </a:p>
          <a:p>
            <a:pPr marL="181174" indent="-181174">
              <a:lnSpc>
                <a:spcPct val="114000"/>
              </a:lnSpc>
              <a:spcAft>
                <a:spcPts val="317"/>
              </a:spcAft>
              <a:buFont typeface="Arial" pitchFamily="34" charset="0"/>
              <a:buChar char="•"/>
              <a:defRPr/>
            </a:pPr>
            <a:r>
              <a:rPr lang="en-US" sz="900" dirty="0">
                <a:latin typeface="Arial" panose="020B0604020202020204" pitchFamily="34" charset="0"/>
                <a:cs typeface="Arial" panose="020B0604020202020204" pitchFamily="34" charset="0"/>
              </a:rPr>
              <a:t>One final note on how annuities work—you can contribute to them while you’re still working and then convert your balance into lifetime income when you retire. Or you can wait and purchase lifetime income with a lump sum when you retire. </a:t>
            </a:r>
          </a:p>
          <a:p>
            <a:pPr marL="181174" indent="-181174">
              <a:lnSpc>
                <a:spcPct val="114000"/>
              </a:lnSpc>
              <a:spcAft>
                <a:spcPts val="317"/>
              </a:spcAft>
              <a:buFont typeface="Arial" pitchFamily="34" charset="0"/>
              <a:buChar char="•"/>
              <a:defRPr/>
            </a:pPr>
            <a:r>
              <a:rPr lang="en-US" sz="900" dirty="0">
                <a:latin typeface="Arial" panose="020B0604020202020204" pitchFamily="34" charset="0"/>
                <a:cs typeface="Arial" panose="020B0604020202020204" pitchFamily="34" charset="0"/>
              </a:rPr>
              <a:t>We suggest talking to a TIAA financial consultant for help with the options that are right for you, including how to divide your money between fixed and variable annuities. In some cases, you may be able to guarantee payments that pay back your original investment regardless of how long you live. </a:t>
            </a:r>
            <a:r>
              <a:rPr lang="en-US" sz="900" spc="-11" dirty="0">
                <a:solidFill>
                  <a:prstClr val="black"/>
                </a:solidFill>
                <a:latin typeface="Arial" panose="020B0604020202020204" pitchFamily="34" charset="0"/>
                <a:cs typeface="Arial" panose="020B0604020202020204" pitchFamily="34" charset="0"/>
              </a:rPr>
              <a:t>[FOR WEBINAR ONLY: Again, you can schedule a call right from the “Schedule Meeting” box on your screen.]</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900" spc="-11" dirty="0">
                <a:solidFill>
                  <a:prstClr val="black"/>
                </a:solidFill>
                <a:latin typeface="Arial" panose="020B0604020202020204" pitchFamily="34" charset="0"/>
                <a:cs typeface="Arial" panose="020B0604020202020204" pitchFamily="34" charset="0"/>
              </a:rPr>
              <a:t>And finally, remember to update your income worksheet if you’ve added additional lifetime income to your income plan.</a:t>
            </a:r>
            <a:endParaRPr lang="en-US" sz="900" dirty="0">
              <a:latin typeface="Arial" panose="020B0604020202020204" pitchFamily="34" charset="0"/>
              <a:cs typeface="Arial" panose="020B0604020202020204" pitchFamily="34" charset="0"/>
            </a:endParaRP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ACC8096-350A-8549-8326-7DB8C88DCED3}" type="slidenum">
              <a:rPr lang="en-US" smtClean="0"/>
              <a:pPr/>
              <a:t>16</a:t>
            </a:fld>
            <a:endParaRPr lang="en-US" dirty="0"/>
          </a:p>
        </p:txBody>
      </p:sp>
    </p:spTree>
    <p:extLst>
      <p:ext uri="{BB962C8B-B14F-4D97-AF65-F5344CB8AC3E}">
        <p14:creationId xmlns:p14="http://schemas.microsoft.com/office/powerpoint/2010/main" val="428903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69141"/>
            <a:ext cx="5731123" cy="4208011"/>
          </a:xfrm>
        </p:spPr>
        <p:txBody>
          <a:bodyPr wrap="square" lIns="0" tIns="0" rIns="0" bIns="0">
            <a:spAutoFit/>
          </a:bodyPr>
          <a:lstStyle/>
          <a:p>
            <a:pPr marL="181240" marR="0" lvl="0" indent="-181240" algn="l" defTabSz="457200" rtl="0" eaLnBrk="1" fontAlgn="auto" latinLnBrk="0" hangingPunct="1">
              <a:lnSpc>
                <a:spcPct val="114000"/>
              </a:lnSpc>
              <a:spcBef>
                <a:spcPts val="0"/>
              </a:spcBef>
              <a:spcAft>
                <a:spcPts val="317"/>
              </a:spcAft>
              <a:buClrTx/>
              <a:buSzTx/>
              <a:buFont typeface="Arial"/>
              <a:buChar char="•"/>
              <a:tabLst/>
              <a:defRPr/>
            </a:pPr>
            <a:r>
              <a:rPr lang="en-US" sz="1000" kern="0" spc="-11" dirty="0"/>
              <a:t>With 2/3 of your expenses covered with lifetime income, [CLICK] the other 1/3 can be covered with your remaining sources of income. </a:t>
            </a:r>
          </a:p>
          <a:p>
            <a:pPr marL="181240" marR="0" lvl="0" indent="-181240" algn="l" defTabSz="457200" rtl="0" eaLnBrk="1" fontAlgn="auto" latinLnBrk="0" hangingPunct="1">
              <a:lnSpc>
                <a:spcPct val="114000"/>
              </a:lnSpc>
              <a:spcBef>
                <a:spcPts val="0"/>
              </a:spcBef>
              <a:spcAft>
                <a:spcPts val="317"/>
              </a:spcAft>
              <a:buClrTx/>
              <a:buSzTx/>
              <a:buFont typeface="Arial"/>
              <a:buChar char="•"/>
              <a:tabLst/>
              <a:defRPr/>
            </a:pPr>
            <a:r>
              <a:rPr lang="en-US" sz="1000" kern="0" spc="-11" dirty="0"/>
              <a:t>[CLICK] If you have other income like work income, rental income or alimony payments, of course, use these sources first. Consider how long they’ll last and be sure to account for them if and when they stop. </a:t>
            </a:r>
          </a:p>
          <a:p>
            <a:pPr marL="181240" marR="0" lvl="0" indent="-181240" algn="l" defTabSz="457200" rtl="0" eaLnBrk="1" fontAlgn="auto" latinLnBrk="0" hangingPunct="1">
              <a:lnSpc>
                <a:spcPct val="114000"/>
              </a:lnSpc>
              <a:spcBef>
                <a:spcPts val="0"/>
              </a:spcBef>
              <a:spcAft>
                <a:spcPts val="317"/>
              </a:spcAft>
              <a:buClrTx/>
              <a:buSzTx/>
              <a:buFont typeface="Arial"/>
              <a:buChar char="•"/>
              <a:tabLst/>
              <a:defRPr/>
            </a:pPr>
            <a:r>
              <a:rPr lang="en-US" sz="1000" kern="0" spc="-11" dirty="0"/>
              <a:t>[CLICK] Then you can look at how you’re going to start withdrawing money from your savings and investments, which is the next step in creating your income plan. </a:t>
            </a:r>
          </a:p>
          <a:p>
            <a:pPr marL="181240" marR="0" lvl="0" indent="-181240" algn="l" defTabSz="457200" rtl="0" eaLnBrk="1" fontAlgn="auto" latinLnBrk="0" hangingPunct="1">
              <a:lnSpc>
                <a:spcPct val="114000"/>
              </a:lnSpc>
              <a:spcBef>
                <a:spcPts val="0"/>
              </a:spcBef>
              <a:spcAft>
                <a:spcPts val="317"/>
              </a:spcAft>
              <a:buClrTx/>
              <a:buSzTx/>
              <a:buFont typeface="Arial"/>
              <a:buChar char="•"/>
              <a:tabLst/>
              <a:defRPr/>
            </a:pPr>
            <a:r>
              <a:rPr lang="en-US" sz="1000" kern="0" spc="-11" dirty="0"/>
              <a:t>If you’re relying mostly on a single retirement account, then taking withdrawals may be relatively straightforward. </a:t>
            </a:r>
          </a:p>
          <a:p>
            <a:pPr marL="181240" marR="0" lvl="0" indent="-181240" algn="l" defTabSz="457200" rtl="0" eaLnBrk="1" fontAlgn="auto" latinLnBrk="0" hangingPunct="1">
              <a:lnSpc>
                <a:spcPct val="114000"/>
              </a:lnSpc>
              <a:spcBef>
                <a:spcPts val="0"/>
              </a:spcBef>
              <a:spcAft>
                <a:spcPts val="317"/>
              </a:spcAft>
              <a:buClrTx/>
              <a:buSzTx/>
              <a:buFont typeface="Arial"/>
              <a:buChar char="•"/>
              <a:tabLst/>
              <a:defRPr/>
            </a:pPr>
            <a:r>
              <a:rPr lang="en-US" sz="1000" kern="0" spc="-11" dirty="0"/>
              <a:t>However, if you have a lot of different accounts and different types of accounts, then planning can get more complicated. That’s because </a:t>
            </a:r>
            <a:r>
              <a:rPr lang="en-US" sz="1000" dirty="0"/>
              <a:t>different assets work in different ways at different times, and how you handle them influences how long they last. So you’ll need a plan to get the result that’s best for you and make your money last as long as possible, including into the next generation.</a:t>
            </a:r>
          </a:p>
          <a:p>
            <a:pPr marL="181240" indent="-181240">
              <a:lnSpc>
                <a:spcPct val="114000"/>
              </a:lnSpc>
              <a:spcAft>
                <a:spcPts val="634"/>
              </a:spcAft>
              <a:buFont typeface="Arial"/>
              <a:buChar char="•"/>
            </a:pPr>
            <a:r>
              <a:rPr lang="en-US" sz="1000" kern="0" spc="-11" dirty="0"/>
              <a:t>[CLICK] The biggest factor will be taxes. </a:t>
            </a:r>
            <a:r>
              <a:rPr lang="en-US" sz="1000" dirty="0"/>
              <a:t>Don’t do </a:t>
            </a:r>
            <a:r>
              <a:rPr lang="en-US" sz="1000" i="1" dirty="0"/>
              <a:t>ANYTHING</a:t>
            </a:r>
            <a:r>
              <a:rPr lang="en-US" sz="1000" dirty="0"/>
              <a:t> without considering the tax implications first—it should be question #1 on any list. We recommend you talk with a TIAA financial consultant and a tax advisor before making any moves with your money.</a:t>
            </a:r>
          </a:p>
          <a:p>
            <a:pPr marL="181240" indent="-181240">
              <a:lnSpc>
                <a:spcPct val="114000"/>
              </a:lnSpc>
              <a:spcAft>
                <a:spcPts val="634"/>
              </a:spcAft>
              <a:buFont typeface="Arial"/>
              <a:buChar char="•"/>
            </a:pPr>
            <a:r>
              <a:rPr lang="en-US" sz="1000" dirty="0"/>
              <a:t>Next we’ll run through what to know about the different types of assets, and then look at how you can decide what to draw from first to cover your expenses. </a:t>
            </a:r>
          </a:p>
          <a:p>
            <a:pPr marL="181240" indent="-181240">
              <a:lnSpc>
                <a:spcPct val="114000"/>
              </a:lnSpc>
              <a:spcAft>
                <a:spcPts val="634"/>
              </a:spcAft>
              <a:buFont typeface="Arial"/>
              <a:buChar char="•"/>
            </a:pPr>
            <a:endParaRPr lang="en-US" sz="1000" dirty="0"/>
          </a:p>
          <a:p>
            <a:pPr>
              <a:lnSpc>
                <a:spcPct val="114000"/>
              </a:lnSpc>
              <a:spcAft>
                <a:spcPts val="317"/>
              </a:spcAft>
            </a:pPr>
            <a:endParaRPr lang="en-US" sz="1000" b="1" dirty="0"/>
          </a:p>
          <a:p>
            <a:pPr marL="181240" indent="-181240">
              <a:lnSpc>
                <a:spcPct val="114000"/>
              </a:lnSpc>
              <a:spcAft>
                <a:spcPts val="634"/>
              </a:spcAft>
              <a:buFont typeface="Arial"/>
              <a:buChar char="•"/>
            </a:pPr>
            <a:endParaRPr lang="en-US" sz="1000" dirty="0"/>
          </a:p>
          <a:p>
            <a:pPr marL="181240" indent="-181240">
              <a:lnSpc>
                <a:spcPct val="114000"/>
              </a:lnSpc>
              <a:spcAft>
                <a:spcPts val="211"/>
              </a:spcAft>
              <a:buFont typeface="Arial"/>
              <a:buChar char="•"/>
            </a:pPr>
            <a:endParaRPr lang="en-US" sz="1000" dirty="0"/>
          </a:p>
          <a:p>
            <a:pPr marL="181240" indent="-181240">
              <a:lnSpc>
                <a:spcPct val="114000"/>
              </a:lnSpc>
              <a:spcAft>
                <a:spcPts val="211"/>
              </a:spcAft>
              <a:buFont typeface="Arial"/>
              <a:buChar char="•"/>
            </a:pPr>
            <a:endParaRPr lang="en-US" sz="1000" dirty="0"/>
          </a:p>
        </p:txBody>
      </p:sp>
      <p:sp>
        <p:nvSpPr>
          <p:cNvPr id="4" name="Slide Number Placeholder 3"/>
          <p:cNvSpPr>
            <a:spLocks noGrp="1"/>
          </p:cNvSpPr>
          <p:nvPr>
            <p:ph type="sldNum" sz="quarter" idx="10"/>
          </p:nvPr>
        </p:nvSpPr>
        <p:spPr/>
        <p:txBody>
          <a:bodyPr/>
          <a:lstStyle/>
          <a:p>
            <a:fld id="{EACC8096-350A-8549-8326-7DB8C88DCED3}" type="slidenum">
              <a:rPr lang="en-US" smtClean="0"/>
              <a:pPr/>
              <a:t>17</a:t>
            </a:fld>
            <a:endParaRPr lang="en-US" dirty="0"/>
          </a:p>
        </p:txBody>
      </p:sp>
    </p:spTree>
    <p:extLst>
      <p:ext uri="{BB962C8B-B14F-4D97-AF65-F5344CB8AC3E}">
        <p14:creationId xmlns:p14="http://schemas.microsoft.com/office/powerpoint/2010/main" val="277365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552485" y="4560571"/>
            <a:ext cx="5458701" cy="2781915"/>
          </a:xfrm>
        </p:spPr>
        <p:txBody>
          <a:bodyPr wrap="square" lIns="0" tIns="0" rIns="0" bIns="0">
            <a:spAutoFit/>
          </a:bodyPr>
          <a:lstStyle/>
          <a:p>
            <a:pPr marL="181174" indent="-181174">
              <a:lnSpc>
                <a:spcPct val="114000"/>
              </a:lnSpc>
              <a:spcAft>
                <a:spcPts val="317"/>
              </a:spcAft>
              <a:buFont typeface="Arial" pitchFamily="34" charset="0"/>
              <a:buChar char="•"/>
            </a:pPr>
            <a:r>
              <a:rPr lang="en-US" sz="1000" dirty="0"/>
              <a:t>Your pretax, or tax-deferred, retirement accounts will likely be a primary source of income for you. These include 401(k)s, 403(b)s, 457(b)s and traditional IRAs.</a:t>
            </a:r>
          </a:p>
          <a:p>
            <a:pPr marL="181174" indent="-181174">
              <a:lnSpc>
                <a:spcPct val="114000"/>
              </a:lnSpc>
              <a:spcAft>
                <a:spcPts val="317"/>
              </a:spcAft>
              <a:buFont typeface="Arial" pitchFamily="34" charset="0"/>
              <a:buChar char="•"/>
            </a:pPr>
            <a:r>
              <a:rPr lang="en-US" sz="1000" dirty="0"/>
              <a:t>[CLICK] You can start using these accounts at age 59½ without penalty, which of course doesn’t necessarily mean you should. </a:t>
            </a:r>
          </a:p>
          <a:p>
            <a:pPr marL="181174" indent="-181174">
              <a:lnSpc>
                <a:spcPct val="114000"/>
              </a:lnSpc>
              <a:spcAft>
                <a:spcPts val="317"/>
              </a:spcAft>
              <a:buFont typeface="Arial" pitchFamily="34" charset="0"/>
              <a:buChar char="•"/>
              <a:defRPr/>
            </a:pPr>
            <a:r>
              <a:rPr lang="en-US" sz="1000" dirty="0"/>
              <a:t>It’s generally best to let this money continue to grow tax-deferred as long as possible. The larger the balance, the bigger the potential return.</a:t>
            </a:r>
          </a:p>
          <a:p>
            <a:pPr marL="181174" indent="-181174">
              <a:lnSpc>
                <a:spcPct val="114000"/>
              </a:lnSpc>
              <a:spcAft>
                <a:spcPts val="317"/>
              </a:spcAft>
              <a:buFont typeface="Arial" pitchFamily="34" charset="0"/>
              <a:buChar char="•"/>
              <a:defRPr/>
            </a:pPr>
            <a:r>
              <a:rPr lang="en-US" sz="1000" dirty="0"/>
              <a:t>[CLICK] However, at age 72 the IRS requires you to start withdrawing a minimum amount for tax purposes every year based on the balance and your age. This is called a required minimum distribution, or RMD. If you’re already withdrawing money by that time but do not meet the minimum requirement, you’ll need to withdraw more or you’ll have to pay a 50% tax penalty on the amount you were supposed to withdraw but didn’t. </a:t>
            </a:r>
          </a:p>
          <a:p>
            <a:pPr marL="181174" indent="-181174">
              <a:lnSpc>
                <a:spcPct val="114000"/>
              </a:lnSpc>
              <a:spcAft>
                <a:spcPts val="317"/>
              </a:spcAft>
              <a:buFont typeface="Arial" pitchFamily="34" charset="0"/>
              <a:buChar char="•"/>
              <a:defRPr/>
            </a:pPr>
            <a:r>
              <a:rPr lang="en-US" sz="1000" dirty="0"/>
              <a:t>[CLICK] In most cases, this money can also be rolled over to other retirement accounts, so if you have a lot of different accounts, you may want to consider consolidating them into fewer accounts. But be sure to understand all the ins and outs of the accounts, including fees, before doing that.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1000" dirty="0"/>
              <a:t>[CLICK] In terms of taxes, you’ll owe ordinary income tax on anything you withdraw. Hopefully you’re in a lower tax bracket than you were when you’re working, so you’ll be getting a good deal from a tax standpoint.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1000" dirty="0"/>
              <a:t>[CLICK] But you’ll need to keep an eye on the amount of your withdrawals, since any large withdrawals would up your income and potentially push you into a higher tax bracket. </a:t>
            </a:r>
          </a:p>
        </p:txBody>
      </p:sp>
      <p:sp>
        <p:nvSpPr>
          <p:cNvPr id="4" name="Slide Number Placeholder 3"/>
          <p:cNvSpPr>
            <a:spLocks noGrp="1"/>
          </p:cNvSpPr>
          <p:nvPr>
            <p:ph type="sldNum" sz="quarter" idx="10"/>
          </p:nvPr>
        </p:nvSpPr>
        <p:spPr/>
        <p:txBody>
          <a:bodyPr/>
          <a:lstStyle/>
          <a:p>
            <a:fld id="{EACC8096-350A-8549-8326-7DB8C88DCED3}" type="slidenum">
              <a:rPr lang="en-US" smtClean="0"/>
              <a:pPr/>
              <a:t>18</a:t>
            </a:fld>
            <a:endParaRPr lang="en-US" dirty="0"/>
          </a:p>
        </p:txBody>
      </p:sp>
    </p:spTree>
    <p:extLst>
      <p:ext uri="{BB962C8B-B14F-4D97-AF65-F5344CB8AC3E}">
        <p14:creationId xmlns:p14="http://schemas.microsoft.com/office/powerpoint/2010/main" val="3517362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69025" cy="3470275"/>
          </a:xfrm>
        </p:spPr>
      </p:sp>
      <p:sp>
        <p:nvSpPr>
          <p:cNvPr id="3" name="Notes Placeholder 2"/>
          <p:cNvSpPr>
            <a:spLocks noGrp="1"/>
          </p:cNvSpPr>
          <p:nvPr>
            <p:ph type="body" idx="1"/>
          </p:nvPr>
        </p:nvSpPr>
        <p:spPr>
          <a:xfrm>
            <a:off x="445105" y="4560570"/>
            <a:ext cx="5939792" cy="4320540"/>
          </a:xfrm>
        </p:spPr>
        <p:txBody>
          <a:bodyPr lIns="0" tIns="0" rIns="0" bIns="0"/>
          <a:lstStyle/>
          <a:p>
            <a:pPr marL="181174" indent="-181174">
              <a:lnSpc>
                <a:spcPct val="114000"/>
              </a:lnSpc>
              <a:spcAft>
                <a:spcPts val="634"/>
              </a:spcAft>
              <a:buFont typeface="Arial" pitchFamily="34" charset="0"/>
              <a:buChar char="•"/>
            </a:pPr>
            <a:r>
              <a:rPr lang="en-US" sz="1000" dirty="0"/>
              <a:t>Another type of retirement account you may have is a Roth IRA or Roth contributions to an employer retirement account. The main difference between Roth savings and traditional retirement savings is that taxes are paid when you put the money in. </a:t>
            </a:r>
          </a:p>
          <a:p>
            <a:pPr marL="181174" indent="-181174">
              <a:lnSpc>
                <a:spcPct val="114000"/>
              </a:lnSpc>
              <a:spcAft>
                <a:spcPts val="634"/>
              </a:spcAft>
              <a:buFont typeface="Arial" pitchFamily="34" charset="0"/>
              <a:buChar char="•"/>
            </a:pPr>
            <a:r>
              <a:rPr lang="en-US" sz="1000" dirty="0"/>
              <a:t>[CLICK] To get the full benefits of Roth savings, you need to have the account for at least five years and be at least 59½ before you withdraw your money.</a:t>
            </a:r>
          </a:p>
          <a:p>
            <a:pPr marL="181174" indent="-181174">
              <a:lnSpc>
                <a:spcPct val="114000"/>
              </a:lnSpc>
              <a:spcAft>
                <a:spcPts val="634"/>
              </a:spcAft>
              <a:buFont typeface="Arial" pitchFamily="34" charset="0"/>
              <a:buChar char="•"/>
            </a:pPr>
            <a:r>
              <a:rPr lang="en-US" sz="1000" dirty="0"/>
              <a:t>[CLICK] But there are never any mandatory withdrawals, so you can keep it invested as long as you want. </a:t>
            </a:r>
          </a:p>
          <a:p>
            <a:pPr marL="181174" indent="-181174">
              <a:lnSpc>
                <a:spcPct val="114000"/>
              </a:lnSpc>
              <a:spcAft>
                <a:spcPts val="634"/>
              </a:spcAft>
              <a:buFont typeface="Arial" pitchFamily="34" charset="0"/>
              <a:buChar char="•"/>
            </a:pPr>
            <a:r>
              <a:rPr lang="en-US" sz="1000" dirty="0"/>
              <a:t>[CLICK] And best of all, there are no taxes on the money when you take it out, including on any gains.  </a:t>
            </a:r>
          </a:p>
          <a:p>
            <a:pPr marL="181174" indent="-181174">
              <a:lnSpc>
                <a:spcPct val="114000"/>
              </a:lnSpc>
              <a:spcAft>
                <a:spcPts val="634"/>
              </a:spcAft>
              <a:buFont typeface="Arial" pitchFamily="34" charset="0"/>
              <a:buChar char="•"/>
            </a:pPr>
            <a:r>
              <a:rPr lang="en-US" sz="1000" dirty="0"/>
              <a:t>[CLICK] If you do withdraw money before age 59½, you’ll owe taxes plus a 10% penalty only on any gains.</a:t>
            </a:r>
          </a:p>
        </p:txBody>
      </p:sp>
      <p:sp>
        <p:nvSpPr>
          <p:cNvPr id="4" name="Slide Number Placeholder 3"/>
          <p:cNvSpPr>
            <a:spLocks noGrp="1"/>
          </p:cNvSpPr>
          <p:nvPr>
            <p:ph type="sldNum" sz="quarter" idx="10"/>
          </p:nvPr>
        </p:nvSpPr>
        <p:spPr/>
        <p:txBody>
          <a:bodyPr/>
          <a:lstStyle/>
          <a:p>
            <a:fld id="{EACC8096-350A-8549-8326-7DB8C88DCED3}" type="slidenum">
              <a:rPr lang="en-US" smtClean="0"/>
              <a:pPr/>
              <a:t>19</a:t>
            </a:fld>
            <a:endParaRPr lang="en-US" dirty="0"/>
          </a:p>
        </p:txBody>
      </p:sp>
    </p:spTree>
    <p:extLst>
      <p:ext uri="{BB962C8B-B14F-4D97-AF65-F5344CB8AC3E}">
        <p14:creationId xmlns:p14="http://schemas.microsoft.com/office/powerpoint/2010/main" val="402354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1"/>
            <a:ext cx="6070600" cy="3045898"/>
          </a:xfrm>
        </p:spPr>
        <p:txBody>
          <a:bodyPr wrap="square" lIns="0" tIns="0" rIns="0" bIns="0">
            <a:spAutoFit/>
          </a:bodyPr>
          <a:lstStyle/>
          <a:p>
            <a:pPr marL="0" marR="0" lvl="0" indent="0" algn="l" defTabSz="457200" rtl="0" eaLnBrk="1" fontAlgn="auto" latinLnBrk="0" hangingPunct="1">
              <a:lnSpc>
                <a:spcPts val="1628"/>
              </a:lnSpc>
              <a:spcBef>
                <a:spcPts val="0"/>
              </a:spcBef>
              <a:spcAft>
                <a:spcPts val="0"/>
              </a:spcAft>
              <a:buClrTx/>
              <a:buSzTx/>
              <a:buFont typeface="Arial" pitchFamily="34" charset="0"/>
              <a:buNone/>
              <a:tabLst/>
              <a:defRPr/>
            </a:pPr>
            <a:r>
              <a:rPr lang="en-US" sz="1000" dirty="0"/>
              <a:t>[Video</a:t>
            </a:r>
            <a:r>
              <a:rPr lang="en-US" sz="1000" baseline="0" dirty="0"/>
              <a:t> Link </a:t>
            </a:r>
            <a:r>
              <a:rPr lang="en-US" sz="1200" u="sng" kern="1200" dirty="0">
                <a:solidFill>
                  <a:schemeClr val="tx1"/>
                </a:solidFill>
                <a:effectLst/>
                <a:latin typeface="Arial"/>
                <a:ea typeface="+mn-ea"/>
                <a:cs typeface="+mn-cs"/>
                <a:hlinkClick r:id="rId3"/>
              </a:rPr>
              <a:t>https://www.tiaa.org/public/learn/retirement-planning-and-beyond/living-in-retirement/keep-your-finances-strong-after-retirement</a:t>
            </a:r>
            <a:r>
              <a:rPr lang="en-US" sz="1200" u="sng" kern="1200" dirty="0">
                <a:solidFill>
                  <a:schemeClr val="tx1"/>
                </a:solidFill>
                <a:effectLst/>
                <a:latin typeface="Arial"/>
                <a:ea typeface="+mn-ea"/>
                <a:cs typeface="+mn-cs"/>
              </a:rPr>
              <a:t>]</a:t>
            </a:r>
            <a:endParaRPr lang="en-US" sz="1200" kern="1200" dirty="0">
              <a:solidFill>
                <a:schemeClr val="tx1"/>
              </a:solidFill>
              <a:effectLst/>
              <a:latin typeface="Arial"/>
              <a:ea typeface="+mn-ea"/>
              <a:cs typeface="+mn-cs"/>
            </a:endParaRPr>
          </a:p>
          <a:p>
            <a:pPr marL="0" marR="0" lvl="0" indent="0" algn="l" defTabSz="457200" rtl="0" eaLnBrk="1" fontAlgn="auto" latinLnBrk="0" hangingPunct="1">
              <a:lnSpc>
                <a:spcPts val="1628"/>
              </a:lnSpc>
              <a:spcBef>
                <a:spcPts val="0"/>
              </a:spcBef>
              <a:spcAft>
                <a:spcPts val="0"/>
              </a:spcAft>
              <a:buClrTx/>
              <a:buSzTx/>
              <a:buFont typeface="Arial" pitchFamily="34" charset="0"/>
              <a:buNone/>
              <a:tabLst/>
              <a:defRPr/>
            </a:pPr>
            <a:endParaRPr lang="en-US" sz="1000" dirty="0"/>
          </a:p>
          <a:p>
            <a:pPr marL="181174" marR="0" lvl="0"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lang="en-US" sz="1000" dirty="0"/>
              <a:t>Today we’re going to talk about how to make a smooth financial transition to retirement. After saving for so many years, your savings will become your income, and you’ll be spending your hard-earned money to support yourself in retirement. That’s a big switch and can raise a lot of questions: </a:t>
            </a:r>
          </a:p>
          <a:p>
            <a:pPr marL="181174" marR="0" lvl="0" indent="-181174" algn="l" defTabSz="457200" rtl="0" eaLnBrk="1" fontAlgn="auto" latinLnBrk="0" hangingPunct="1">
              <a:lnSpc>
                <a:spcPts val="1628"/>
              </a:lnSpc>
              <a:spcBef>
                <a:spcPts val="0"/>
              </a:spcBef>
              <a:spcAft>
                <a:spcPts val="0"/>
              </a:spcAft>
              <a:buClrTx/>
              <a:buSzTx/>
              <a:buFont typeface="Arial" pitchFamily="34" charset="0"/>
              <a:buChar char="•"/>
              <a:tabLst/>
              <a:defRPr/>
            </a:pPr>
            <a:endParaRPr lang="en-US" sz="1000" dirty="0"/>
          </a:p>
          <a:p>
            <a:pPr marL="181174" marR="0" lvl="0"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lang="en-US" sz="1000" dirty="0"/>
              <a:t>[CLICK] Where will your income come from?  </a:t>
            </a:r>
          </a:p>
          <a:p>
            <a:pPr marL="181174" marR="0" lvl="0"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lang="en-US" sz="1000" dirty="0"/>
              <a:t>[CLICK] How will you know how much you can safely spend without jeopardizing your future? </a:t>
            </a:r>
          </a:p>
          <a:p>
            <a:pPr marL="181174" marR="0" lvl="0"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lang="en-US" sz="1000" dirty="0"/>
              <a:t>[CLICK] How will you know which of your accounts to draw from month by month? </a:t>
            </a:r>
          </a:p>
          <a:p>
            <a:pPr marL="181174" marR="0" lvl="0"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lang="en-US" sz="1000" dirty="0"/>
              <a:t>Well, it all comes down to having a good plan, and in this case, having a good </a:t>
            </a:r>
            <a:r>
              <a:rPr lang="en-US" sz="1000" i="1" dirty="0"/>
              <a:t>income</a:t>
            </a:r>
            <a:r>
              <a:rPr lang="en-US" sz="1000" dirty="0"/>
              <a:t> plan. With a good income plan, you might not even notice that things have changed financially. </a:t>
            </a:r>
          </a:p>
          <a:p>
            <a:pPr marL="181174" lvl="0" indent="-181174">
              <a:lnSpc>
                <a:spcPts val="1628"/>
              </a:lnSpc>
              <a:buFont typeface="Arial" pitchFamily="34" charset="0"/>
              <a:buChar char="•"/>
              <a:defRPr/>
            </a:pPr>
            <a:endParaRPr lang="en-US" sz="1000" dirty="0"/>
          </a:p>
          <a:p>
            <a:pPr marL="181174" lvl="0" indent="-181174">
              <a:lnSpc>
                <a:spcPts val="1628"/>
              </a:lnSpc>
              <a:buFont typeface="Arial" pitchFamily="34" charset="0"/>
              <a:buChar char="•"/>
              <a:defRPr/>
            </a:pPr>
            <a:r>
              <a:rPr lang="en-US" sz="1000" dirty="0"/>
              <a:t>Some TIAA participants have already been through this transition, </a:t>
            </a:r>
          </a:p>
          <a:p>
            <a:pPr marL="181174" lvl="0" indent="-181174">
              <a:lnSpc>
                <a:spcPts val="1628"/>
              </a:lnSpc>
              <a:buFont typeface="Arial" pitchFamily="34" charset="0"/>
              <a:buChar char="•"/>
              <a:defRPr/>
            </a:pPr>
            <a:r>
              <a:rPr lang="en-US" sz="1000" dirty="0"/>
              <a:t>[CLICK] so I thought you might like to hear from them. </a:t>
            </a:r>
          </a:p>
          <a:p>
            <a:pPr marL="181174" lvl="0" indent="-181174">
              <a:lnSpc>
                <a:spcPts val="1628"/>
              </a:lnSpc>
              <a:buFont typeface="Arial" pitchFamily="34" charset="0"/>
              <a:buChar char="•"/>
              <a:defRPr/>
            </a:pPr>
            <a:r>
              <a:rPr lang="en-US" sz="1000" dirty="0"/>
              <a:t>We asked them, “Has your approach to money changed?” Here’s what they said...</a:t>
            </a:r>
          </a:p>
          <a:p>
            <a:pPr marL="181174" lvl="0" indent="-181174">
              <a:lnSpc>
                <a:spcPts val="1628"/>
              </a:lnSpc>
              <a:buFont typeface="Arial" pitchFamily="34" charset="0"/>
              <a:buChar char="•"/>
              <a:defRPr/>
            </a:pPr>
            <a:r>
              <a:rPr lang="en-US" sz="1000" dirty="0"/>
              <a:t>[Play video]</a:t>
            </a:r>
            <a:endParaRPr lang="en-US" sz="1000" spc="-11" baseline="30000" dirty="0"/>
          </a:p>
          <a:p>
            <a:pPr marL="181174" indent="-181174">
              <a:lnSpc>
                <a:spcPts val="1628"/>
              </a:lnSpc>
              <a:buFont typeface="Arial" pitchFamily="34" charset="0"/>
              <a:buChar char="•"/>
            </a:pPr>
            <a:endParaRPr lang="en-US" sz="1000" spc="-11" baseline="30000" dirty="0"/>
          </a:p>
        </p:txBody>
      </p:sp>
      <p:sp>
        <p:nvSpPr>
          <p:cNvPr id="4" name="Slide Number Placeholder 3"/>
          <p:cNvSpPr>
            <a:spLocks noGrp="1"/>
          </p:cNvSpPr>
          <p:nvPr>
            <p:ph type="sldNum" sz="quarter" idx="10"/>
          </p:nvPr>
        </p:nvSpPr>
        <p:spPr/>
        <p:txBody>
          <a:bodyPr/>
          <a:lstStyle/>
          <a:p>
            <a:fld id="{EACC8096-350A-8549-8326-7DB8C88DCED3}" type="slidenum">
              <a:rPr lang="en-US" smtClean="0"/>
              <a:pPr/>
              <a:t>2</a:t>
            </a:fld>
            <a:endParaRPr lang="en-US" dirty="0"/>
          </a:p>
        </p:txBody>
      </p:sp>
    </p:spTree>
    <p:extLst>
      <p:ext uri="{BB962C8B-B14F-4D97-AF65-F5344CB8AC3E}">
        <p14:creationId xmlns:p14="http://schemas.microsoft.com/office/powerpoint/2010/main" val="1998203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1"/>
            <a:ext cx="5747910" cy="2107436"/>
          </a:xfrm>
        </p:spPr>
        <p:txBody>
          <a:bodyPr wrap="square" lIns="0" tIns="0" rIns="0" bIns="0">
            <a:spAutoFit/>
          </a:bodyPr>
          <a:lstStyle/>
          <a:p>
            <a:pPr marL="181174" indent="-181174">
              <a:lnSpc>
                <a:spcPct val="114000"/>
              </a:lnSpc>
              <a:spcAft>
                <a:spcPts val="317"/>
              </a:spcAft>
              <a:buFont typeface="Arial" pitchFamily="34" charset="0"/>
              <a:buChar char="•"/>
            </a:pPr>
            <a:r>
              <a:rPr lang="en-US" sz="1000" dirty="0"/>
              <a:t>Other savings and investments you may have include regular investment accounts and bank accounts.</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1000" dirty="0"/>
              <a:t>[CLICK] This money is typically very liquid and easy to access. </a:t>
            </a:r>
          </a:p>
          <a:p>
            <a:pPr marL="181174" marR="0" lvl="0" indent="-181174" algn="l" defTabSz="457200" rtl="0" eaLnBrk="1" fontAlgn="auto" latinLnBrk="0" hangingPunct="1">
              <a:lnSpc>
                <a:spcPct val="114000"/>
              </a:lnSpc>
              <a:spcBef>
                <a:spcPts val="0"/>
              </a:spcBef>
              <a:spcAft>
                <a:spcPts val="317"/>
              </a:spcAft>
              <a:buClrTx/>
              <a:buSzTx/>
              <a:buFont typeface="Arial" pitchFamily="34" charset="0"/>
              <a:buChar char="•"/>
              <a:tabLst/>
              <a:defRPr/>
            </a:pPr>
            <a:r>
              <a:rPr lang="en-US" sz="1000" dirty="0"/>
              <a:t>[CLICK] It can be withdrawn as you see fit, from taking monthly withdrawals to cover retirement expenses to buying other retirement assets such as annuities.</a:t>
            </a:r>
          </a:p>
          <a:p>
            <a:pPr marL="181174" indent="-181174">
              <a:lnSpc>
                <a:spcPct val="114000"/>
              </a:lnSpc>
              <a:spcAft>
                <a:spcPts val="317"/>
              </a:spcAft>
              <a:buFont typeface="Arial" pitchFamily="34" charset="0"/>
              <a:buChar char="•"/>
            </a:pPr>
            <a:r>
              <a:rPr lang="en-US" sz="1000" dirty="0"/>
              <a:t>[CLICK] Although each has different features, by and large taxes have already been paid on the money, so the money is not subject to income taxes. </a:t>
            </a:r>
          </a:p>
          <a:p>
            <a:pPr marL="181174" indent="-181174">
              <a:lnSpc>
                <a:spcPct val="114000"/>
              </a:lnSpc>
              <a:spcAft>
                <a:spcPts val="317"/>
              </a:spcAft>
              <a:buFont typeface="Arial" pitchFamily="34" charset="0"/>
              <a:buChar char="•"/>
            </a:pPr>
            <a:r>
              <a:rPr lang="en-US" sz="1000" dirty="0"/>
              <a:t>[CLICK] You may, however, owe capital gains taxes on any investment earnings, which is almost always lower than your income tax.</a:t>
            </a:r>
          </a:p>
        </p:txBody>
      </p:sp>
      <p:sp>
        <p:nvSpPr>
          <p:cNvPr id="4" name="Slide Number Placeholder 3"/>
          <p:cNvSpPr>
            <a:spLocks noGrp="1"/>
          </p:cNvSpPr>
          <p:nvPr>
            <p:ph type="sldNum" sz="quarter" idx="10"/>
          </p:nvPr>
        </p:nvSpPr>
        <p:spPr/>
        <p:txBody>
          <a:bodyPr/>
          <a:lstStyle/>
          <a:p>
            <a:fld id="{EACC8096-350A-8549-8326-7DB8C88DCED3}" type="slidenum">
              <a:rPr lang="en-US" smtClean="0"/>
              <a:pPr/>
              <a:t>20</a:t>
            </a:fld>
            <a:endParaRPr lang="en-US" dirty="0"/>
          </a:p>
        </p:txBody>
      </p:sp>
    </p:spTree>
    <p:extLst>
      <p:ext uri="{BB962C8B-B14F-4D97-AF65-F5344CB8AC3E}">
        <p14:creationId xmlns:p14="http://schemas.microsoft.com/office/powerpoint/2010/main" val="2805267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495111"/>
            <a:ext cx="6002351" cy="4535601"/>
          </a:xfr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So how do you know which assets to draw from first? Of course, if you only have one or two accounts, it may not be that complicated. The more accounts and types of savings you have, the more complicated it can be. </a:t>
            </a:r>
            <a:r>
              <a:rPr lang="en-US" sz="1000" kern="1200" dirty="0">
                <a:solidFill>
                  <a:schemeClr val="tx1"/>
                </a:solidFill>
                <a:effectLst/>
                <a:latin typeface="Arial"/>
                <a:ea typeface="+mn-ea"/>
                <a:cs typeface="+mn-cs"/>
              </a:rPr>
              <a:t>As I said earlier, we don’t expect you to understand all the ins and outs of this. But we do want to give you some guideposts based on conventional wisdom. Remember to always talk to a tax advisor before taking any action since </a:t>
            </a:r>
            <a:r>
              <a:rPr lang="en-US" sz="1000" dirty="0"/>
              <a:t>TIAA and its financial consultants do not provide tax advice.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a:ea typeface="+mn-ea"/>
                <a:cs typeface="+mn-cs"/>
              </a:rPr>
              <a:t>Think of your assets as falling into three general categories based on how they are taxed: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000" kern="1200" dirty="0">
                <a:solidFill>
                  <a:schemeClr val="tx1"/>
                </a:solidFill>
                <a:effectLst/>
                <a:latin typeface="Arial"/>
                <a:ea typeface="+mn-ea"/>
                <a:cs typeface="+mn-cs"/>
              </a:rPr>
              <a:t>[CLICK] Now – or assets that you would go to first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000" kern="1200" dirty="0">
                <a:solidFill>
                  <a:schemeClr val="tx1"/>
                </a:solidFill>
                <a:effectLst/>
                <a:latin typeface="Arial"/>
                <a:ea typeface="+mn-ea"/>
                <a:cs typeface="+mn-cs"/>
              </a:rPr>
              <a:t>[CLICK] Later – or assets that you would draw upon second, and</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000" kern="1200" dirty="0">
                <a:solidFill>
                  <a:schemeClr val="tx1"/>
                </a:solidFill>
                <a:effectLst/>
                <a:latin typeface="Arial"/>
                <a:ea typeface="+mn-ea"/>
                <a:cs typeface="+mn-cs"/>
              </a:rPr>
              <a:t>[CLICK] Last – or assets that you either go to as a last resort or leave to pass on to heirs.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sz="1000" kern="1200" dirty="0">
              <a:solidFill>
                <a:schemeClr val="tx1"/>
              </a:solidFill>
              <a:effectLst/>
              <a:latin typeface="Arial"/>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Arial"/>
                <a:ea typeface="+mn-ea"/>
                <a:cs typeface="+mn-cs"/>
              </a:rPr>
              <a:t>[CLICK] In the “Now” or “First” category are your bank accounts like checking, savings or money market accounts. That’s, of course, where you’ll go to pay your immediate and short-term expenses. In addition to directing your monthly income into one of these accounts, consider also keeping up to one year or more of expenses in a cash account, including money for your out-of-pocket healthcare costs. That way your money will be available quickly if and when you need it. </a:t>
            </a:r>
          </a:p>
          <a:p>
            <a:pPr marL="171450" lvl="0" indent="-171450">
              <a:buFont typeface="Arial" panose="020B0604020202020204" pitchFamily="34" charset="0"/>
              <a:buChar char="•"/>
            </a:pPr>
            <a:r>
              <a:rPr lang="en-US" sz="1000" kern="1200" dirty="0">
                <a:solidFill>
                  <a:schemeClr val="tx1"/>
                </a:solidFill>
                <a:effectLst/>
                <a:latin typeface="Arial"/>
                <a:ea typeface="+mn-ea"/>
                <a:cs typeface="+mn-cs"/>
              </a:rPr>
              <a:t>[CLICK] Also in this category are any nonretirement investment accounts you may have like a brokerage or managed account. Remember, this money is available whenever you need it and shouldn’t cost you as much in taxes since it will be taxed only on the gains once withdrawn at the capital gains rate. </a:t>
            </a:r>
          </a:p>
          <a:p>
            <a:pPr marL="171450" lvl="0" indent="-171450">
              <a:buFont typeface="Arial" panose="020B0604020202020204" pitchFamily="34" charset="0"/>
              <a:buChar char="•"/>
            </a:pPr>
            <a:r>
              <a:rPr lang="en-US" sz="1000" kern="1200" dirty="0">
                <a:solidFill>
                  <a:schemeClr val="tx1"/>
                </a:solidFill>
                <a:effectLst/>
                <a:latin typeface="Arial"/>
                <a:ea typeface="+mn-ea"/>
                <a:cs typeface="+mn-cs"/>
              </a:rPr>
              <a:t>You can create monthly income from these accounts by setting up automatic withdrawals. You can also draw on these funds to replenish your emergency/healthcare cash accounts when needed.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EACC8096-350A-8549-8326-7DB8C88DCED3}" type="slidenum">
              <a:rPr lang="en-US" smtClean="0"/>
              <a:pPr/>
              <a:t>21</a:t>
            </a:fld>
            <a:endParaRPr lang="en-US" dirty="0"/>
          </a:p>
        </p:txBody>
      </p:sp>
    </p:spTree>
    <p:extLst>
      <p:ext uri="{BB962C8B-B14F-4D97-AF65-F5344CB8AC3E}">
        <p14:creationId xmlns:p14="http://schemas.microsoft.com/office/powerpoint/2010/main" val="708966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495111"/>
            <a:ext cx="6002351" cy="4535601"/>
          </a:xfrm>
        </p:spPr>
        <p:txBody>
          <a:bodyPr wrap="square" lIns="0" tIns="0" rIns="0" bIns="0">
            <a:spAutoFit/>
          </a:bodyPr>
          <a:lstStyle/>
          <a:p>
            <a:pPr marL="171450" lvl="0" indent="-171450">
              <a:buFont typeface="Arial" panose="020B0604020202020204" pitchFamily="34" charset="0"/>
              <a:buChar char="•"/>
            </a:pPr>
            <a:r>
              <a:rPr lang="en-US" sz="1000" kern="1200" dirty="0">
                <a:solidFill>
                  <a:schemeClr val="tx1"/>
                </a:solidFill>
                <a:effectLst/>
                <a:latin typeface="Arial"/>
                <a:ea typeface="+mn-ea"/>
                <a:cs typeface="+mn-cs"/>
              </a:rPr>
              <a:t>In the “Later” or “Second” category are your tax-deferred accounts such as workplace retirement plans and traditional IRAs. </a:t>
            </a:r>
          </a:p>
          <a:p>
            <a:pPr marL="171450" lvl="0" indent="-171450">
              <a:buFont typeface="Arial" panose="020B0604020202020204" pitchFamily="34" charset="0"/>
              <a:buChar char="•"/>
            </a:pPr>
            <a:r>
              <a:rPr lang="en-US" sz="1000" kern="1200" dirty="0">
                <a:solidFill>
                  <a:schemeClr val="tx1"/>
                </a:solidFill>
                <a:effectLst/>
                <a:latin typeface="Arial"/>
                <a:ea typeface="+mn-ea"/>
                <a:cs typeface="+mn-cs"/>
              </a:rPr>
              <a:t>Since withdrawals are not mandatory until age 72, conventional wisdom is that it’s best to let this savings continue to grow tax-deferred as long as possible before drawing from it. </a:t>
            </a:r>
          </a:p>
          <a:p>
            <a:pPr marL="171450" lvl="0" indent="-171450">
              <a:buFont typeface="Arial" panose="020B0604020202020204" pitchFamily="34" charset="0"/>
              <a:buChar char="•"/>
            </a:pPr>
            <a:r>
              <a:rPr lang="en-US" sz="1000" kern="1200" dirty="0">
                <a:solidFill>
                  <a:schemeClr val="tx1"/>
                </a:solidFill>
                <a:effectLst/>
                <a:latin typeface="Arial"/>
                <a:ea typeface="+mn-ea"/>
                <a:cs typeface="+mn-cs"/>
              </a:rPr>
              <a:t>[CLICK] CDs are in this category because you can’t access the money until they mature, so you may not be able to use this until later. </a:t>
            </a:r>
          </a:p>
        </p:txBody>
      </p:sp>
      <p:sp>
        <p:nvSpPr>
          <p:cNvPr id="4" name="Slide Number Placeholder 3"/>
          <p:cNvSpPr>
            <a:spLocks noGrp="1"/>
          </p:cNvSpPr>
          <p:nvPr>
            <p:ph type="sldNum" sz="quarter" idx="10"/>
          </p:nvPr>
        </p:nvSpPr>
        <p:spPr/>
        <p:txBody>
          <a:bodyPr/>
          <a:lstStyle/>
          <a:p>
            <a:fld id="{EACC8096-350A-8549-8326-7DB8C88DCED3}" type="slidenum">
              <a:rPr lang="en-US" smtClean="0"/>
              <a:pPr/>
              <a:t>22</a:t>
            </a:fld>
            <a:endParaRPr lang="en-US" dirty="0"/>
          </a:p>
        </p:txBody>
      </p:sp>
    </p:spTree>
    <p:extLst>
      <p:ext uri="{BB962C8B-B14F-4D97-AF65-F5344CB8AC3E}">
        <p14:creationId xmlns:p14="http://schemas.microsoft.com/office/powerpoint/2010/main" val="2386328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495111"/>
            <a:ext cx="6002351" cy="4535601"/>
          </a:xfrm>
        </p:spPr>
        <p:txBody>
          <a:bodyPr wrap="square" lIns="0" tIns="0" rIns="0" bIns="0">
            <a:spAutoFit/>
          </a:bodyPr>
          <a:lstStyle/>
          <a:p>
            <a:pPr marL="171450" lvl="0" indent="-171450">
              <a:buFont typeface="Arial" panose="020B0604020202020204" pitchFamily="34" charset="0"/>
              <a:buChar char="•"/>
            </a:pPr>
            <a:r>
              <a:rPr lang="en-US" sz="1000" kern="1200" dirty="0">
                <a:solidFill>
                  <a:schemeClr val="tx1"/>
                </a:solidFill>
                <a:effectLst/>
                <a:latin typeface="Arial"/>
                <a:ea typeface="+mn-ea"/>
                <a:cs typeface="+mn-cs"/>
              </a:rPr>
              <a:t>Finally, in the “Last” or “Third” category are Roth IRAs, Roth contributions to an employer retirement plan and life insurance. Since savings in a Roth IRA can be withdrawn tax free in retirement, assuming you’ve had it for at least five years, it’s often saved for last since it can also pass to heirs tax free if you have money left.</a:t>
            </a:r>
          </a:p>
          <a:p>
            <a:pPr marL="171450" lvl="0" indent="-171450">
              <a:buFont typeface="Arial" panose="020B0604020202020204" pitchFamily="34" charset="0"/>
              <a:buChar char="•"/>
            </a:pPr>
            <a:r>
              <a:rPr lang="en-US" sz="1000" kern="1200" dirty="0">
                <a:solidFill>
                  <a:schemeClr val="tx1"/>
                </a:solidFill>
                <a:effectLst/>
                <a:latin typeface="Arial"/>
                <a:ea typeface="+mn-ea"/>
                <a:cs typeface="+mn-cs"/>
              </a:rPr>
              <a:t>[CLICK] The benefits from life insurance policies are also generally tax free and can provide income for a spouse or partner after one partner passes away or be passed on tax free to heirs.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10"/>
          </p:nvPr>
        </p:nvSpPr>
        <p:spPr/>
        <p:txBody>
          <a:bodyPr/>
          <a:lstStyle/>
          <a:p>
            <a:fld id="{EACC8096-350A-8549-8326-7DB8C88DCED3}" type="slidenum">
              <a:rPr lang="en-US" smtClean="0"/>
              <a:pPr/>
              <a:t>23</a:t>
            </a:fld>
            <a:endParaRPr lang="en-US" dirty="0"/>
          </a:p>
        </p:txBody>
      </p:sp>
    </p:spTree>
    <p:extLst>
      <p:ext uri="{BB962C8B-B14F-4D97-AF65-F5344CB8AC3E}">
        <p14:creationId xmlns:p14="http://schemas.microsoft.com/office/powerpoint/2010/main" val="2806537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495111"/>
            <a:ext cx="6002351" cy="4535601"/>
          </a:xfrm>
        </p:spPr>
        <p:txBody>
          <a:bodyPr wrap="square" lIns="0" tIns="0" rIns="0" bIns="0">
            <a:spAutoFit/>
          </a:bodyPr>
          <a:lstStyle/>
          <a:p>
            <a:pPr lvl="0"/>
            <a:r>
              <a:rPr lang="en-US" sz="1000" kern="1200" dirty="0">
                <a:solidFill>
                  <a:schemeClr val="tx1"/>
                </a:solidFill>
                <a:effectLst/>
                <a:latin typeface="Arial"/>
                <a:ea typeface="+mn-ea"/>
                <a:cs typeface="+mn-cs"/>
              </a:rPr>
              <a:t>Of course, there can be a lot of exceptions to this conventional wisdom, depending on your circumstances. [CLICK] And there are more complicated and sophisticated strategies that can help you maximize your savings and income, so you may need to switch things around for your income plan. That’s why we really encourage you to talk with a financial consultant and a tax advisor to create a plan that’s right for you.</a:t>
            </a:r>
          </a:p>
          <a:p>
            <a:pPr lvl="0"/>
            <a:endParaRPr lang="en-US" sz="1000" kern="1200" dirty="0">
              <a:solidFill>
                <a:schemeClr val="tx1"/>
              </a:solidFill>
              <a:effectLst/>
              <a:latin typeface="Arial"/>
              <a:ea typeface="+mn-ea"/>
              <a:cs typeface="+mn-cs"/>
            </a:endParaRPr>
          </a:p>
          <a:p>
            <a:pPr lvl="0"/>
            <a:r>
              <a:rPr lang="en-US" sz="1000" kern="1200" dirty="0">
                <a:solidFill>
                  <a:schemeClr val="tx1"/>
                </a:solidFill>
                <a:effectLst/>
                <a:latin typeface="Arial"/>
                <a:ea typeface="+mn-ea"/>
                <a:cs typeface="+mn-cs"/>
              </a:rPr>
              <a:t>For example, if you have a substantial amount of money in your tax-deferred retirement accounts, you may not want to wait to start withdrawing that money. The longer you wait, the more you’ll need to withdraw later when RMDs start, which could increase your tax bill if this income pushes you into a higher tax bracket. So you might want to spread your withdrawals out over a longer period of time to lessen the amount you’re taking all at once. </a:t>
            </a:r>
          </a:p>
          <a:p>
            <a:pPr lvl="0"/>
            <a:endParaRPr lang="en-US" sz="1000" kern="1200" dirty="0">
              <a:solidFill>
                <a:schemeClr val="tx1"/>
              </a:solidFill>
              <a:effectLst/>
              <a:latin typeface="Arial"/>
              <a:ea typeface="+mn-ea"/>
              <a:cs typeface="+mn-cs"/>
            </a:endParaRPr>
          </a:p>
          <a:p>
            <a:pPr lvl="0"/>
            <a:r>
              <a:rPr lang="en-US" sz="1000" kern="1200" dirty="0">
                <a:solidFill>
                  <a:schemeClr val="tx1"/>
                </a:solidFill>
                <a:effectLst/>
                <a:latin typeface="Arial"/>
                <a:ea typeface="+mn-ea"/>
                <a:cs typeface="+mn-cs"/>
              </a:rPr>
              <a:t>Another strategy is to move smaller amounts of your tax-deferred savings into a Roth IRA over a few years or when your income is lower. You’ll pay taxes on the income when you move it, but you can control how much you withdraw to stay within your tax bracket. Once your money is in a Roth, there are no required withdrawals and the money is tax free when you take it out or pass it on.   </a:t>
            </a:r>
          </a:p>
          <a:p>
            <a:pPr lvl="0"/>
            <a:r>
              <a:rPr lang="en-US" sz="1000" kern="1200" dirty="0">
                <a:solidFill>
                  <a:schemeClr val="tx1"/>
                </a:solidFill>
                <a:effectLst/>
                <a:latin typeface="Arial"/>
                <a:ea typeface="+mn-ea"/>
                <a:cs typeface="+mn-cs"/>
              </a:rPr>
              <a:t>   </a:t>
            </a:r>
          </a:p>
        </p:txBody>
      </p:sp>
      <p:sp>
        <p:nvSpPr>
          <p:cNvPr id="4" name="Slide Number Placeholder 3"/>
          <p:cNvSpPr>
            <a:spLocks noGrp="1"/>
          </p:cNvSpPr>
          <p:nvPr>
            <p:ph type="sldNum" sz="quarter" idx="10"/>
          </p:nvPr>
        </p:nvSpPr>
        <p:spPr/>
        <p:txBody>
          <a:bodyPr/>
          <a:lstStyle/>
          <a:p>
            <a:fld id="{EACC8096-350A-8549-8326-7DB8C88DCED3}" type="slidenum">
              <a:rPr lang="en-US" smtClean="0"/>
              <a:pPr/>
              <a:t>24</a:t>
            </a:fld>
            <a:endParaRPr lang="en-US" dirty="0"/>
          </a:p>
        </p:txBody>
      </p:sp>
    </p:spTree>
    <p:extLst>
      <p:ext uri="{BB962C8B-B14F-4D97-AF65-F5344CB8AC3E}">
        <p14:creationId xmlns:p14="http://schemas.microsoft.com/office/powerpoint/2010/main" val="2099728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495111"/>
            <a:ext cx="6002351" cy="3091616"/>
          </a:xfrm>
        </p:spPr>
        <p:txBody>
          <a:bodyPr wrap="square" lIns="0" tIns="0" rIns="0" bIns="0">
            <a:spAutoFit/>
          </a:bodyPr>
          <a:lstStyle/>
          <a:p>
            <a:pPr marL="181240" indent="-181240">
              <a:lnSpc>
                <a:spcPct val="114000"/>
              </a:lnSpc>
              <a:spcAft>
                <a:spcPts val="317"/>
              </a:spcAft>
              <a:buFont typeface="Arial"/>
              <a:buChar char="•"/>
            </a:pPr>
            <a:r>
              <a:rPr lang="en-US" sz="1000" dirty="0"/>
              <a:t>So when you’re considering your withdrawal strategy, it can help to ask yourself these questions to help guide your decisions:</a:t>
            </a:r>
          </a:p>
          <a:p>
            <a:pPr marL="638440" lvl="1" indent="-181240">
              <a:lnSpc>
                <a:spcPct val="114000"/>
              </a:lnSpc>
              <a:spcAft>
                <a:spcPts val="317"/>
              </a:spcAft>
              <a:buFont typeface="Arial"/>
              <a:buChar char="•"/>
            </a:pPr>
            <a:r>
              <a:rPr lang="en-US" sz="1000" dirty="0"/>
              <a:t>[CLICK] What will the investment/asset be used for?</a:t>
            </a:r>
          </a:p>
          <a:p>
            <a:pPr marL="638440" lvl="1" indent="-181240">
              <a:lnSpc>
                <a:spcPct val="114000"/>
              </a:lnSpc>
              <a:spcAft>
                <a:spcPts val="317"/>
              </a:spcAft>
              <a:buFont typeface="Arial"/>
              <a:buChar char="•"/>
            </a:pPr>
            <a:r>
              <a:rPr lang="en-US" sz="1000" dirty="0"/>
              <a:t>[CLICK] How liquid or easy to withdraw is it?</a:t>
            </a:r>
          </a:p>
          <a:p>
            <a:pPr marL="638440" lvl="1" indent="-181240">
              <a:lnSpc>
                <a:spcPct val="114000"/>
              </a:lnSpc>
              <a:spcAft>
                <a:spcPts val="317"/>
              </a:spcAft>
              <a:buFont typeface="Arial"/>
              <a:buChar char="•"/>
            </a:pPr>
            <a:r>
              <a:rPr lang="en-US" sz="1000" dirty="0"/>
              <a:t>[CLICK] How is each investment/asset taxed on withdrawal?</a:t>
            </a:r>
          </a:p>
          <a:p>
            <a:pPr marL="638440" lvl="1" indent="-181240">
              <a:lnSpc>
                <a:spcPct val="114000"/>
              </a:lnSpc>
              <a:spcAft>
                <a:spcPts val="317"/>
              </a:spcAft>
              <a:buFont typeface="Arial"/>
              <a:buChar char="•"/>
            </a:pPr>
            <a:r>
              <a:rPr lang="en-US" sz="1000" dirty="0"/>
              <a:t>[CLICK] What is it invested in—what is the risk?</a:t>
            </a:r>
          </a:p>
          <a:p>
            <a:pPr lvl="0"/>
            <a:endParaRPr lang="en-US" sz="1000" kern="1200" dirty="0">
              <a:solidFill>
                <a:schemeClr val="tx1"/>
              </a:solidFill>
              <a:effectLst/>
              <a:latin typeface="Arial"/>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a:ea typeface="+mn-ea"/>
                <a:cs typeface="+mn-cs"/>
              </a:rPr>
              <a:t>Now I know all this may sound complicated. That’s because it is. So I just want to emphasize one more time that we don’t expect you to understand all this and magically figure out the best strategy for you. That’s what financial and tax professionals are for. They can potentially save you a bundle by avoiding mistakes that you didn’t even know you could make.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a:ea typeface="+mn-ea"/>
                <a:cs typeface="+mn-cs"/>
              </a:rPr>
              <a:t>So the point is to simply be aware that there is a lot to know, and your best option is to talk to a knowledgeable professional to help you out. Talking to a TIAA financial professional doesn’t cost you a thing. And you should weigh the cost of separate tax advice against the potential savings they could provide for you.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spc="-11" dirty="0">
                <a:solidFill>
                  <a:prstClr val="black"/>
                </a:solidFill>
                <a:latin typeface="Arial" panose="020B0604020202020204" pitchFamily="34" charset="0"/>
                <a:cs typeface="Arial" panose="020B0604020202020204" pitchFamily="34" charset="0"/>
              </a:rPr>
              <a:t>[FOR WEBINAR ONLY: </a:t>
            </a:r>
            <a:r>
              <a:rPr lang="en-US" sz="1000" kern="1200" dirty="0">
                <a:solidFill>
                  <a:schemeClr val="tx1"/>
                </a:solidFill>
                <a:effectLst/>
                <a:latin typeface="Arial"/>
                <a:ea typeface="+mn-ea"/>
                <a:cs typeface="+mn-cs"/>
              </a:rPr>
              <a:t>As I mentioned before, y</a:t>
            </a:r>
            <a:r>
              <a:rPr lang="en-US" sz="1000" spc="-11" dirty="0">
                <a:solidFill>
                  <a:prstClr val="black"/>
                </a:solidFill>
                <a:latin typeface="Arial" panose="020B0604020202020204" pitchFamily="34" charset="0"/>
                <a:cs typeface="Arial" panose="020B0604020202020204" pitchFamily="34" charset="0"/>
              </a:rPr>
              <a:t>ou can schedule a call from the “Schedule Meeting” box on your screen.]</a:t>
            </a:r>
            <a:endParaRPr lang="en-US" sz="1000" dirty="0"/>
          </a:p>
          <a:p>
            <a:pPr lvl="0"/>
            <a:r>
              <a:rPr lang="en-US" sz="1000" kern="1200" dirty="0">
                <a:solidFill>
                  <a:schemeClr val="tx1"/>
                </a:solidFill>
                <a:effectLst/>
                <a:latin typeface="Arial"/>
                <a:ea typeface="+mn-ea"/>
                <a:cs typeface="+mn-cs"/>
              </a:rPr>
              <a:t>   </a:t>
            </a:r>
          </a:p>
        </p:txBody>
      </p:sp>
      <p:sp>
        <p:nvSpPr>
          <p:cNvPr id="4" name="Slide Number Placeholder 3"/>
          <p:cNvSpPr>
            <a:spLocks noGrp="1"/>
          </p:cNvSpPr>
          <p:nvPr>
            <p:ph type="sldNum" sz="quarter" idx="10"/>
          </p:nvPr>
        </p:nvSpPr>
        <p:spPr/>
        <p:txBody>
          <a:bodyPr/>
          <a:lstStyle/>
          <a:p>
            <a:fld id="{EACC8096-350A-8549-8326-7DB8C88DCED3}" type="slidenum">
              <a:rPr lang="en-US" smtClean="0"/>
              <a:pPr/>
              <a:t>25</a:t>
            </a:fld>
            <a:endParaRPr lang="en-US" dirty="0"/>
          </a:p>
        </p:txBody>
      </p:sp>
    </p:spTree>
    <p:extLst>
      <p:ext uri="{BB962C8B-B14F-4D97-AF65-F5344CB8AC3E}">
        <p14:creationId xmlns:p14="http://schemas.microsoft.com/office/powerpoint/2010/main" val="1108806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0"/>
            <a:ext cx="5867179" cy="4417850"/>
          </a:xfrm>
        </p:spPr>
        <p:txBody>
          <a:bodyPr lIns="0" tIns="0" rIns="0" bIns="0">
            <a:normAutofit/>
          </a:bodyPr>
          <a:lstStyle/>
          <a:p>
            <a:pPr marL="181240" indent="-181240">
              <a:lnSpc>
                <a:spcPct val="114000"/>
              </a:lnSpc>
              <a:spcAft>
                <a:spcPts val="317"/>
              </a:spcAft>
              <a:buFont typeface="Arial"/>
              <a:buChar char="•"/>
            </a:pPr>
            <a:r>
              <a:rPr lang="en-US" sz="1000" dirty="0"/>
              <a:t>Finally, let’s look at the last step—step 5. Once you have a plan for your income, it’s important to review it and update it as your expenses or circumstances change. </a:t>
            </a:r>
          </a:p>
          <a:p>
            <a:pPr marL="181240" indent="-181240">
              <a:lnSpc>
                <a:spcPct val="114000"/>
              </a:lnSpc>
              <a:spcAft>
                <a:spcPts val="317"/>
              </a:spcAft>
              <a:buFont typeface="Arial"/>
              <a:buChar char="•"/>
            </a:pPr>
            <a:r>
              <a:rPr lang="en-US" sz="1000" dirty="0"/>
              <a:t>[CLICK] Maybe you’re spending less than you thought and don’t have to draw as much from your accounts as you had planned. </a:t>
            </a:r>
          </a:p>
          <a:p>
            <a:pPr marL="181240" indent="-181240">
              <a:lnSpc>
                <a:spcPct val="114000"/>
              </a:lnSpc>
              <a:spcAft>
                <a:spcPts val="317"/>
              </a:spcAft>
              <a:buFont typeface="Arial"/>
              <a:buChar char="•"/>
            </a:pPr>
            <a:r>
              <a:rPr lang="en-US" sz="1000" dirty="0"/>
              <a:t>[CLICK] Or maybe you have a large, one-time expense that needs to be taken care of. </a:t>
            </a:r>
          </a:p>
          <a:p>
            <a:pPr marL="181240" indent="-181240">
              <a:lnSpc>
                <a:spcPct val="114000"/>
              </a:lnSpc>
              <a:spcAft>
                <a:spcPts val="317"/>
              </a:spcAft>
              <a:buFont typeface="Arial"/>
              <a:buChar char="•"/>
            </a:pPr>
            <a:r>
              <a:rPr lang="en-US" sz="1000" dirty="0"/>
              <a:t>[CLICK] Maybe you sold your house and wonder what to do with the proceeds. </a:t>
            </a:r>
          </a:p>
          <a:p>
            <a:pPr marL="181240" indent="-181240">
              <a:lnSpc>
                <a:spcPct val="114000"/>
              </a:lnSpc>
              <a:spcAft>
                <a:spcPts val="317"/>
              </a:spcAft>
              <a:buFont typeface="Arial"/>
              <a:buChar char="•"/>
            </a:pPr>
            <a:r>
              <a:rPr lang="en-US" sz="1000" dirty="0"/>
              <a:t>[CLICK] Or maybe you stopped working, so your monthly income has now dropped and you need to decide how to replace it. </a:t>
            </a:r>
          </a:p>
          <a:p>
            <a:pPr marL="181240" indent="-181240">
              <a:lnSpc>
                <a:spcPct val="114000"/>
              </a:lnSpc>
              <a:spcAft>
                <a:spcPts val="317"/>
              </a:spcAft>
              <a:buFont typeface="Arial"/>
              <a:buChar char="•"/>
            </a:pPr>
            <a:r>
              <a:rPr lang="en-US" sz="1000" dirty="0"/>
              <a:t>As things change, a financial consultant can review your plan with you to help you make adjustments as needed.</a:t>
            </a:r>
          </a:p>
          <a:p>
            <a:pPr marL="181240" indent="-181240">
              <a:lnSpc>
                <a:spcPct val="114000"/>
              </a:lnSpc>
              <a:spcAft>
                <a:spcPts val="317"/>
              </a:spcAft>
              <a:buFont typeface="Arial"/>
              <a:buChar char="•"/>
            </a:pPr>
            <a:r>
              <a:rPr lang="en-US" sz="1000" dirty="0"/>
              <a:t>Hopefully, by doing your homework and planning ahead—and getting the help you need—you’ll be able to live your life confidently knowing your expenses will be covered.</a:t>
            </a:r>
          </a:p>
        </p:txBody>
      </p:sp>
      <p:sp>
        <p:nvSpPr>
          <p:cNvPr id="4" name="Slide Number Placeholder 3"/>
          <p:cNvSpPr>
            <a:spLocks noGrp="1"/>
          </p:cNvSpPr>
          <p:nvPr>
            <p:ph type="sldNum" sz="quarter" idx="10"/>
          </p:nvPr>
        </p:nvSpPr>
        <p:spPr/>
        <p:txBody>
          <a:bodyPr/>
          <a:lstStyle/>
          <a:p>
            <a:fld id="{EACC8096-350A-8549-8326-7DB8C88DCED3}" type="slidenum">
              <a:rPr lang="en-US" smtClean="0"/>
              <a:pPr/>
              <a:t>26</a:t>
            </a:fld>
            <a:endParaRPr lang="en-US" dirty="0"/>
          </a:p>
        </p:txBody>
      </p:sp>
    </p:spTree>
    <p:extLst>
      <p:ext uri="{BB962C8B-B14F-4D97-AF65-F5344CB8AC3E}">
        <p14:creationId xmlns:p14="http://schemas.microsoft.com/office/powerpoint/2010/main" val="2529684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495111"/>
            <a:ext cx="6070600" cy="3202608"/>
          </a:xfrm>
        </p:spPr>
        <p:txBody>
          <a:bodyPr wrap="square" lIns="0" tIns="0" rIns="0" bIns="0">
            <a:spAutoFit/>
          </a:bodyPr>
          <a:lstStyle/>
          <a:p>
            <a:pPr marL="120827" indent="-120827">
              <a:lnSpc>
                <a:spcPct val="114000"/>
              </a:lnSpc>
              <a:spcAft>
                <a:spcPts val="423"/>
              </a:spcAft>
              <a:buFont typeface="Arial" pitchFamily="34" charset="0"/>
              <a:buChar char="•"/>
            </a:pPr>
            <a:r>
              <a:rPr lang="en-US" sz="1000" dirty="0"/>
              <a:t>One other thing to consider as part of your income planning is to simplify your accounts, which I mentioned earlier. </a:t>
            </a:r>
          </a:p>
          <a:p>
            <a:pPr marL="120827" indent="-120827">
              <a:lnSpc>
                <a:spcPct val="114000"/>
              </a:lnSpc>
              <a:spcAft>
                <a:spcPts val="423"/>
              </a:spcAft>
              <a:buFont typeface="Arial" pitchFamily="34" charset="0"/>
              <a:buChar char="•"/>
            </a:pPr>
            <a:r>
              <a:rPr lang="en-US" sz="1000" dirty="0"/>
              <a:t>If you have multiple workplace retirement plans, consider consolidating them into your current plan or an IRA. </a:t>
            </a:r>
          </a:p>
          <a:p>
            <a:pPr marL="120827" indent="-120827">
              <a:lnSpc>
                <a:spcPct val="114000"/>
              </a:lnSpc>
              <a:spcAft>
                <a:spcPts val="423"/>
              </a:spcAft>
              <a:buFont typeface="Arial" pitchFamily="34" charset="0"/>
              <a:buChar char="•"/>
            </a:pPr>
            <a:r>
              <a:rPr lang="en-US" sz="1000" dirty="0"/>
              <a:t>Be sure you track down all old accounts. You may be surprised at how many people lose track of old accounts and never claim their money. Just be sure to check the fees and benefits of both the existing and new product before making a move with your money to be sure it’s right for you.</a:t>
            </a:r>
          </a:p>
          <a:p>
            <a:pPr marL="120827" indent="-120827">
              <a:lnSpc>
                <a:spcPct val="114000"/>
              </a:lnSpc>
              <a:spcAft>
                <a:spcPts val="423"/>
              </a:spcAft>
              <a:buFont typeface="Arial" pitchFamily="34" charset="0"/>
              <a:buChar char="•"/>
            </a:pPr>
            <a:r>
              <a:rPr lang="en-US" sz="1000" dirty="0"/>
              <a:t>Same with IRAs. If you have several of them, look into bringing your savings together into one of them—though you can’t combine traditional and Roth IRAs or IRAs for more than one person. </a:t>
            </a:r>
          </a:p>
          <a:p>
            <a:pPr marL="120827" indent="-120827">
              <a:lnSpc>
                <a:spcPct val="114000"/>
              </a:lnSpc>
              <a:spcAft>
                <a:spcPts val="423"/>
              </a:spcAft>
              <a:buFont typeface="Arial" pitchFamily="34" charset="0"/>
              <a:buChar char="•"/>
            </a:pPr>
            <a:r>
              <a:rPr lang="en-US" sz="1000" dirty="0"/>
              <a:t>Consolidating can…</a:t>
            </a:r>
          </a:p>
          <a:p>
            <a:pPr marL="120827" indent="-120827">
              <a:lnSpc>
                <a:spcPct val="114000"/>
              </a:lnSpc>
              <a:spcAft>
                <a:spcPts val="423"/>
              </a:spcAft>
              <a:buFont typeface="Arial" pitchFamily="34" charset="0"/>
              <a:buChar char="•"/>
            </a:pPr>
            <a:r>
              <a:rPr lang="en-US" sz="1000" dirty="0"/>
              <a:t>[CLICK] Give you a clearer view of your savings.</a:t>
            </a:r>
          </a:p>
          <a:p>
            <a:pPr marL="120827" indent="-120827">
              <a:lnSpc>
                <a:spcPct val="114000"/>
              </a:lnSpc>
              <a:spcAft>
                <a:spcPts val="423"/>
              </a:spcAft>
              <a:buFont typeface="Arial" pitchFamily="34" charset="0"/>
              <a:buChar char="•"/>
            </a:pPr>
            <a:r>
              <a:rPr lang="en-US" sz="1000" dirty="0"/>
              <a:t>[CLICK] Make managing your investments and implementing your income plan easier. </a:t>
            </a:r>
          </a:p>
          <a:p>
            <a:pPr marL="120827" indent="-120827">
              <a:lnSpc>
                <a:spcPct val="114000"/>
              </a:lnSpc>
              <a:spcAft>
                <a:spcPts val="423"/>
              </a:spcAft>
              <a:buFont typeface="Arial" pitchFamily="34" charset="0"/>
              <a:buChar char="•"/>
            </a:pPr>
            <a:r>
              <a:rPr lang="en-US" sz="1000" dirty="0"/>
              <a:t>[CLICK] Give you less to keep track of, reduce paperwork and save you money by eliminating overlapping fees.  </a:t>
            </a:r>
          </a:p>
          <a:p>
            <a:pPr marL="120827" lvl="0" indent="-120827">
              <a:lnSpc>
                <a:spcPct val="114000"/>
              </a:lnSpc>
              <a:spcAft>
                <a:spcPts val="423"/>
              </a:spcAft>
              <a:buFont typeface="Arial" pitchFamily="34" charset="0"/>
              <a:buChar char="•"/>
            </a:pPr>
            <a:r>
              <a:rPr lang="en-US" sz="1000" dirty="0"/>
              <a:t>Of course, there may be reasons to keep multiple accounts, so be sure to consult a tax expert before consolidating.</a:t>
            </a:r>
          </a:p>
        </p:txBody>
      </p:sp>
      <p:sp>
        <p:nvSpPr>
          <p:cNvPr id="4" name="Slide Number Placeholder 3"/>
          <p:cNvSpPr>
            <a:spLocks noGrp="1"/>
          </p:cNvSpPr>
          <p:nvPr>
            <p:ph type="sldNum" sz="quarter" idx="10"/>
          </p:nvPr>
        </p:nvSpPr>
        <p:spPr/>
        <p:txBody>
          <a:bodyPr/>
          <a:lstStyle/>
          <a:p>
            <a:fld id="{EACC8096-350A-8549-8326-7DB8C88DCED3}" type="slidenum">
              <a:rPr lang="en-US" smtClean="0"/>
              <a:pPr/>
              <a:t>27</a:t>
            </a:fld>
            <a:endParaRPr lang="en-US" dirty="0"/>
          </a:p>
        </p:txBody>
      </p:sp>
    </p:spTree>
    <p:extLst>
      <p:ext uri="{BB962C8B-B14F-4D97-AF65-F5344CB8AC3E}">
        <p14:creationId xmlns:p14="http://schemas.microsoft.com/office/powerpoint/2010/main" val="55511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0"/>
            <a:ext cx="6070600" cy="4320540"/>
          </a:xfrm>
        </p:spPr>
        <p:txBody>
          <a:bodyPr lIns="0" tIns="0" rIns="0" bIns="0"/>
          <a:lstStyle/>
          <a:p>
            <a:pPr marL="181240" indent="-181240">
              <a:lnSpc>
                <a:spcPct val="114000"/>
              </a:lnSpc>
              <a:spcAft>
                <a:spcPts val="634"/>
              </a:spcAft>
              <a:buFont typeface="Arial"/>
              <a:buChar char="•"/>
            </a:pPr>
            <a:r>
              <a:rPr lang="en-US" sz="1000" dirty="0"/>
              <a:t>So there you have it!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you can see, there’s a lot to know about creating an income plan. </a:t>
            </a:r>
            <a:r>
              <a:rPr lang="en-US" sz="1000" dirty="0"/>
              <a:t>I hope these steps have been helpful for you when thinking about your own plan. </a:t>
            </a:r>
          </a:p>
          <a:p>
            <a:pPr marL="181240" indent="-181240">
              <a:lnSpc>
                <a:spcPct val="114000"/>
              </a:lnSpc>
              <a:spcAft>
                <a:spcPts val="634"/>
              </a:spcAft>
              <a:buFont typeface="Arial"/>
              <a:buChar char="•"/>
            </a:pPr>
            <a:r>
              <a:rPr lang="en-US" sz="1000" dirty="0"/>
              <a:t>Let’s just review quickly what we’ve gone over today.</a:t>
            </a:r>
          </a:p>
          <a:p>
            <a:pPr marL="181240" indent="-181240">
              <a:lnSpc>
                <a:spcPct val="114000"/>
              </a:lnSpc>
              <a:spcAft>
                <a:spcPts val="634"/>
              </a:spcAft>
              <a:buFont typeface="Arial"/>
              <a:buChar char="•"/>
            </a:pPr>
            <a:r>
              <a:rPr lang="en-US" sz="1000" dirty="0"/>
              <a:t>[CLICK] Step 1 is to start with your expense estimate. It’s helpful to estimate your current expenses first, then adjust them for retirement.</a:t>
            </a:r>
          </a:p>
          <a:p>
            <a:pPr marL="181240" indent="-181240">
              <a:lnSpc>
                <a:spcPct val="114000"/>
              </a:lnSpc>
              <a:spcAft>
                <a:spcPts val="634"/>
              </a:spcAft>
              <a:buFont typeface="Arial"/>
              <a:buChar char="•"/>
            </a:pPr>
            <a:r>
              <a:rPr lang="en-US" sz="1000" dirty="0"/>
              <a:t>[CLICK] Then, step 2 is to understand your income sources, which will include lifetime income; other monthly income you may have; and withdrawals from your retirement assets.</a:t>
            </a:r>
          </a:p>
          <a:p>
            <a:pPr marL="181240" indent="-181240">
              <a:lnSpc>
                <a:spcPct val="114000"/>
              </a:lnSpc>
              <a:spcAft>
                <a:spcPts val="634"/>
              </a:spcAft>
              <a:buFont typeface="Arial"/>
              <a:buChar char="•"/>
            </a:pPr>
            <a:r>
              <a:rPr lang="en-US" sz="1000" dirty="0"/>
              <a:t>[CLICK] Step 3 is to build your strategy for lifetime income, covering 2/3 of your income needs with a combination of Social Security, pension income (if you have it) and annuities.</a:t>
            </a:r>
          </a:p>
          <a:p>
            <a:pPr marL="181240" indent="-181240">
              <a:lnSpc>
                <a:spcPct val="114000"/>
              </a:lnSpc>
              <a:spcAft>
                <a:spcPts val="634"/>
              </a:spcAft>
              <a:buFont typeface="Arial"/>
              <a:buChar char="•"/>
            </a:pPr>
            <a:r>
              <a:rPr lang="en-US" sz="1000" dirty="0"/>
              <a:t>[CLICK] Then, for step 4, you can plan how to withdraw from your retirement savings, using tax-based and other strategies to maximize your income over time.</a:t>
            </a:r>
          </a:p>
          <a:p>
            <a:pPr marL="181240" indent="-181240">
              <a:lnSpc>
                <a:spcPct val="114000"/>
              </a:lnSpc>
              <a:spcAft>
                <a:spcPts val="634"/>
              </a:spcAft>
              <a:buFont typeface="Arial"/>
              <a:buChar char="•"/>
            </a:pPr>
            <a:r>
              <a:rPr lang="en-US" sz="1000" dirty="0"/>
              <a:t>[CLICK] Finally, step 5 is to review your income plan regularly and make any adjustments that are needed. It’s also helpful to consider consolidating your assets to make managing your income easier. </a:t>
            </a:r>
          </a:p>
          <a:p>
            <a:pPr marL="181240" marR="0" lvl="0" indent="-181240" algn="l" defTabSz="457200" rtl="0" eaLnBrk="1" fontAlgn="auto" latinLnBrk="0" hangingPunct="1">
              <a:lnSpc>
                <a:spcPct val="114000"/>
              </a:lnSpc>
              <a:spcBef>
                <a:spcPts val="0"/>
              </a:spcBef>
              <a:spcAft>
                <a:spcPts val="634"/>
              </a:spcAft>
              <a:buClrTx/>
              <a:buSzTx/>
              <a:buFont typeface="Arial"/>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 now I’ll open it up to any questions. [TAKE QUESTIONS AND ANSWER THEM]</a:t>
            </a:r>
          </a:p>
          <a:p>
            <a:pPr marL="181240" indent="-181240">
              <a:lnSpc>
                <a:spcPct val="114000"/>
              </a:lnSpc>
              <a:spcAft>
                <a:spcPts val="634"/>
              </a:spcAft>
              <a:buFont typeface="Arial"/>
              <a:buChar char="•"/>
            </a:pPr>
            <a:endParaRPr lang="en-US" sz="1000" dirty="0"/>
          </a:p>
          <a:p>
            <a:pPr marL="181240" indent="-181240">
              <a:lnSpc>
                <a:spcPct val="114000"/>
              </a:lnSpc>
              <a:spcAft>
                <a:spcPts val="634"/>
              </a:spcAft>
              <a:buFont typeface="Arial"/>
              <a:buChar char="•"/>
            </a:pPr>
            <a:endParaRPr lang="en-US" sz="1000" dirty="0"/>
          </a:p>
          <a:p>
            <a:pPr marL="181240" indent="-181240">
              <a:lnSpc>
                <a:spcPct val="114000"/>
              </a:lnSpc>
              <a:spcAft>
                <a:spcPts val="634"/>
              </a:spcAft>
              <a:buFont typeface="Arial"/>
              <a:buChar char="•"/>
            </a:pPr>
            <a:endParaRPr lang="en-US" sz="1000" dirty="0"/>
          </a:p>
        </p:txBody>
      </p:sp>
      <p:sp>
        <p:nvSpPr>
          <p:cNvPr id="4" name="Slide Number Placeholder 3"/>
          <p:cNvSpPr>
            <a:spLocks noGrp="1"/>
          </p:cNvSpPr>
          <p:nvPr>
            <p:ph type="sldNum" sz="quarter" idx="10"/>
          </p:nvPr>
        </p:nvSpPr>
        <p:spPr/>
        <p:txBody>
          <a:bodyPr/>
          <a:lstStyle/>
          <a:p>
            <a:fld id="{EACC8096-350A-8549-8326-7DB8C88DCED3}" type="slidenum">
              <a:rPr lang="en-US" smtClean="0"/>
              <a:pPr/>
              <a:t>28</a:t>
            </a:fld>
            <a:endParaRPr lang="en-US" dirty="0"/>
          </a:p>
        </p:txBody>
      </p:sp>
    </p:spTree>
    <p:extLst>
      <p:ext uri="{BB962C8B-B14F-4D97-AF65-F5344CB8AC3E}">
        <p14:creationId xmlns:p14="http://schemas.microsoft.com/office/powerpoint/2010/main" val="2117843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0"/>
            <a:ext cx="5898984" cy="4320540"/>
          </a:xfrm>
        </p:spPr>
        <p:txBody>
          <a:bodyPr lIns="0" tIns="0" rIns="0" bIns="0"/>
          <a:lstStyle/>
          <a:p>
            <a:pPr marL="171450" marR="0" lvl="0" indent="-171450" algn="l" defTabSz="4572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Before we go, I wanted to encourage you to sign up for some of our other webinars, which can provide some valuable insights on other topics you might be thinking about right now. </a:t>
            </a:r>
          </a:p>
          <a:p>
            <a:pPr marL="171450" marR="0" lvl="0" indent="-171450" algn="l" defTabSz="4572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I mentioned earlier, you can get help estimating your expenses in retirement, by attending the </a:t>
            </a:r>
            <a:r>
              <a:rPr lang="en-US" sz="1000" b="1" dirty="0"/>
              <a:t>“Write your next chapter: 5 steps to setting your retirement date” </a:t>
            </a:r>
            <a:r>
              <a:rPr lang="en-US" sz="1000" b="0" dirty="0"/>
              <a:t>webinar.</a:t>
            </a:r>
          </a:p>
          <a:p>
            <a:pPr marL="171450" marR="0" lvl="0" indent="-171450" algn="l" defTabSz="4572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 also attend presentations on…</a:t>
            </a:r>
          </a:p>
          <a:p>
            <a:pPr marL="628650" lvl="1" indent="-171450">
              <a:buFont typeface="Arial" panose="020B0604020202020204" pitchFamily="34" charset="0"/>
              <a:buChar char="•"/>
            </a:pPr>
            <a:r>
              <a:rPr lang="en-US" sz="1000" b="0" kern="1200" dirty="0">
                <a:solidFill>
                  <a:schemeClr val="tx1"/>
                </a:solidFill>
                <a:effectLst/>
                <a:latin typeface="Arial"/>
                <a:ea typeface="+mn-ea"/>
                <a:cs typeface="+mn-cs"/>
              </a:rPr>
              <a:t>Social Security to learn how to plan for Social Security income, and</a:t>
            </a:r>
          </a:p>
          <a:p>
            <a:pPr marL="628650" lvl="1" indent="-171450">
              <a:buFont typeface="Arial" panose="020B0604020202020204" pitchFamily="34" charset="0"/>
              <a:buChar char="•"/>
            </a:pPr>
            <a:r>
              <a:rPr lang="en-US" sz="1000" b="0" kern="1200" dirty="0">
                <a:solidFill>
                  <a:schemeClr val="tx1"/>
                </a:solidFill>
                <a:effectLst/>
                <a:latin typeface="Arial"/>
                <a:ea typeface="+mn-ea"/>
                <a:cs typeface="+mn-cs"/>
              </a:rPr>
              <a:t>Estate planning to find out how to get your financial affairs and key documents in place—regardless of your income or assets.</a:t>
            </a:r>
          </a:p>
          <a:p>
            <a:pPr marL="628650" lvl="1" indent="-171450">
              <a:buFont typeface="Arial" panose="020B0604020202020204" pitchFamily="34" charset="0"/>
              <a:buChar char="•"/>
            </a:pPr>
            <a:endParaRPr lang="en-US" sz="1000" b="0" kern="1200" dirty="0">
              <a:solidFill>
                <a:schemeClr val="tx1"/>
              </a:solidFill>
              <a:effectLst/>
              <a:latin typeface="Arial"/>
              <a:ea typeface="+mn-ea"/>
              <a:cs typeface="+mn-cs"/>
            </a:endParaRPr>
          </a:p>
          <a:p>
            <a:pPr marL="171450" marR="0" lvl="0" indent="-171450" algn="l" defTabSz="4572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the phone number and website for arranging a call with a TIAA financial consultant is up here as well.</a:t>
            </a:r>
            <a:endParaRPr kumimoji="0" lang="en-US" sz="1000" b="0" i="0" u="none" strike="noStrike" kern="1200" cap="none" spc="0" normalizeH="0" baseline="0" noProof="0" dirty="0">
              <a:ln>
                <a:noFill/>
              </a:ln>
              <a:solidFill>
                <a:schemeClr val="tx1"/>
              </a:solidFill>
              <a:effectLst/>
              <a:uLnTx/>
              <a:uFillTx/>
              <a:latin typeface="Arial"/>
              <a:ea typeface="+mn-ea"/>
              <a:cs typeface="+mn-cs"/>
            </a:endParaRPr>
          </a:p>
          <a:p>
            <a:pPr marL="171450" marR="0" lvl="0" indent="-171450" algn="l" defTabSz="4572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Arial"/>
                <a:ea typeface="+mn-ea"/>
                <a:cs typeface="+mn-cs"/>
              </a:rPr>
              <a:t>I’d like to thank you all for attending today and hope to see you back again at another [webinar/workshop]!</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EACC8096-350A-8549-8326-7DB8C88DCED3}" type="slidenum">
              <a:rPr lang="en-US" smtClean="0"/>
              <a:pPr/>
              <a:t>29</a:t>
            </a:fld>
            <a:endParaRPr lang="en-US" dirty="0"/>
          </a:p>
        </p:txBody>
      </p:sp>
    </p:spTree>
    <p:extLst>
      <p:ext uri="{BB962C8B-B14F-4D97-AF65-F5344CB8AC3E}">
        <p14:creationId xmlns:p14="http://schemas.microsoft.com/office/powerpoint/2010/main" val="3280690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06400" y="4560571"/>
            <a:ext cx="6129572" cy="2789418"/>
          </a:xfrm>
        </p:spPr>
        <p:txBody>
          <a:bodyPr wrap="square" lIns="0" tIns="0" rIns="0" bIns="0">
            <a:spAutoFit/>
          </a:bodyPr>
          <a:lstStyle/>
          <a:p>
            <a:pPr marL="181174" marR="0" lvl="0"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lang="en-US" sz="1000" dirty="0"/>
              <a:t>They make it seem easy! But I’m sure if they had any advice for the rest of us, they’d say make sure you plan ahead! </a:t>
            </a:r>
          </a:p>
          <a:p>
            <a:pPr marL="181174" marR="0" lvl="0"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lang="en-US" sz="1000" dirty="0"/>
              <a:t>That’s because many Americans approaching retirement today don’t realize that the shift from </a:t>
            </a:r>
            <a:r>
              <a:rPr lang="en-US" sz="1000" i="1" dirty="0"/>
              <a:t>saving </a:t>
            </a:r>
            <a:r>
              <a:rPr lang="en-US" sz="1000" i="0" dirty="0"/>
              <a:t>for retirement to </a:t>
            </a:r>
            <a:r>
              <a:rPr lang="en-US" sz="1000" i="1" dirty="0"/>
              <a:t>financing </a:t>
            </a:r>
            <a:r>
              <a:rPr lang="en-US" sz="1000" i="0" dirty="0"/>
              <a:t>it</a:t>
            </a:r>
            <a:r>
              <a:rPr lang="en-US" sz="1000" i="1" dirty="0"/>
              <a:t> </a:t>
            </a:r>
            <a:r>
              <a:rPr lang="en-US" sz="1000" dirty="0"/>
              <a:t>can be tricky. </a:t>
            </a:r>
          </a:p>
          <a:p>
            <a:pPr marL="181174" marR="0" lvl="0"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lang="en-US" sz="1000" dirty="0"/>
              <a:t>The income you’ll have in retirement may...</a:t>
            </a:r>
          </a:p>
          <a:p>
            <a:pPr marL="638374" marR="0" lvl="1"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lang="en-US" sz="1000" dirty="0"/>
              <a:t>Come from quite a few different places,</a:t>
            </a:r>
          </a:p>
          <a:p>
            <a:pPr marL="638374" marR="0" lvl="1"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lang="en-US" sz="1000" dirty="0"/>
              <a:t>Kick in at different times, </a:t>
            </a:r>
          </a:p>
          <a:p>
            <a:pPr marL="638374" marR="0" lvl="1"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lang="en-US" sz="1000" dirty="0"/>
              <a:t>Be subject to different tax rules and other regulations and</a:t>
            </a:r>
          </a:p>
          <a:p>
            <a:pPr marL="638374" marR="0" lvl="1" indent="-181174" algn="l" defTabSz="457200" rtl="0" eaLnBrk="1" fontAlgn="auto" latinLnBrk="0" hangingPunct="1">
              <a:lnSpc>
                <a:spcPts val="1628"/>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lang="en-US" sz="1000" dirty="0"/>
              <a:t>Have different outcomes for you and your beneficiaries</a:t>
            </a:r>
          </a:p>
          <a:p>
            <a:pPr marL="181174" lvl="0" indent="-181174">
              <a:lnSpc>
                <a:spcPts val="1628"/>
              </a:lnSpc>
              <a:buFont typeface="Arial" pitchFamily="34" charset="0"/>
              <a:buChar char="•"/>
              <a:defRPr/>
            </a:pPr>
            <a:r>
              <a:rPr lang="en-US" sz="1000" dirty="0"/>
              <a:t>Many people leave money on the table because they don’t plan the best ways to get their money back in retirement. </a:t>
            </a:r>
          </a:p>
          <a:p>
            <a:pPr marL="181174" lvl="0" indent="-181174">
              <a:lnSpc>
                <a:spcPts val="1628"/>
              </a:lnSpc>
              <a:buFont typeface="Arial" pitchFamily="34" charset="0"/>
              <a:buChar char="•"/>
              <a:defRPr/>
            </a:pPr>
            <a:r>
              <a:rPr lang="en-US" sz="1000" dirty="0"/>
              <a:t>A good income plan can help you…</a:t>
            </a:r>
          </a:p>
          <a:p>
            <a:pPr marL="638374" lvl="1" indent="-181174">
              <a:lnSpc>
                <a:spcPts val="1628"/>
              </a:lnSpc>
              <a:buFont typeface="Arial" pitchFamily="34" charset="0"/>
              <a:buChar char="•"/>
              <a:defRPr/>
            </a:pPr>
            <a:r>
              <a:rPr lang="en-US" sz="1000" dirty="0"/>
              <a:t>[CLICK] Maximize your savings,</a:t>
            </a:r>
          </a:p>
          <a:p>
            <a:pPr marL="638374" lvl="1" indent="-181174">
              <a:lnSpc>
                <a:spcPts val="1628"/>
              </a:lnSpc>
              <a:buFont typeface="Arial" pitchFamily="34" charset="0"/>
              <a:buChar char="•"/>
              <a:defRPr/>
            </a:pPr>
            <a:r>
              <a:rPr lang="en-US" sz="1000" dirty="0"/>
              <a:t>[CLICK] Reduce the risk of running out of money,</a:t>
            </a:r>
          </a:p>
          <a:p>
            <a:pPr marL="638374" lvl="1" indent="-181174">
              <a:lnSpc>
                <a:spcPts val="1628"/>
              </a:lnSpc>
              <a:buFont typeface="Arial" pitchFamily="34" charset="0"/>
              <a:buChar char="•"/>
              <a:defRPr/>
            </a:pPr>
            <a:r>
              <a:rPr lang="en-US" sz="1000" dirty="0"/>
              <a:t>[CLICK] Know what you can safely spend and</a:t>
            </a:r>
          </a:p>
          <a:p>
            <a:pPr marL="638374" lvl="1" indent="-181174">
              <a:lnSpc>
                <a:spcPts val="1628"/>
              </a:lnSpc>
              <a:buFont typeface="Arial" pitchFamily="34" charset="0"/>
              <a:buChar char="•"/>
              <a:defRPr/>
            </a:pPr>
            <a:r>
              <a:rPr lang="en-US" sz="1000" dirty="0"/>
              <a:t>[CLICK] Avoid the pitfalls that can undermine your financial security.</a:t>
            </a:r>
          </a:p>
          <a:p>
            <a:pPr marL="181174" indent="-181174">
              <a:lnSpc>
                <a:spcPts val="1628"/>
              </a:lnSpc>
              <a:buFont typeface="Arial" pitchFamily="34" charset="0"/>
              <a:buChar char="•"/>
            </a:pPr>
            <a:endParaRPr lang="en-US" sz="1000" spc="-11" baseline="30000" dirty="0"/>
          </a:p>
        </p:txBody>
      </p:sp>
      <p:sp>
        <p:nvSpPr>
          <p:cNvPr id="4" name="Slide Number Placeholder 3"/>
          <p:cNvSpPr>
            <a:spLocks noGrp="1"/>
          </p:cNvSpPr>
          <p:nvPr>
            <p:ph type="sldNum" sz="quarter" idx="10"/>
          </p:nvPr>
        </p:nvSpPr>
        <p:spPr/>
        <p:txBody>
          <a:bodyPr/>
          <a:lstStyle/>
          <a:p>
            <a:fld id="{EACC8096-350A-8549-8326-7DB8C88DCED3}" type="slidenum">
              <a:rPr lang="en-US" smtClean="0"/>
              <a:pPr/>
              <a:t>3</a:t>
            </a:fld>
            <a:endParaRPr lang="en-US" dirty="0"/>
          </a:p>
        </p:txBody>
      </p:sp>
    </p:spTree>
    <p:extLst>
      <p:ext uri="{BB962C8B-B14F-4D97-AF65-F5344CB8AC3E}">
        <p14:creationId xmlns:p14="http://schemas.microsoft.com/office/powerpoint/2010/main" val="2837987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C8096-350A-8549-8326-7DB8C88DCED3}" type="slidenum">
              <a:rPr lang="en-US" smtClean="0"/>
              <a:pPr/>
              <a:t>30</a:t>
            </a:fld>
            <a:endParaRPr lang="en-US" dirty="0"/>
          </a:p>
        </p:txBody>
      </p:sp>
      <p:sp>
        <p:nvSpPr>
          <p:cNvPr id="5" name="Footer Placeholder 4">
            <a:extLst>
              <a:ext uri="{FF2B5EF4-FFF2-40B4-BE49-F238E27FC236}">
                <a16:creationId xmlns:a16="http://schemas.microsoft.com/office/drawing/2014/main" id="{E4776C0C-234C-C747-9FD0-E1D52146FE1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07476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439093"/>
            <a:ext cx="5486400" cy="4114800"/>
          </a:xfrm>
        </p:spPr>
        <p:txBody>
          <a:bodyPr/>
          <a:lstStyle/>
          <a:p>
            <a:pPr marL="181174" lvl="0" indent="-181174">
              <a:lnSpc>
                <a:spcPts val="1628"/>
              </a:lnSpc>
              <a:buFont typeface="Arial" pitchFamily="34" charset="0"/>
              <a:buChar char="•"/>
              <a:defRPr/>
            </a:pPr>
            <a:r>
              <a:rPr lang="en-US" sz="1000" dirty="0"/>
              <a:t>We’ll be covering five steps to help you get started with your income plan.</a:t>
            </a:r>
            <a:br>
              <a:rPr lang="en-US" sz="1000" dirty="0"/>
            </a:b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AND READ EACH STEP ON THE SCREEN]</a:t>
            </a:r>
          </a:p>
          <a:p>
            <a:pPr marL="181174" lvl="0" indent="-181174">
              <a:lnSpc>
                <a:spcPts val="1628"/>
              </a:lnSpc>
              <a:buFont typeface="Arial" pitchFamily="34" charset="0"/>
              <a:buChar char="•"/>
              <a:defRPr/>
            </a:pPr>
            <a:endParaRPr lang="en-US" sz="1000" dirty="0"/>
          </a:p>
          <a:p>
            <a:pPr marL="181174" lvl="0" indent="-181174">
              <a:lnSpc>
                <a:spcPts val="1628"/>
              </a:lnSpc>
              <a:buFont typeface="Arial" pitchFamily="34" charset="0"/>
              <a:buChar char="•"/>
              <a:defRPr/>
            </a:pPr>
            <a:r>
              <a:rPr lang="en-US" sz="1000" dirty="0"/>
              <a:t>Before we get started, it’s important to realize that income planning can be complicated, but you don’t have to know everything yourself. As a TIAA participant, you can work with a financial consultant at no extra cost to get help with a plan that’s right for you.</a:t>
            </a:r>
            <a:r>
              <a:rPr lang="en-US" sz="1000" spc="-11" dirty="0">
                <a:solidFill>
                  <a:prstClr val="black"/>
                </a:solidFill>
                <a:latin typeface="Arial" panose="020B0604020202020204" pitchFamily="34" charset="0"/>
                <a:cs typeface="Arial" panose="020B0604020202020204" pitchFamily="34" charset="0"/>
              </a:rPr>
              <a:t> [FOR WEBINAR ONLY: You can schedule a call right from the “Schedule Meeting” box on your screen.]</a:t>
            </a:r>
            <a:endParaRPr lang="en-US" sz="1000" dirty="0"/>
          </a:p>
          <a:p>
            <a:pPr marL="181174" lvl="0" indent="-181174" defTabSz="457200">
              <a:lnSpc>
                <a:spcPts val="1628"/>
              </a:lnSpc>
              <a:buFont typeface="Arial" pitchFamily="34" charset="0"/>
              <a:buChar char="•"/>
              <a:defRPr/>
            </a:pPr>
            <a:r>
              <a:rPr lang="en-US" sz="1000" dirty="0"/>
              <a:t>At the same time, being aware of how an income plan in retirement works and what to look out for will still be extremely helpful. And that’s what we hope you take away from this [webinar/workshop] today.</a:t>
            </a:r>
          </a:p>
        </p:txBody>
      </p:sp>
      <p:sp>
        <p:nvSpPr>
          <p:cNvPr id="4" name="Slide Number Placeholder 3"/>
          <p:cNvSpPr>
            <a:spLocks noGrp="1"/>
          </p:cNvSpPr>
          <p:nvPr>
            <p:ph type="sldNum" sz="quarter" idx="10"/>
          </p:nvPr>
        </p:nvSpPr>
        <p:spPr/>
        <p:txBody>
          <a:bodyPr/>
          <a:lstStyle/>
          <a:p>
            <a:fld id="{EACC8096-350A-8549-8326-7DB8C88DCED3}" type="slidenum">
              <a:rPr lang="en-US" smtClean="0"/>
              <a:pPr/>
              <a:t>4</a:t>
            </a:fld>
            <a:endParaRPr lang="en-US" dirty="0"/>
          </a:p>
        </p:txBody>
      </p:sp>
    </p:spTree>
    <p:extLst>
      <p:ext uri="{BB962C8B-B14F-4D97-AF65-F5344CB8AC3E}">
        <p14:creationId xmlns:p14="http://schemas.microsoft.com/office/powerpoint/2010/main" val="306044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69141"/>
            <a:ext cx="5993517" cy="4114140"/>
          </a:xfrm>
        </p:spPr>
        <p:txBody>
          <a:bodyPr wrap="square" lIns="0" tIns="0" rIns="0" bIns="0">
            <a:spAutoFit/>
          </a:bodyPr>
          <a:lstStyle/>
          <a:p>
            <a:pPr marL="171450" marR="0" lvl="0" indent="-171450" algn="l" defTabSz="457200" rtl="0" eaLnBrk="1" fontAlgn="auto" latinLnBrk="0" hangingPunct="1">
              <a:lnSpc>
                <a:spcPct val="114000"/>
              </a:lnSpc>
              <a:spcBef>
                <a:spcPts val="0"/>
              </a:spcBef>
              <a:spcAft>
                <a:spcPts val="300"/>
              </a:spcAft>
              <a:buClrTx/>
              <a:buSzTx/>
              <a:buFont typeface="Arial" panose="020B0604020202020204" pitchFamily="34" charset="0"/>
              <a:buChar char="•"/>
              <a:tabLst/>
              <a:defRPr/>
            </a:pPr>
            <a:r>
              <a:rPr lang="en-US" sz="1000" dirty="0"/>
              <a:t>So let’s start with your expense estimate. If you attended the [webinar/workshop] called “Write your next chapter,” then you’ve already gotten a good start on this first step. That webinar takes you through how to estimate expenses, including tricky things like healthcare, and offers some good suggestions on how to adjust if you find yourself with an income gap. </a:t>
            </a:r>
          </a:p>
          <a:p>
            <a:pPr marL="171450" marR="0" lvl="0" indent="-171450" algn="l" defTabSz="457200" rtl="0" eaLnBrk="1" fontAlgn="auto" latinLnBrk="0" hangingPunct="1">
              <a:lnSpc>
                <a:spcPct val="114000"/>
              </a:lnSpc>
              <a:spcBef>
                <a:spcPts val="0"/>
              </a:spcBef>
              <a:spcAft>
                <a:spcPts val="300"/>
              </a:spcAft>
              <a:buClrTx/>
              <a:buSzTx/>
              <a:buFont typeface="Arial" panose="020B0604020202020204" pitchFamily="34" charset="0"/>
              <a:buChar char="•"/>
              <a:tabLst/>
              <a:defRPr/>
            </a:pPr>
            <a:r>
              <a:rPr lang="en-US" sz="1000" dirty="0"/>
              <a:t>If you didn’t attend that [webinar/workshop], we’ll go over the basics here quickly. If you need more help with this, [CLICK] you can go to </a:t>
            </a:r>
            <a:r>
              <a:rPr lang="en-US" sz="1000" b="1" dirty="0" err="1"/>
              <a:t>TIAA.org</a:t>
            </a:r>
            <a:r>
              <a:rPr lang="en-US" sz="1000" b="1" dirty="0"/>
              <a:t>/webinars</a:t>
            </a:r>
            <a:r>
              <a:rPr lang="en-US" sz="1000" dirty="0"/>
              <a:t> to find a recording or an upcoming live webinar of that. Of course, you can always talk to a TIAA financial consultant for help too.</a:t>
            </a:r>
          </a:p>
          <a:p>
            <a:pPr marL="171450" marR="0" lvl="0" indent="-171450" algn="l" defTabSz="457200" rtl="0" eaLnBrk="1" fontAlgn="auto" latinLnBrk="0" hangingPunct="1">
              <a:lnSpc>
                <a:spcPct val="114000"/>
              </a:lnSpc>
              <a:spcBef>
                <a:spcPts val="0"/>
              </a:spcBef>
              <a:spcAft>
                <a:spcPts val="300"/>
              </a:spcAft>
              <a:buClrTx/>
              <a:buSzTx/>
              <a:buFont typeface="Arial" panose="020B0604020202020204" pitchFamily="34" charset="0"/>
              <a:buChar char="•"/>
              <a:tabLst/>
              <a:defRPr/>
            </a:pPr>
            <a:r>
              <a:rPr lang="en-US" sz="1000" dirty="0"/>
              <a:t>[CLICK] To help you estimate your expenses, we have a great worksheet you can use, [FOR WEBINAR ONLY: which you can download from the Resource List window here on your screen]. </a:t>
            </a:r>
          </a:p>
          <a:p>
            <a:pPr marL="171450" marR="0" lvl="0" indent="-171450" algn="l" defTabSz="457200" rtl="0" eaLnBrk="1" fontAlgn="auto" latinLnBrk="0" hangingPunct="1">
              <a:lnSpc>
                <a:spcPct val="114000"/>
              </a:lnSpc>
              <a:spcBef>
                <a:spcPts val="0"/>
              </a:spcBef>
              <a:spcAft>
                <a:spcPts val="300"/>
              </a:spcAft>
              <a:buClrTx/>
              <a:buSzTx/>
              <a:buFont typeface="Arial" panose="020B0604020202020204" pitchFamily="34" charset="0"/>
              <a:buChar char="•"/>
              <a:tabLst/>
              <a:defRPr/>
            </a:pPr>
            <a:r>
              <a:rPr lang="en-US" sz="1000" kern="1200" dirty="0">
                <a:solidFill>
                  <a:schemeClr val="tx1"/>
                </a:solidFill>
                <a:effectLst/>
                <a:latin typeface="Arial"/>
                <a:ea typeface="+mn-ea"/>
                <a:cs typeface="+mn-cs"/>
              </a:rPr>
              <a:t>[CLICK] </a:t>
            </a:r>
            <a:r>
              <a:rPr lang="en-US" sz="1000" dirty="0"/>
              <a:t>Y</a:t>
            </a:r>
            <a:r>
              <a:rPr lang="en-US" sz="1000" kern="1200" dirty="0">
                <a:solidFill>
                  <a:schemeClr val="tx1"/>
                </a:solidFill>
                <a:effectLst/>
                <a:latin typeface="Arial"/>
                <a:ea typeface="+mn-ea"/>
                <a:cs typeface="+mn-cs"/>
              </a:rPr>
              <a:t>ou can fill in the worksheet on your computer, and it automatically tallies up the expenses for you. You can save it and make changes at any time, and it updates automatically.</a:t>
            </a:r>
            <a:endParaRPr lang="en-US" sz="1000" dirty="0"/>
          </a:p>
          <a:p>
            <a:pPr marL="171450" marR="0" lvl="0" indent="-171450" algn="l" defTabSz="457200" rtl="0" eaLnBrk="1" fontAlgn="auto" latinLnBrk="0" hangingPunct="1">
              <a:lnSpc>
                <a:spcPct val="114000"/>
              </a:lnSpc>
              <a:spcBef>
                <a:spcPts val="0"/>
              </a:spcBef>
              <a:spcAft>
                <a:spcPts val="300"/>
              </a:spcAft>
              <a:buClrTx/>
              <a:buSzTx/>
              <a:buFont typeface="Arial" panose="020B0604020202020204" pitchFamily="34" charset="0"/>
              <a:buChar char="•"/>
              <a:tabLst/>
              <a:defRPr/>
            </a:pPr>
            <a:r>
              <a:rPr lang="en-US" sz="1000" kern="1200" dirty="0">
                <a:solidFill>
                  <a:schemeClr val="tx1"/>
                </a:solidFill>
                <a:effectLst/>
                <a:latin typeface="Arial"/>
                <a:ea typeface="+mn-ea"/>
                <a:cs typeface="+mn-cs"/>
              </a:rPr>
              <a:t>[CLICK] The great thing about this worksheet is that you can break down expenses between those that are “essential” and those that are extra, or “discretionary.” Your essential expenses </a:t>
            </a:r>
            <a:r>
              <a:rPr lang="en-US" sz="1000" dirty="0"/>
              <a:t>are the basic living expenses you’ll need to cover each month. Your discretionary expenses are </a:t>
            </a:r>
            <a:r>
              <a:rPr lang="en-US" sz="1000" dirty="0">
                <a:cs typeface="Arial"/>
              </a:rPr>
              <a:t>the extras like eating out, activities, hobbies, travel or donations. Listing them out </a:t>
            </a:r>
            <a:r>
              <a:rPr lang="en-US" sz="1000" dirty="0"/>
              <a:t>separately </a:t>
            </a:r>
            <a:r>
              <a:rPr lang="en-US" sz="1000" kern="1200" dirty="0">
                <a:solidFill>
                  <a:schemeClr val="tx1"/>
                </a:solidFill>
                <a:effectLst/>
                <a:latin typeface="Arial"/>
                <a:ea typeface="+mn-ea"/>
                <a:cs typeface="+mn-cs"/>
              </a:rPr>
              <a:t>makes it easier to see where you have some flexibility to shift your spending up or down if you need to. </a:t>
            </a:r>
            <a:endParaRPr lang="en-US" sz="1000" dirty="0"/>
          </a:p>
          <a:p>
            <a:pPr marL="171450" marR="0" lvl="0" indent="-171450" algn="l" defTabSz="457200" rtl="0" eaLnBrk="1" fontAlgn="auto" latinLnBrk="0" hangingPunct="1">
              <a:lnSpc>
                <a:spcPct val="114000"/>
              </a:lnSpc>
              <a:spcBef>
                <a:spcPts val="0"/>
              </a:spcBef>
              <a:spcAft>
                <a:spcPts val="300"/>
              </a:spcAft>
              <a:buClrTx/>
              <a:buSzTx/>
              <a:buFont typeface="Arial" panose="020B0604020202020204" pitchFamily="34" charset="0"/>
              <a:buChar char="•"/>
              <a:tabLst/>
              <a:defRPr/>
            </a:pPr>
            <a:r>
              <a:rPr lang="en-US" sz="1000" dirty="0"/>
              <a:t>[CLICK] To get started, it’s easiest to first list your current expenses. [CLICK] Then</a:t>
            </a:r>
            <a:r>
              <a:rPr lang="en-US" sz="1000" kern="1200" dirty="0">
                <a:solidFill>
                  <a:schemeClr val="tx1"/>
                </a:solidFill>
                <a:effectLst/>
                <a:latin typeface="Arial"/>
                <a:ea typeface="+mn-ea"/>
                <a:cs typeface="+mn-cs"/>
              </a:rPr>
              <a:t> </a:t>
            </a:r>
            <a:r>
              <a:rPr lang="en-US" sz="1000" dirty="0"/>
              <a:t>you can adjust them for how you think they’ll change in retirement. </a:t>
            </a:r>
            <a:endParaRPr lang="en-US" sz="1000" kern="1200" dirty="0">
              <a:solidFill>
                <a:schemeClr val="tx1"/>
              </a:solidFill>
              <a:effectLst/>
              <a:latin typeface="Arial"/>
              <a:ea typeface="+mn-ea"/>
              <a:cs typeface="+mn-cs"/>
            </a:endParaRPr>
          </a:p>
          <a:p>
            <a:pPr marL="171450" marR="0" lvl="0" indent="-171450" algn="l" defTabSz="457200" rtl="0" eaLnBrk="1" fontAlgn="auto" latinLnBrk="0" hangingPunct="1">
              <a:lnSpc>
                <a:spcPct val="114000"/>
              </a:lnSpc>
              <a:spcBef>
                <a:spcPts val="0"/>
              </a:spcBef>
              <a:spcAft>
                <a:spcPts val="300"/>
              </a:spcAft>
              <a:buClrTx/>
              <a:buSzTx/>
              <a:buFont typeface="Arial" panose="020B0604020202020204" pitchFamily="34" charset="0"/>
              <a:buChar char="•"/>
              <a:tabLst/>
              <a:defRPr/>
            </a:pPr>
            <a:r>
              <a:rPr lang="en-US" sz="1000" kern="1200" dirty="0">
                <a:solidFill>
                  <a:schemeClr val="tx1"/>
                </a:solidFill>
                <a:effectLst/>
                <a:latin typeface="Arial"/>
                <a:ea typeface="+mn-ea"/>
                <a:cs typeface="+mn-cs"/>
              </a:rPr>
              <a:t>The worksheet includes sections for household and home-related expenses, healthcare, transportation, food, personal care, leisure, debt payments, insurance, savings, donations and taxes. </a:t>
            </a:r>
            <a:endParaRPr lang="en-US" sz="1000" dirty="0"/>
          </a:p>
          <a:p>
            <a:pPr marL="171450" marR="0" lvl="0" indent="-171450" algn="l" defTabSz="457200" rtl="0" eaLnBrk="1" fontAlgn="auto" latinLnBrk="0" hangingPunct="1">
              <a:lnSpc>
                <a:spcPct val="114000"/>
              </a:lnSpc>
              <a:spcBef>
                <a:spcPts val="0"/>
              </a:spcBef>
              <a:spcAft>
                <a:spcPts val="300"/>
              </a:spcAft>
              <a:buClrTx/>
              <a:buSzTx/>
              <a:buFont typeface="Arial" panose="020B0604020202020204" pitchFamily="34" charset="0"/>
              <a:buChar char="•"/>
              <a:tabLst/>
              <a:defRPr/>
            </a:pPr>
            <a:r>
              <a:rPr lang="en-US" sz="1000" dirty="0"/>
              <a:t>Some of your costs will be speculative at this point, and that’s fine. Remember this is a work in progress that you can update as needed. </a:t>
            </a:r>
            <a:endParaRPr lang="en-US" sz="10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EACC8096-350A-8549-8326-7DB8C88DCED3}" type="slidenum">
              <a:rPr lang="en-US" smtClean="0"/>
              <a:pPr/>
              <a:t>5</a:t>
            </a:fld>
            <a:endParaRPr lang="en-US" dirty="0"/>
          </a:p>
        </p:txBody>
      </p:sp>
    </p:spTree>
    <p:extLst>
      <p:ext uri="{BB962C8B-B14F-4D97-AF65-F5344CB8AC3E}">
        <p14:creationId xmlns:p14="http://schemas.microsoft.com/office/powerpoint/2010/main" val="116201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81016"/>
            <a:ext cx="5898101" cy="3130088"/>
          </a:xfrm>
        </p:spPr>
        <p:txBody>
          <a:bodyPr wrap="square" lIns="0" tIns="0" rIns="0" bIns="0">
            <a:spAutoFit/>
          </a:bodyPr>
          <a:lstStyle/>
          <a:p>
            <a:pPr>
              <a:lnSpc>
                <a:spcPct val="114000"/>
              </a:lnSpc>
              <a:spcAft>
                <a:spcPts val="634"/>
              </a:spcAft>
            </a:pPr>
            <a:r>
              <a:rPr lang="en-US" sz="1000" dirty="0"/>
              <a:t>To see how you’ll cover these expenses, it helps to understand the different types of income you’ll likely have. This is step 2.</a:t>
            </a:r>
            <a:endParaRPr lang="en-US" sz="1000" b="1" dirty="0"/>
          </a:p>
          <a:p>
            <a:pPr>
              <a:lnSpc>
                <a:spcPct val="114000"/>
              </a:lnSpc>
              <a:spcAft>
                <a:spcPts val="634"/>
              </a:spcAft>
            </a:pPr>
            <a:r>
              <a:rPr lang="en-US" sz="1000" b="1" dirty="0"/>
              <a:t>[CLICK] First is lifetime income. </a:t>
            </a:r>
          </a:p>
          <a:p>
            <a:pPr marL="171450" indent="-171450">
              <a:lnSpc>
                <a:spcPct val="114000"/>
              </a:lnSpc>
              <a:spcAft>
                <a:spcPts val="634"/>
              </a:spcAft>
              <a:buFont typeface="Arial" panose="020B0604020202020204" pitchFamily="34" charset="0"/>
              <a:buChar char="•"/>
            </a:pPr>
            <a:r>
              <a:rPr lang="en-US" sz="1000" b="0" dirty="0"/>
              <a:t>Lifetime income is money you receive </a:t>
            </a:r>
            <a:r>
              <a:rPr lang="en-US" sz="1000" dirty="0"/>
              <a:t>every month in retirement for the rest of your life. This is steady, predictable income you generally don’t have to worry about. There are no investments to manage and nothing to do except decide when to start your payments.</a:t>
            </a:r>
          </a:p>
          <a:p>
            <a:pPr marL="171450" marR="0" lvl="0" indent="-171450" algn="l" defTabSz="457200" rtl="0" eaLnBrk="1" fontAlgn="base" latinLnBrk="0" hangingPunct="1">
              <a:spcBef>
                <a:spcPts val="0"/>
              </a:spcBef>
              <a:spcAft>
                <a:spcPts val="600"/>
              </a:spcAft>
              <a:buClrTx/>
              <a:buSzTx/>
              <a:buFont typeface="Arial" panose="020B0604020202020204" pitchFamily="34" charset="0"/>
              <a:buChar char="•"/>
              <a:tabLst/>
              <a:defRPr/>
            </a:pPr>
            <a:r>
              <a:rPr lang="en-US" sz="1000" dirty="0"/>
              <a:t>[CLICK] The most common type of lifetime income is of course </a:t>
            </a:r>
            <a:r>
              <a:rPr lang="en-US" sz="1000" b="1" dirty="0"/>
              <a:t>Social Security</a:t>
            </a:r>
            <a:r>
              <a:rPr lang="en-US" sz="1000" dirty="0"/>
              <a:t>. Once you start taking benefits, they will continue for your lifetime. </a:t>
            </a:r>
          </a:p>
          <a:p>
            <a:pPr marL="171450" marR="0" lvl="0" indent="-171450" algn="l" defTabSz="457200" rtl="0" eaLnBrk="1" fontAlgn="base" latinLnBrk="0" hangingPunct="1">
              <a:spcBef>
                <a:spcPts val="0"/>
              </a:spcBef>
              <a:spcAft>
                <a:spcPts val="600"/>
              </a:spcAft>
              <a:buClrTx/>
              <a:buSzTx/>
              <a:buFont typeface="Arial" panose="020B0604020202020204" pitchFamily="34" charset="0"/>
              <a:buChar char="•"/>
              <a:tabLst/>
              <a:defRPr/>
            </a:pPr>
            <a:r>
              <a:rPr lang="en-US" sz="1000" dirty="0"/>
              <a:t>[CLICK] A </a:t>
            </a:r>
            <a:r>
              <a:rPr lang="en-US" sz="1000" b="1" dirty="0"/>
              <a:t>pension</a:t>
            </a:r>
            <a:r>
              <a:rPr lang="en-US" sz="1000" dirty="0"/>
              <a:t> also generally provides lifetime income, though payments come from your employer when you retire. Some of you, for example, may get lifetime income benefits from your state retirement system.</a:t>
            </a:r>
          </a:p>
          <a:p>
            <a:pPr marL="171450" lvl="0" indent="-171450" fontAlgn="base">
              <a:spcAft>
                <a:spcPts val="600"/>
              </a:spcAft>
              <a:buFont typeface="Arial" panose="020B0604020202020204" pitchFamily="34" charset="0"/>
              <a:buChar char="•"/>
              <a:defRPr/>
            </a:pPr>
            <a:r>
              <a:rPr lang="en-US" sz="1000" dirty="0"/>
              <a:t>[CLICK] Finally, </a:t>
            </a:r>
            <a:r>
              <a:rPr lang="en-US" sz="1000" b="1" dirty="0"/>
              <a:t>annuities</a:t>
            </a:r>
            <a:r>
              <a:rPr lang="en-US" sz="1000" dirty="0"/>
              <a:t> can also provide lifetime income. An annuity is an insurance contract that allows you to “purchase” lifetime income with a sum of money. You can get a guaranteed amount of income each month for life with a fixed annuity, or you can choose a variable annuity, where the amount you get is based on investments returns. We’ll talk more about how these work later, but for now, it’s important to know that annuities are the only retirement product besides Social Security and pensions that can guarantee income for life. </a:t>
            </a:r>
          </a:p>
        </p:txBody>
      </p:sp>
      <p:sp>
        <p:nvSpPr>
          <p:cNvPr id="4" name="Slide Number Placeholder 3"/>
          <p:cNvSpPr>
            <a:spLocks noGrp="1"/>
          </p:cNvSpPr>
          <p:nvPr>
            <p:ph type="sldNum" sz="quarter" idx="10"/>
          </p:nvPr>
        </p:nvSpPr>
        <p:spPr/>
        <p:txBody>
          <a:bodyPr/>
          <a:lstStyle/>
          <a:p>
            <a:fld id="{EACC8096-350A-8549-8326-7DB8C88DCED3}" type="slidenum">
              <a:rPr lang="en-US" smtClean="0"/>
              <a:pPr/>
              <a:t>6</a:t>
            </a:fld>
            <a:endParaRPr lang="en-US" dirty="0"/>
          </a:p>
        </p:txBody>
      </p:sp>
    </p:spTree>
    <p:extLst>
      <p:ext uri="{BB962C8B-B14F-4D97-AF65-F5344CB8AC3E}">
        <p14:creationId xmlns:p14="http://schemas.microsoft.com/office/powerpoint/2010/main" val="254805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81016"/>
            <a:ext cx="5898101" cy="2154436"/>
          </a:xfrm>
        </p:spPr>
        <p:txBody>
          <a:bodyPr wrap="square" lIns="0" tIns="0" rIns="0" bIns="0">
            <a:spAutoFit/>
          </a:bodyPr>
          <a:lstStyle/>
          <a:p>
            <a:pPr marL="171450" marR="0" lvl="0" indent="-171450" algn="l" defTabSz="457200" rtl="0" eaLnBrk="1" fontAlgn="base" latinLnBrk="0" hangingPunct="1">
              <a:spcBef>
                <a:spcPts val="0"/>
              </a:spcBef>
              <a:spcAft>
                <a:spcPts val="600"/>
              </a:spcAft>
              <a:buClrTx/>
              <a:buSzTx/>
              <a:buFont typeface="Arial" panose="020B0604020202020204" pitchFamily="34" charset="0"/>
              <a:buChar char="•"/>
              <a:tabLst/>
              <a:defRPr/>
            </a:pPr>
            <a:r>
              <a:rPr lang="en-US" sz="1000" b="0" dirty="0"/>
              <a:t>[CLICK] Now you may also have some </a:t>
            </a:r>
            <a:r>
              <a:rPr lang="en-US" sz="1000" b="1" dirty="0"/>
              <a:t>other monthly income</a:t>
            </a:r>
            <a:r>
              <a:rPr lang="en-US" sz="1000" b="0" dirty="0"/>
              <a:t>, such as income from a job or business, alimony or rental income.</a:t>
            </a:r>
          </a:p>
          <a:p>
            <a:pPr marL="171450" marR="0" lvl="0" indent="-171450" algn="l" defTabSz="457200" rtl="0" eaLnBrk="1" fontAlgn="base" latinLnBrk="0" hangingPunct="1">
              <a:spcBef>
                <a:spcPts val="0"/>
              </a:spcBef>
              <a:spcAft>
                <a:spcPts val="600"/>
              </a:spcAft>
              <a:buClrTx/>
              <a:buSzTx/>
              <a:buFont typeface="Arial" panose="020B0604020202020204" pitchFamily="34" charset="0"/>
              <a:buChar char="•"/>
              <a:tabLst/>
              <a:defRPr/>
            </a:pPr>
            <a:r>
              <a:rPr lang="en-US" sz="1000" b="0" dirty="0"/>
              <a:t>This income may help support you in retirement, but it </a:t>
            </a:r>
            <a:r>
              <a:rPr lang="en-US" sz="1000" b="0" i="0" u="none" strike="noStrike" kern="1200" dirty="0">
                <a:solidFill>
                  <a:schemeClr val="tx1"/>
                </a:solidFill>
                <a:effectLst/>
                <a:latin typeface="Arial"/>
                <a:ea typeface="+mn-ea"/>
                <a:cs typeface="+mn-cs"/>
              </a:rPr>
              <a:t>is not necessarily going to be there for the rest of your life.</a:t>
            </a:r>
            <a:endParaRPr lang="en-US" sz="1000" b="1" dirty="0"/>
          </a:p>
          <a:p>
            <a:pPr marL="171450" marR="0" lvl="0" indent="-1714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000" b="0" dirty="0"/>
              <a:t>[CLICK] The rest of your money in retirement is likely to come from your retirement savings. </a:t>
            </a:r>
            <a:r>
              <a:rPr lang="en-US" sz="1000" b="0" i="0" u="none" strike="noStrike" kern="1200" dirty="0">
                <a:solidFill>
                  <a:schemeClr val="tx1"/>
                </a:solidFill>
                <a:effectLst/>
                <a:latin typeface="Arial"/>
                <a:ea typeface="+mn-ea"/>
                <a:cs typeface="+mn-cs"/>
              </a:rPr>
              <a:t>This includes your workplace retirement accounts and IRAs as well as personal investments like stocks or mutual funds in a brokerage account, along with cash and savings. You may also have inheritance money as part of this.</a:t>
            </a:r>
          </a:p>
          <a:p>
            <a:pPr marL="171450" marR="0" lvl="0" indent="-1714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000" b="0" dirty="0"/>
              <a:t>This is money that </a:t>
            </a:r>
            <a:r>
              <a:rPr lang="en-US" sz="1000" dirty="0"/>
              <a:t>you manage yourself and whose value can change depending on the financial markets, fees or other factors. It’s not guaranteed and is no longer available once it’s used up. You will need to decide how much to withdraw to help meet your expenses while keeping the rest invested so it lasts as long as you need it.</a:t>
            </a:r>
          </a:p>
          <a:p>
            <a:pPr marL="171450" marR="0" lvl="0" indent="-171450" algn="l" defTabSz="457200" rtl="0" eaLnBrk="1" fontAlgn="base" latinLnBrk="0" hangingPunct="1">
              <a:spcBef>
                <a:spcPts val="0"/>
              </a:spcBef>
              <a:spcAft>
                <a:spcPts val="600"/>
              </a:spcAft>
              <a:buClrTx/>
              <a:buSzTx/>
              <a:buFont typeface="Arial" panose="020B0604020202020204" pitchFamily="34" charset="0"/>
              <a:buChar char="•"/>
              <a:tabLst/>
              <a:defRPr/>
            </a:pPr>
            <a:endParaRPr lang="en-US" sz="1000" dirty="0"/>
          </a:p>
        </p:txBody>
      </p:sp>
      <p:sp>
        <p:nvSpPr>
          <p:cNvPr id="4" name="Slide Number Placeholder 3"/>
          <p:cNvSpPr>
            <a:spLocks noGrp="1"/>
          </p:cNvSpPr>
          <p:nvPr>
            <p:ph type="sldNum" sz="quarter" idx="10"/>
          </p:nvPr>
        </p:nvSpPr>
        <p:spPr/>
        <p:txBody>
          <a:bodyPr/>
          <a:lstStyle/>
          <a:p>
            <a:fld id="{EACC8096-350A-8549-8326-7DB8C88DCED3}" type="slidenum">
              <a:rPr lang="en-US" smtClean="0"/>
              <a:pPr/>
              <a:t>7</a:t>
            </a:fld>
            <a:endParaRPr lang="en-US" dirty="0"/>
          </a:p>
        </p:txBody>
      </p:sp>
    </p:spTree>
    <p:extLst>
      <p:ext uri="{BB962C8B-B14F-4D97-AF65-F5344CB8AC3E}">
        <p14:creationId xmlns:p14="http://schemas.microsoft.com/office/powerpoint/2010/main" val="180947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69141"/>
            <a:ext cx="5993517" cy="1988237"/>
          </a:xfrm>
        </p:spPr>
        <p:txBody>
          <a:bodyPr wrap="square" lIns="0" tIns="0" rIns="0" bIns="0">
            <a:spAutoFit/>
          </a:bodyPr>
          <a:lstStyle/>
          <a:p>
            <a:pPr marL="181240" indent="-181240">
              <a:lnSpc>
                <a:spcPct val="114000"/>
              </a:lnSpc>
              <a:spcAft>
                <a:spcPts val="600"/>
              </a:spcAft>
              <a:buFont typeface="Arial"/>
              <a:buChar char="•"/>
            </a:pPr>
            <a:r>
              <a:rPr lang="en-US" sz="1000" dirty="0"/>
              <a:t>You can add up the income you’ll be getting using our </a:t>
            </a:r>
            <a:r>
              <a:rPr lang="en-US" sz="1000" i="1" dirty="0"/>
              <a:t>income</a:t>
            </a:r>
            <a:r>
              <a:rPr lang="en-US" sz="1000" dirty="0"/>
              <a:t> worksheet, which is included in the document with the expense worksheet.</a:t>
            </a:r>
          </a:p>
          <a:p>
            <a:pPr marL="181240" indent="-181240">
              <a:lnSpc>
                <a:spcPct val="114000"/>
              </a:lnSpc>
              <a:spcAft>
                <a:spcPts val="600"/>
              </a:spcAft>
              <a:buFont typeface="Arial"/>
              <a:buChar char="•"/>
            </a:pPr>
            <a:r>
              <a:rPr lang="en-US" sz="1000" dirty="0"/>
              <a:t>It’s broken down into the same three income categories I just described.</a:t>
            </a:r>
          </a:p>
          <a:p>
            <a:pPr marL="171450" marR="0" lvl="0" indent="-1714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lang="en-US" sz="1000" dirty="0"/>
              <a:t>You’ll see at the top of the worksheet that your TOTAL MONTHLY INCOME NEEDED is automatically brought in from the expense worksheet if you’ve completed that. </a:t>
            </a:r>
          </a:p>
          <a:p>
            <a:pPr marL="171450" marR="0" lvl="0" indent="-1714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lang="en-US" sz="1000" dirty="0"/>
              <a:t>You’ll start by entering in your lifetime income and [CLICK] other monthly income sources in the first column to see what you’ll have coming in monthly in retirement. </a:t>
            </a:r>
          </a:p>
          <a:p>
            <a:pPr marL="171450" marR="0" lvl="0" indent="-1714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lang="en-US" sz="1000" dirty="0"/>
              <a:t>Then you’ll see what’s left to cover through withdrawals from your retirement assets, which [CLICK] you’ll list in the second column. </a:t>
            </a:r>
          </a:p>
          <a:p>
            <a:pPr marL="171450" marR="0" lvl="0" indent="-1714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000" dirty="0"/>
              <a:t>This will be the starting point for your income plan.</a:t>
            </a:r>
          </a:p>
        </p:txBody>
      </p:sp>
      <p:sp>
        <p:nvSpPr>
          <p:cNvPr id="4" name="Slide Number Placeholder 3"/>
          <p:cNvSpPr>
            <a:spLocks noGrp="1"/>
          </p:cNvSpPr>
          <p:nvPr>
            <p:ph type="sldNum" sz="quarter" idx="10"/>
          </p:nvPr>
        </p:nvSpPr>
        <p:spPr/>
        <p:txBody>
          <a:bodyPr/>
          <a:lstStyle/>
          <a:p>
            <a:fld id="{EACC8096-350A-8549-8326-7DB8C88DCED3}" type="slidenum">
              <a:rPr lang="en-US" smtClean="0"/>
              <a:pPr/>
              <a:t>8</a:t>
            </a:fld>
            <a:endParaRPr lang="en-US" dirty="0"/>
          </a:p>
        </p:txBody>
      </p:sp>
    </p:spTree>
    <p:extLst>
      <p:ext uri="{BB962C8B-B14F-4D97-AF65-F5344CB8AC3E}">
        <p14:creationId xmlns:p14="http://schemas.microsoft.com/office/powerpoint/2010/main" val="116201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47040" y="4569141"/>
            <a:ext cx="5707270" cy="12661608"/>
          </a:xfrm>
        </p:spPr>
        <p:txBody>
          <a:bodyPr wrap="square" lIns="0" tIns="0" rIns="0" bIns="0">
            <a:spAutoFit/>
          </a:bodyPr>
          <a:lstStyle/>
          <a:p>
            <a:pPr>
              <a:lnSpc>
                <a:spcPct val="114000"/>
              </a:lnSpc>
              <a:spcAft>
                <a:spcPts val="634"/>
              </a:spcAft>
            </a:pPr>
            <a:r>
              <a:rPr lang="en-US" sz="1000" b="0" i="0" u="none" strike="noStrike" kern="1200" dirty="0">
                <a:solidFill>
                  <a:schemeClr val="tx1"/>
                </a:solidFill>
                <a:effectLst/>
                <a:latin typeface="Arial"/>
                <a:ea typeface="+mn-ea"/>
                <a:cs typeface="+mn-cs"/>
              </a:rPr>
              <a:t>Now before we move on to step 3, I want to give you some background on how retirement income has been evolving. </a:t>
            </a:r>
          </a:p>
          <a:p>
            <a:pPr marL="171450"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While Social Security has been around since 1935 and continues to be a key source of income in retirement for many people, workplace retirement plans, of course, play a huge role in supporting people in retirement. Yet these plans have been changing over time. </a:t>
            </a:r>
          </a:p>
          <a:p>
            <a:pPr marL="171450"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[CLICK] Prior to the 1980s, pensions were the most common workplace retirement plan, providing regular income payments for life, much like Social Security. Of course, pensions are still around—and some of you may still have one—but they’re becoming rarer and rarer. </a:t>
            </a:r>
          </a:p>
          <a:p>
            <a:pPr marL="171450" indent="-171450">
              <a:lnSpc>
                <a:spcPct val="114000"/>
              </a:lnSpc>
              <a:spcAft>
                <a:spcPts val="634"/>
              </a:spcAft>
              <a:buFont typeface="Arial" panose="020B0604020202020204" pitchFamily="34" charset="0"/>
              <a:buChar char="•"/>
            </a:pPr>
            <a:r>
              <a:rPr lang="en-US" sz="1000" b="0" i="0" u="none" strike="noStrike" kern="1200" dirty="0">
                <a:solidFill>
                  <a:schemeClr val="tx1"/>
                </a:solidFill>
                <a:effectLst/>
                <a:latin typeface="Arial"/>
                <a:ea typeface="+mn-ea"/>
                <a:cs typeface="+mn-cs"/>
              </a:rPr>
              <a:t>While pensions help provide certainty and security for retirees with predictable income that doesn’t run out, many pension programs were not flexible. They often required you to work in one place for decades to earn them, and you couldn’t take your benefits with you if you left your job. You had no control over the money, and of course they were expensive for employers to maintain.</a:t>
            </a:r>
          </a:p>
        </p:txBody>
      </p:sp>
      <p:sp>
        <p:nvSpPr>
          <p:cNvPr id="4" name="Slide Number Placeholder 3"/>
          <p:cNvSpPr>
            <a:spLocks noGrp="1"/>
          </p:cNvSpPr>
          <p:nvPr>
            <p:ph type="sldNum" sz="quarter" idx="10"/>
          </p:nvPr>
        </p:nvSpPr>
        <p:spPr/>
        <p:txBody>
          <a:bodyPr/>
          <a:lstStyle/>
          <a:p>
            <a:fld id="{EACC8096-350A-8549-8326-7DB8C88DCED3}" type="slidenum">
              <a:rPr lang="en-US" smtClean="0"/>
              <a:pPr/>
              <a:t>9</a:t>
            </a:fld>
            <a:endParaRPr lang="en-US" dirty="0"/>
          </a:p>
        </p:txBody>
      </p:sp>
    </p:spTree>
    <p:extLst>
      <p:ext uri="{BB962C8B-B14F-4D97-AF65-F5344CB8AC3E}">
        <p14:creationId xmlns:p14="http://schemas.microsoft.com/office/powerpoint/2010/main" val="3538944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8D985FC6-9B24-016D-EBE2-60CA3ED6CA97}"/>
              </a:ext>
            </a:extLst>
          </p:cNvPr>
          <p:cNvSpPr>
            <a:spLocks noGrp="1"/>
          </p:cNvSpPr>
          <p:nvPr>
            <p:ph type="pic" sz="quarter" idx="14"/>
          </p:nvPr>
        </p:nvSpPr>
        <p:spPr>
          <a:xfrm>
            <a:off x="0" y="0"/>
            <a:ext cx="5337387" cy="6858000"/>
          </a:xfrm>
          <a:solidFill>
            <a:schemeClr val="bg2"/>
          </a:solidFill>
        </p:spPr>
        <p:txBody>
          <a:bodyPr anchor="ctr" anchorCtr="0">
            <a:normAutofit/>
          </a:bodyPr>
          <a:lstStyle>
            <a:lvl1pPr algn="ctr">
              <a:defRPr sz="1800" b="0" i="0">
                <a:latin typeface="ITC Franklin Gothic Std Book" panose="020B0504030503020204" pitchFamily="34" charset="77"/>
              </a:defRPr>
            </a:lvl1pPr>
          </a:lstStyle>
          <a:p>
            <a:r>
              <a:rPr lang="en-US" dirty="0"/>
              <a:t>Click icon to add picture</a:t>
            </a:r>
          </a:p>
        </p:txBody>
      </p:sp>
      <p:sp>
        <p:nvSpPr>
          <p:cNvPr id="18" name="Title 1">
            <a:extLst>
              <a:ext uri="{FF2B5EF4-FFF2-40B4-BE49-F238E27FC236}">
                <a16:creationId xmlns:a16="http://schemas.microsoft.com/office/drawing/2014/main" id="{F17BF1AF-082A-D867-65D7-521FD07A17A8}"/>
              </a:ext>
            </a:extLst>
          </p:cNvPr>
          <p:cNvSpPr>
            <a:spLocks noGrp="1"/>
          </p:cNvSpPr>
          <p:nvPr>
            <p:ph type="ctrTitle" hasCustomPrompt="1"/>
          </p:nvPr>
        </p:nvSpPr>
        <p:spPr>
          <a:xfrm>
            <a:off x="5784427" y="1087121"/>
            <a:ext cx="5852160" cy="1149731"/>
          </a:xfrm>
          <a:prstGeom prst="rect">
            <a:avLst/>
          </a:prstGeom>
        </p:spPr>
        <p:txBody>
          <a:bodyPr anchor="b" anchorCtr="0">
            <a:noAutofit/>
          </a:bodyPr>
          <a:lstStyle>
            <a:lvl1pPr>
              <a:lnSpc>
                <a:spcPts val="3200"/>
              </a:lnSpc>
              <a:defRPr sz="2800" b="0" i="0">
                <a:solidFill>
                  <a:srgbClr val="00A3E0"/>
                </a:solidFill>
                <a:latin typeface="Gill Sans Nova Light" panose="020B0302020104020203" pitchFamily="34" charset="0"/>
                <a:cs typeface="Gill Sans Light" panose="020B0302020104020203" pitchFamily="34" charset="-79"/>
              </a:defRPr>
            </a:lvl1pPr>
          </a:lstStyle>
          <a:p>
            <a:r>
              <a:rPr lang="en-US" dirty="0"/>
              <a:t>Title of presentation:</a:t>
            </a:r>
          </a:p>
        </p:txBody>
      </p:sp>
      <p:sp>
        <p:nvSpPr>
          <p:cNvPr id="19" name="Subtitle 2">
            <a:extLst>
              <a:ext uri="{FF2B5EF4-FFF2-40B4-BE49-F238E27FC236}">
                <a16:creationId xmlns:a16="http://schemas.microsoft.com/office/drawing/2014/main" id="{8F8FCCE3-6EA2-A01E-8F26-B223020EF904}"/>
              </a:ext>
            </a:extLst>
          </p:cNvPr>
          <p:cNvSpPr>
            <a:spLocks noGrp="1"/>
          </p:cNvSpPr>
          <p:nvPr>
            <p:ph type="subTitle" idx="1" hasCustomPrompt="1"/>
          </p:nvPr>
        </p:nvSpPr>
        <p:spPr>
          <a:xfrm>
            <a:off x="5784427" y="2269656"/>
            <a:ext cx="5852160" cy="1207605"/>
          </a:xfrm>
        </p:spPr>
        <p:txBody>
          <a:bodyPr anchor="t">
            <a:noAutofit/>
          </a:bodyPr>
          <a:lstStyle>
            <a:lvl1pPr marL="0" indent="0" algn="l">
              <a:lnSpc>
                <a:spcPts val="2680"/>
              </a:lnSpc>
              <a:spcBef>
                <a:spcPts val="0"/>
              </a:spcBef>
              <a:spcAft>
                <a:spcPts val="0"/>
              </a:spcAft>
              <a:buNone/>
              <a:defRPr sz="2000" b="0" i="0">
                <a:solidFill>
                  <a:schemeClr val="accent1"/>
                </a:solidFill>
                <a:latin typeface="Gill Sans Nova Light" panose="020B0302020104020203" pitchFamily="34" charset="0"/>
                <a:cs typeface="Gill Sans Light" panose="020B0302020104020203" pitchFamily="34"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if needed</a:t>
            </a:r>
          </a:p>
        </p:txBody>
      </p:sp>
      <p:sp>
        <p:nvSpPr>
          <p:cNvPr id="20" name="Text Placeholder 7">
            <a:extLst>
              <a:ext uri="{FF2B5EF4-FFF2-40B4-BE49-F238E27FC236}">
                <a16:creationId xmlns:a16="http://schemas.microsoft.com/office/drawing/2014/main" id="{999EAD51-2046-A418-1049-4C362F7262EB}"/>
              </a:ext>
            </a:extLst>
          </p:cNvPr>
          <p:cNvSpPr>
            <a:spLocks noGrp="1"/>
          </p:cNvSpPr>
          <p:nvPr>
            <p:ph type="body" sz="quarter" idx="11" hasCustomPrompt="1"/>
          </p:nvPr>
        </p:nvSpPr>
        <p:spPr>
          <a:xfrm>
            <a:off x="5789383" y="3495458"/>
            <a:ext cx="5850189" cy="457200"/>
          </a:xfrm>
        </p:spPr>
        <p:txBody>
          <a:bodyPr anchor="b" anchorCtr="0">
            <a:noAutofit/>
          </a:bodyPr>
          <a:lstStyle>
            <a:lvl1pPr marL="0" indent="0">
              <a:spcBef>
                <a:spcPts val="0"/>
              </a:spcBef>
              <a:spcAft>
                <a:spcPts val="0"/>
              </a:spcAft>
              <a:buNone/>
              <a:defRPr sz="1200" b="0" i="0">
                <a:solidFill>
                  <a:schemeClr val="bg2">
                    <a:lumMod val="50000"/>
                  </a:schemeClr>
                </a:solidFill>
                <a:latin typeface="ITC Franklin Gothic Std Med"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PRESENTATION BY</a:t>
            </a:r>
          </a:p>
        </p:txBody>
      </p:sp>
      <p:sp>
        <p:nvSpPr>
          <p:cNvPr id="21" name="Text Placeholder 7">
            <a:extLst>
              <a:ext uri="{FF2B5EF4-FFF2-40B4-BE49-F238E27FC236}">
                <a16:creationId xmlns:a16="http://schemas.microsoft.com/office/drawing/2014/main" id="{2AEEA0A2-07E6-09FE-BC73-B780CC754297}"/>
              </a:ext>
            </a:extLst>
          </p:cNvPr>
          <p:cNvSpPr>
            <a:spLocks noGrp="1"/>
          </p:cNvSpPr>
          <p:nvPr>
            <p:ph type="body" sz="quarter" idx="12" hasCustomPrompt="1"/>
          </p:nvPr>
        </p:nvSpPr>
        <p:spPr>
          <a:xfrm>
            <a:off x="5795908" y="4071729"/>
            <a:ext cx="5850189" cy="1358853"/>
          </a:xfrm>
        </p:spPr>
        <p:txBody>
          <a:bodyPr anchor="t" anchorCtr="0">
            <a:noAutofit/>
          </a:bodyPr>
          <a:lstStyle>
            <a:lvl1pPr marL="0" indent="0">
              <a:spcBef>
                <a:spcPts val="0"/>
              </a:spcBef>
              <a:spcAft>
                <a:spcPts val="0"/>
              </a:spcAft>
              <a:buNone/>
              <a:defRPr sz="1200" b="0" i="0">
                <a:solidFill>
                  <a:schemeClr val="bg2">
                    <a:lumMod val="50000"/>
                  </a:schemeClr>
                </a:solidFill>
                <a:latin typeface="ITC Franklin Gothic Std Book"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Firstname Lastname</a:t>
            </a:r>
          </a:p>
          <a:p>
            <a:pPr lvl="0"/>
            <a:r>
              <a:rPr lang="en-US" dirty="0"/>
              <a:t>Title, Company</a:t>
            </a:r>
          </a:p>
          <a:p>
            <a:pPr lvl="0"/>
            <a:endParaRPr lang="en-US" dirty="0"/>
          </a:p>
          <a:p>
            <a:pPr lvl="0"/>
            <a:r>
              <a:rPr lang="en-US" dirty="0"/>
              <a:t>Month 00, 0000</a:t>
            </a:r>
          </a:p>
          <a:p>
            <a:pPr lvl="0"/>
            <a:endParaRPr lang="en-US" dirty="0"/>
          </a:p>
        </p:txBody>
      </p:sp>
      <p:pic>
        <p:nvPicPr>
          <p:cNvPr id="22" name="Picture 21">
            <a:extLst>
              <a:ext uri="{FF2B5EF4-FFF2-40B4-BE49-F238E27FC236}">
                <a16:creationId xmlns:a16="http://schemas.microsoft.com/office/drawing/2014/main" id="{8B45ED09-A3E0-E040-A4EB-765EE277FA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06197" y="381849"/>
            <a:ext cx="1739900" cy="457200"/>
          </a:xfrm>
          <a:prstGeom prst="rect">
            <a:avLst/>
          </a:prstGeom>
        </p:spPr>
      </p:pic>
      <p:sp>
        <p:nvSpPr>
          <p:cNvPr id="23" name="Footer Placeholder 1">
            <a:extLst>
              <a:ext uri="{FF2B5EF4-FFF2-40B4-BE49-F238E27FC236}">
                <a16:creationId xmlns:a16="http://schemas.microsoft.com/office/drawing/2014/main" id="{E949E9AB-4C6E-4633-245A-98843D453604}"/>
              </a:ext>
            </a:extLst>
          </p:cNvPr>
          <p:cNvSpPr>
            <a:spLocks noGrp="1"/>
          </p:cNvSpPr>
          <p:nvPr>
            <p:ph type="ftr" sz="quarter" idx="15"/>
          </p:nvPr>
        </p:nvSpPr>
        <p:spPr>
          <a:xfrm>
            <a:off x="611293" y="6386831"/>
            <a:ext cx="4114800" cy="257810"/>
          </a:xfrm>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193821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chart slide">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9E123629-CFC7-F248-AE21-447AA9DE9CF1}"/>
              </a:ext>
            </a:extLst>
          </p:cNvPr>
          <p:cNvSpPr>
            <a:spLocks noGrp="1"/>
          </p:cNvSpPr>
          <p:nvPr>
            <p:ph sz="half" idx="2" hasCustomPrompt="1"/>
          </p:nvPr>
        </p:nvSpPr>
        <p:spPr>
          <a:xfrm>
            <a:off x="596053" y="1731264"/>
            <a:ext cx="5215467" cy="4435620"/>
          </a:xfrm>
          <a:prstGeom prst="rect">
            <a:avLst/>
          </a:prstGeom>
        </p:spPr>
        <p:txBody>
          <a:bodyPr>
            <a:no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10" name="Content Placeholder 5">
            <a:extLst>
              <a:ext uri="{FF2B5EF4-FFF2-40B4-BE49-F238E27FC236}">
                <a16:creationId xmlns:a16="http://schemas.microsoft.com/office/drawing/2014/main" id="{A306D896-54D6-4D49-AACA-096ABC222DC8}"/>
              </a:ext>
            </a:extLst>
          </p:cNvPr>
          <p:cNvSpPr>
            <a:spLocks noGrp="1"/>
          </p:cNvSpPr>
          <p:nvPr>
            <p:ph sz="quarter" idx="4" hasCustomPrompt="1"/>
          </p:nvPr>
        </p:nvSpPr>
        <p:spPr>
          <a:xfrm>
            <a:off x="6326292" y="2049517"/>
            <a:ext cx="5242560" cy="4132490"/>
          </a:xfrm>
          <a:prstGeom prst="rect">
            <a:avLst/>
          </a:prstGeom>
        </p:spPr>
        <p:txBody>
          <a:bodyPr>
            <a:norm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a:solidFill>
                  <a:schemeClr val="accent1"/>
                </a:solidFill>
              </a:defRPr>
            </a:lvl3pPr>
            <a:lvl4pPr>
              <a:defRPr sz="1400">
                <a:solidFill>
                  <a:schemeClr val="accent1"/>
                </a:solidFill>
              </a:defRPr>
            </a:lvl4pPr>
            <a:lvl5pPr>
              <a:defRPr sz="1200"/>
            </a:lvl5pPr>
            <a:lvl6pPr>
              <a:defRPr sz="1600"/>
            </a:lvl6pPr>
            <a:lvl7pPr>
              <a:defRPr sz="1600"/>
            </a:lvl7pPr>
            <a:lvl8pPr>
              <a:defRPr sz="1600"/>
            </a:lvl8pPr>
            <a:lvl9pPr>
              <a:defRPr sz="1600"/>
            </a:lvl9pPr>
          </a:lstStyle>
          <a:p>
            <a:pPr lvl="1"/>
            <a:r>
              <a:rPr lang="en-US" dirty="0"/>
              <a:t>Click to add photo</a:t>
            </a:r>
          </a:p>
        </p:txBody>
      </p:sp>
      <p:sp>
        <p:nvSpPr>
          <p:cNvPr id="12" name="Content Placeholder 2">
            <a:extLst>
              <a:ext uri="{FF2B5EF4-FFF2-40B4-BE49-F238E27FC236}">
                <a16:creationId xmlns:a16="http://schemas.microsoft.com/office/drawing/2014/main" id="{851BE530-615C-574D-A139-F6A9CCDEABAE}"/>
              </a:ext>
            </a:extLst>
          </p:cNvPr>
          <p:cNvSpPr>
            <a:spLocks noGrp="1"/>
          </p:cNvSpPr>
          <p:nvPr>
            <p:ph sz="half" idx="15" hasCustomPrompt="1"/>
          </p:nvPr>
        </p:nvSpPr>
        <p:spPr>
          <a:xfrm>
            <a:off x="6326292" y="1747521"/>
            <a:ext cx="5242560" cy="301996"/>
          </a:xfrm>
          <a:prstGeom prst="rect">
            <a:avLst/>
          </a:prstGeom>
        </p:spPr>
        <p:txBody>
          <a:bodyPr bIns="91440" anchor="t" anchorCtr="0">
            <a:noAutofit/>
          </a:bodyPr>
          <a:lstStyle>
            <a:lvl1pPr fontAlgn="t">
              <a:spcBef>
                <a:spcPts val="0"/>
              </a:spcBef>
              <a:spcAft>
                <a:spcPts val="0"/>
              </a:spcAft>
              <a:defRPr sz="1400" b="0" i="0">
                <a:solidFill>
                  <a:schemeClr val="accent1"/>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Edit Master text styles</a:t>
            </a:r>
          </a:p>
        </p:txBody>
      </p:sp>
      <p:sp>
        <p:nvSpPr>
          <p:cNvPr id="9"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11" name="Text Placeholder 22">
            <a:extLst>
              <a:ext uri="{FF2B5EF4-FFF2-40B4-BE49-F238E27FC236}">
                <a16:creationId xmlns:a16="http://schemas.microsoft.com/office/drawing/2014/main" id="{2B6C7425-DC67-7E43-861F-C15C742E1484}"/>
              </a:ext>
            </a:extLst>
          </p:cNvPr>
          <p:cNvSpPr>
            <a:spLocks noGrp="1"/>
          </p:cNvSpPr>
          <p:nvPr>
            <p:ph type="body" sz="quarter" idx="16" hasCustomPrompt="1"/>
          </p:nvPr>
        </p:nvSpPr>
        <p:spPr>
          <a:xfrm>
            <a:off x="602593" y="1126522"/>
            <a:ext cx="10966260" cy="461647"/>
          </a:xfrm>
        </p:spPr>
        <p:txBody>
          <a:bodyPr>
            <a:noAutofit/>
          </a:bodyPr>
          <a:lstStyle>
            <a:lvl1pPr marL="0" marR="0" indent="0" algn="l" defTabSz="914400" rtl="0" eaLnBrk="1" fontAlgn="t" latinLnBrk="0" hangingPunct="1">
              <a:lnSpc>
                <a:spcPts val="2200"/>
              </a:lnSpc>
              <a:spcBef>
                <a:spcPts val="0"/>
              </a:spcBef>
              <a:spcAft>
                <a:spcPts val="0"/>
              </a:spcAft>
              <a:buClrTx/>
              <a:buSzTx/>
              <a:buFontTx/>
              <a:buNone/>
              <a:tabLst/>
              <a:defRPr sz="1400" b="0" i="0">
                <a:solidFill>
                  <a:schemeClr val="accent4"/>
                </a:solidFill>
                <a:latin typeface="ITC Franklin Gothic Std Med" panose="020B0504030503020204" pitchFamily="34" charset="77"/>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cxnSp>
        <p:nvCxnSpPr>
          <p:cNvPr id="7" name="Straight Connector 6">
            <a:extLst>
              <a:ext uri="{FF2B5EF4-FFF2-40B4-BE49-F238E27FC236}">
                <a16:creationId xmlns:a16="http://schemas.microsoft.com/office/drawing/2014/main" id="{335BFC99-C925-BA40-BFC0-924A17167ED5}"/>
              </a:ext>
            </a:extLst>
          </p:cNvPr>
          <p:cNvCxnSpPr>
            <a:cxnSpLocks/>
          </p:cNvCxnSpPr>
          <p:nvPr userDrawn="1"/>
        </p:nvCxnSpPr>
        <p:spPr>
          <a:xfrm>
            <a:off x="6322760" y="1637065"/>
            <a:ext cx="526816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A1C67093-3746-9C48-A29B-CF534FEB9227}"/>
              </a:ext>
            </a:extLst>
          </p:cNvPr>
          <p:cNvSpPr>
            <a:spLocks noGrp="1"/>
          </p:cNvSpPr>
          <p:nvPr>
            <p:ph type="ftr" sz="quarter" idx="17"/>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2790496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amp; Window Photo">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A9DD079A-5DD9-334A-A1A0-D19B7E8C322A}"/>
              </a:ext>
            </a:extLst>
          </p:cNvPr>
          <p:cNvSpPr>
            <a:spLocks noGrp="1"/>
          </p:cNvSpPr>
          <p:nvPr>
            <p:ph sz="half" idx="2" hasCustomPrompt="1"/>
          </p:nvPr>
        </p:nvSpPr>
        <p:spPr>
          <a:xfrm>
            <a:off x="583377" y="2133600"/>
            <a:ext cx="3441523" cy="4046220"/>
          </a:xfrm>
          <a:prstGeom prst="rect">
            <a:avLst/>
          </a:prstGeom>
        </p:spPr>
        <p:txBody>
          <a:bodyPr>
            <a:norm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p:txBody>
      </p:sp>
      <p:sp>
        <p:nvSpPr>
          <p:cNvPr id="11" name="Content Placeholder 5">
            <a:extLst>
              <a:ext uri="{FF2B5EF4-FFF2-40B4-BE49-F238E27FC236}">
                <a16:creationId xmlns:a16="http://schemas.microsoft.com/office/drawing/2014/main" id="{B3C51CB3-9871-1E4C-834B-3CFAE243120E}"/>
              </a:ext>
            </a:extLst>
          </p:cNvPr>
          <p:cNvSpPr>
            <a:spLocks noGrp="1"/>
          </p:cNvSpPr>
          <p:nvPr>
            <p:ph sz="quarter" idx="4" hasCustomPrompt="1"/>
          </p:nvPr>
        </p:nvSpPr>
        <p:spPr>
          <a:xfrm>
            <a:off x="4351279" y="2133600"/>
            <a:ext cx="3450336" cy="4046220"/>
          </a:xfrm>
          <a:prstGeom prst="rect">
            <a:avLst/>
          </a:prstGeom>
        </p:spPr>
        <p:txBody>
          <a:bodyPr>
            <a:norm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marL="310896" indent="0">
              <a:buNone/>
              <a:defRPr sz="1400"/>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p:txBody>
      </p:sp>
      <p:sp>
        <p:nvSpPr>
          <p:cNvPr id="3" name="Picture Placeholder 2">
            <a:extLst>
              <a:ext uri="{FF2B5EF4-FFF2-40B4-BE49-F238E27FC236}">
                <a16:creationId xmlns:a16="http://schemas.microsoft.com/office/drawing/2014/main" id="{5CD57D12-1D43-A741-A56F-0134D6B689D5}"/>
              </a:ext>
            </a:extLst>
          </p:cNvPr>
          <p:cNvSpPr>
            <a:spLocks noGrp="1"/>
          </p:cNvSpPr>
          <p:nvPr>
            <p:ph type="pic" sz="quarter" idx="18"/>
          </p:nvPr>
        </p:nvSpPr>
        <p:spPr>
          <a:xfrm>
            <a:off x="8127045" y="436881"/>
            <a:ext cx="3409951" cy="5741363"/>
          </a:xfrm>
        </p:spPr>
        <p:txBody>
          <a:bodyPr>
            <a:normAutofit/>
          </a:bodyPr>
          <a:lstStyle>
            <a:lvl1pPr>
              <a:defRPr sz="1800" b="0" i="0">
                <a:latin typeface="ITC Franklin Gothic Std Book" panose="020B0504030503020204" pitchFamily="34" charset="77"/>
              </a:defRPr>
            </a:lvl1pPr>
          </a:lstStyle>
          <a:p>
            <a:r>
              <a:rPr lang="en-US" dirty="0"/>
              <a:t>Click icon to add picture</a:t>
            </a:r>
          </a:p>
        </p:txBody>
      </p:sp>
      <p:sp>
        <p:nvSpPr>
          <p:cNvPr id="15" name="Content Placeholder 2">
            <a:extLst>
              <a:ext uri="{FF2B5EF4-FFF2-40B4-BE49-F238E27FC236}">
                <a16:creationId xmlns:a16="http://schemas.microsoft.com/office/drawing/2014/main" id="{422C98E7-E655-3249-B92D-A0EF28C68FB3}"/>
              </a:ext>
            </a:extLst>
          </p:cNvPr>
          <p:cNvSpPr>
            <a:spLocks noGrp="1"/>
          </p:cNvSpPr>
          <p:nvPr>
            <p:ph sz="half" idx="14" hasCustomPrompt="1"/>
          </p:nvPr>
        </p:nvSpPr>
        <p:spPr>
          <a:xfrm>
            <a:off x="583371" y="1598011"/>
            <a:ext cx="3438587" cy="535589"/>
          </a:xfrm>
          <a:prstGeom prst="rect">
            <a:avLst/>
          </a:prstGeom>
        </p:spPr>
        <p:txBody>
          <a:bodyPr tIns="0" bIns="91440" anchor="t" anchorCtr="0">
            <a:normAutofit/>
          </a:bodyPr>
          <a:lstStyle>
            <a:lvl1pPr fontAlgn="t" hangingPunct="0">
              <a:spcBef>
                <a:spcPts val="0"/>
              </a:spcBef>
              <a:spcAft>
                <a:spcPts val="0"/>
              </a:spcAft>
              <a:defRPr sz="1600" b="0" i="0">
                <a:solidFill>
                  <a:schemeClr val="accent1"/>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Edit Master text styles</a:t>
            </a:r>
          </a:p>
        </p:txBody>
      </p:sp>
      <p:sp>
        <p:nvSpPr>
          <p:cNvPr id="16" name="Content Placeholder 2">
            <a:extLst>
              <a:ext uri="{FF2B5EF4-FFF2-40B4-BE49-F238E27FC236}">
                <a16:creationId xmlns:a16="http://schemas.microsoft.com/office/drawing/2014/main" id="{0E04E5E7-70A3-E64B-B46C-89C5A3DA9129}"/>
              </a:ext>
            </a:extLst>
          </p:cNvPr>
          <p:cNvSpPr>
            <a:spLocks noGrp="1"/>
          </p:cNvSpPr>
          <p:nvPr>
            <p:ph sz="half" idx="20" hasCustomPrompt="1"/>
          </p:nvPr>
        </p:nvSpPr>
        <p:spPr>
          <a:xfrm>
            <a:off x="4351279" y="1603267"/>
            <a:ext cx="3450336" cy="535589"/>
          </a:xfrm>
          <a:prstGeom prst="rect">
            <a:avLst/>
          </a:prstGeom>
        </p:spPr>
        <p:txBody>
          <a:bodyPr tIns="0" bIns="91440" anchor="t" anchorCtr="0">
            <a:normAutofit/>
          </a:bodyPr>
          <a:lstStyle>
            <a:lvl1pPr fontAlgn="t" hangingPunct="0">
              <a:spcBef>
                <a:spcPts val="0"/>
              </a:spcBef>
              <a:spcAft>
                <a:spcPts val="0"/>
              </a:spcAft>
              <a:defRPr sz="1600" b="0" i="0">
                <a:solidFill>
                  <a:schemeClr val="accent1"/>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Edit Master text styles</a:t>
            </a:r>
          </a:p>
        </p:txBody>
      </p:sp>
      <p:sp>
        <p:nvSpPr>
          <p:cNvPr id="12"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7193280" cy="687039"/>
          </a:xfrm>
          <a:prstGeom prst="rect">
            <a:avLst/>
          </a:prstGeom>
        </p:spPr>
        <p:txBody>
          <a:bodyPr>
            <a:noAutofit/>
          </a:bodyPr>
          <a:lstStyle>
            <a:lvl1pPr fontAlgn="t">
              <a:defRPr/>
            </a:lvl1pPr>
          </a:lstStyle>
          <a:p>
            <a:r>
              <a:rPr lang="en-US" dirty="0"/>
              <a:t>Slide title</a:t>
            </a:r>
          </a:p>
        </p:txBody>
      </p:sp>
      <p:sp>
        <p:nvSpPr>
          <p:cNvPr id="13" name="Text Placeholder 22">
            <a:extLst>
              <a:ext uri="{FF2B5EF4-FFF2-40B4-BE49-F238E27FC236}">
                <a16:creationId xmlns:a16="http://schemas.microsoft.com/office/drawing/2014/main" id="{2B6C7425-DC67-7E43-861F-C15C742E1484}"/>
              </a:ext>
            </a:extLst>
          </p:cNvPr>
          <p:cNvSpPr>
            <a:spLocks noGrp="1"/>
          </p:cNvSpPr>
          <p:nvPr>
            <p:ph type="body" sz="quarter" idx="15" hasCustomPrompt="1"/>
          </p:nvPr>
        </p:nvSpPr>
        <p:spPr>
          <a:xfrm>
            <a:off x="602593" y="1126521"/>
            <a:ext cx="7193280" cy="472124"/>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FDF1B892-C34E-B742-85C0-8739ADDE0569}"/>
              </a:ext>
            </a:extLst>
          </p:cNvPr>
          <p:cNvSpPr>
            <a:spLocks noGrp="1"/>
          </p:cNvSpPr>
          <p:nvPr>
            <p:ph type="ftr" sz="quarter" idx="21"/>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3766682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911AD86-F091-6948-8AEF-65FE275601A2}"/>
              </a:ext>
            </a:extLst>
          </p:cNvPr>
          <p:cNvSpPr/>
          <p:nvPr userDrawn="1"/>
        </p:nvSpPr>
        <p:spPr>
          <a:xfrm>
            <a:off x="558800" y="1597572"/>
            <a:ext cx="3454400" cy="4549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20" name="Rectangle 19">
            <a:extLst>
              <a:ext uri="{FF2B5EF4-FFF2-40B4-BE49-F238E27FC236}">
                <a16:creationId xmlns:a16="http://schemas.microsoft.com/office/drawing/2014/main" id="{17A01860-8351-8343-BF44-3B72FB640C65}"/>
              </a:ext>
            </a:extLst>
          </p:cNvPr>
          <p:cNvSpPr/>
          <p:nvPr userDrawn="1"/>
        </p:nvSpPr>
        <p:spPr>
          <a:xfrm>
            <a:off x="4360333" y="1597572"/>
            <a:ext cx="3454400" cy="4549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21" name="Rectangle 20">
            <a:extLst>
              <a:ext uri="{FF2B5EF4-FFF2-40B4-BE49-F238E27FC236}">
                <a16:creationId xmlns:a16="http://schemas.microsoft.com/office/drawing/2014/main" id="{05453EF6-AF8A-BB4D-9EAB-AB5DD2F1FD69}"/>
              </a:ext>
            </a:extLst>
          </p:cNvPr>
          <p:cNvSpPr/>
          <p:nvPr userDrawn="1"/>
        </p:nvSpPr>
        <p:spPr>
          <a:xfrm>
            <a:off x="8161867" y="1597572"/>
            <a:ext cx="3454400" cy="4549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10" name="Content Placeholder 3">
            <a:extLst>
              <a:ext uri="{FF2B5EF4-FFF2-40B4-BE49-F238E27FC236}">
                <a16:creationId xmlns:a16="http://schemas.microsoft.com/office/drawing/2014/main" id="{A9DD079A-5DD9-334A-A1A0-D19B7E8C322A}"/>
              </a:ext>
            </a:extLst>
          </p:cNvPr>
          <p:cNvSpPr>
            <a:spLocks noGrp="1"/>
          </p:cNvSpPr>
          <p:nvPr>
            <p:ph sz="half" idx="2" hasCustomPrompt="1"/>
          </p:nvPr>
        </p:nvSpPr>
        <p:spPr>
          <a:xfrm>
            <a:off x="883920" y="2134650"/>
            <a:ext cx="2804160" cy="3742736"/>
          </a:xfrm>
          <a:prstGeom prst="rect">
            <a:avLst/>
          </a:prstGeom>
        </p:spPr>
        <p:txBody>
          <a:bodyPr>
            <a:normAutofit/>
          </a:bodyPr>
          <a:lstStyle>
            <a:lvl1pPr>
              <a:defRPr sz="1400" b="0" i="0">
                <a:solidFill>
                  <a:schemeClr val="accent1"/>
                </a:solidFill>
                <a:latin typeface="+mn-lt"/>
              </a:defRPr>
            </a:lvl1pPr>
            <a:lvl2pPr>
              <a:defRPr sz="1400" b="0" i="0">
                <a:solidFill>
                  <a:schemeClr val="tx1"/>
                </a:solidFill>
                <a:latin typeface="ITC Franklin Gothic Std Book" panose="020B0504030503020204" pitchFamily="34" charset="77"/>
              </a:defRPr>
            </a:lvl2pPr>
            <a:lvl3pPr>
              <a:defRPr sz="1400" b="0" i="0">
                <a:solidFill>
                  <a:schemeClr val="tx1"/>
                </a:solidFill>
                <a:latin typeface="ITC Franklin Gothic Std Book" panose="020B0504030503020204" pitchFamily="34" charset="77"/>
              </a:defRPr>
            </a:lvl3pPr>
            <a:lvl4pPr>
              <a:defRPr sz="1200" b="0" i="0">
                <a:solidFill>
                  <a:schemeClr val="tx1"/>
                </a:solidFill>
                <a:latin typeface="ITC Franklin Gothic Std Book" panose="020B0504030503020204" pitchFamily="34" charset="77"/>
              </a:defRPr>
            </a:lvl4pPr>
            <a:lvl5pPr>
              <a:defRPr sz="1200">
                <a:solidFill>
                  <a:schemeClr val="tx1"/>
                </a:solidFill>
              </a:defRPr>
            </a:lvl5pPr>
            <a:lvl6pPr>
              <a:defRPr sz="1600"/>
            </a:lvl6pPr>
            <a:lvl7pPr>
              <a:defRPr sz="1600"/>
            </a:lvl7pPr>
            <a:lvl8pPr>
              <a:defRPr sz="1600"/>
            </a:lvl8pPr>
            <a:lvl9pPr>
              <a:defRPr sz="1600"/>
            </a:lvl9pPr>
          </a:lstStyle>
          <a:p>
            <a:pPr lvl="1"/>
            <a:r>
              <a:rPr lang="en-US" dirty="0"/>
              <a:t>Click to edit text styles</a:t>
            </a:r>
          </a:p>
          <a:p>
            <a:pPr lvl="2"/>
            <a:r>
              <a:rPr lang="en-US" dirty="0"/>
              <a:t>First level</a:t>
            </a:r>
          </a:p>
          <a:p>
            <a:pPr lvl="3"/>
            <a:r>
              <a:rPr lang="en-US" dirty="0"/>
              <a:t>Second level</a:t>
            </a:r>
          </a:p>
        </p:txBody>
      </p:sp>
      <p:sp>
        <p:nvSpPr>
          <p:cNvPr id="22" name="Content Placeholder 2">
            <a:extLst>
              <a:ext uri="{FF2B5EF4-FFF2-40B4-BE49-F238E27FC236}">
                <a16:creationId xmlns:a16="http://schemas.microsoft.com/office/drawing/2014/main" id="{652D7113-97D0-7647-A840-471461DCD8BB}"/>
              </a:ext>
            </a:extLst>
          </p:cNvPr>
          <p:cNvSpPr>
            <a:spLocks noGrp="1"/>
          </p:cNvSpPr>
          <p:nvPr>
            <p:ph sz="half" idx="14" hasCustomPrompt="1"/>
          </p:nvPr>
        </p:nvSpPr>
        <p:spPr>
          <a:xfrm>
            <a:off x="883920" y="1608521"/>
            <a:ext cx="2804160" cy="535589"/>
          </a:xfrm>
          <a:prstGeom prst="rect">
            <a:avLst/>
          </a:prstGeom>
        </p:spPr>
        <p:txBody>
          <a:bodyPr tIns="182880" bIns="91440" anchor="t" anchorCtr="0">
            <a:normAutofit/>
          </a:bodyPr>
          <a:lstStyle>
            <a:lvl1pPr fontAlgn="t" hangingPunct="0">
              <a:spcBef>
                <a:spcPts val="0"/>
              </a:spcBef>
              <a:spcAft>
                <a:spcPts val="0"/>
              </a:spcAft>
              <a:defRPr sz="1400" b="0" i="0">
                <a:solidFill>
                  <a:schemeClr val="accent1"/>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Edit Master text styles</a:t>
            </a:r>
          </a:p>
        </p:txBody>
      </p:sp>
      <p:sp>
        <p:nvSpPr>
          <p:cNvPr id="24" name="Content Placeholder 3">
            <a:extLst>
              <a:ext uri="{FF2B5EF4-FFF2-40B4-BE49-F238E27FC236}">
                <a16:creationId xmlns:a16="http://schemas.microsoft.com/office/drawing/2014/main" id="{FB56BF23-7DF0-9641-9B5A-12C85D715809}"/>
              </a:ext>
            </a:extLst>
          </p:cNvPr>
          <p:cNvSpPr>
            <a:spLocks noGrp="1"/>
          </p:cNvSpPr>
          <p:nvPr>
            <p:ph sz="half" idx="15" hasCustomPrompt="1"/>
          </p:nvPr>
        </p:nvSpPr>
        <p:spPr>
          <a:xfrm>
            <a:off x="4685453" y="2139905"/>
            <a:ext cx="2804160" cy="3742736"/>
          </a:xfrm>
          <a:prstGeom prst="rect">
            <a:avLst/>
          </a:prstGeom>
        </p:spPr>
        <p:txBody>
          <a:bodyPr>
            <a:normAutofit/>
          </a:bodyPr>
          <a:lstStyle>
            <a:lvl1pPr>
              <a:defRPr sz="1400" b="0" i="0">
                <a:solidFill>
                  <a:schemeClr val="accent1"/>
                </a:solidFill>
                <a:latin typeface="+mn-lt"/>
              </a:defRPr>
            </a:lvl1pPr>
            <a:lvl2pPr>
              <a:defRPr sz="1400" b="0" i="0">
                <a:solidFill>
                  <a:schemeClr val="accent1"/>
                </a:solidFill>
                <a:latin typeface="ITC Franklin Gothic Std Book" panose="020B0504030503020204" pitchFamily="34" charset="77"/>
              </a:defRPr>
            </a:lvl2pPr>
            <a:lvl3pPr>
              <a:defRPr sz="1400" b="0" i="0">
                <a:solidFill>
                  <a:schemeClr val="accent1"/>
                </a:solidFill>
                <a:latin typeface="ITC Franklin Gothic Std Book" panose="020B0504030503020204" pitchFamily="34" charset="77"/>
              </a:defRPr>
            </a:lvl3pPr>
            <a:lvl4pPr>
              <a:defRPr sz="1200" b="0" i="0">
                <a:solidFill>
                  <a:schemeClr val="accent1"/>
                </a:solidFill>
                <a:latin typeface="ITC Franklin Gothic Std Book" panose="020B0504030503020204" pitchFamily="34" charset="77"/>
              </a:defRPr>
            </a:lvl4pPr>
            <a:lvl5pPr>
              <a:defRPr sz="1200"/>
            </a:lvl5pPr>
            <a:lvl6pPr>
              <a:defRPr sz="1600"/>
            </a:lvl6pPr>
            <a:lvl7pPr>
              <a:defRPr sz="1600"/>
            </a:lvl7pPr>
            <a:lvl8pPr>
              <a:defRPr sz="1600"/>
            </a:lvl8pPr>
            <a:lvl9pPr>
              <a:defRPr sz="1600"/>
            </a:lvl9pPr>
          </a:lstStyle>
          <a:p>
            <a:pPr lvl="1"/>
            <a:r>
              <a:rPr lang="en-US" dirty="0"/>
              <a:t>Click to edit text styles</a:t>
            </a:r>
          </a:p>
          <a:p>
            <a:pPr lvl="2"/>
            <a:r>
              <a:rPr lang="en-US" dirty="0"/>
              <a:t>First level</a:t>
            </a:r>
          </a:p>
          <a:p>
            <a:pPr lvl="3"/>
            <a:r>
              <a:rPr lang="en-US" dirty="0"/>
              <a:t>Second level</a:t>
            </a:r>
          </a:p>
        </p:txBody>
      </p:sp>
      <p:sp>
        <p:nvSpPr>
          <p:cNvPr id="29" name="Content Placeholder 2">
            <a:extLst>
              <a:ext uri="{FF2B5EF4-FFF2-40B4-BE49-F238E27FC236}">
                <a16:creationId xmlns:a16="http://schemas.microsoft.com/office/drawing/2014/main" id="{B115EB42-2C41-264B-9DBE-57EF42E12E6E}"/>
              </a:ext>
            </a:extLst>
          </p:cNvPr>
          <p:cNvSpPr>
            <a:spLocks noGrp="1"/>
          </p:cNvSpPr>
          <p:nvPr>
            <p:ph sz="half" idx="16" hasCustomPrompt="1"/>
          </p:nvPr>
        </p:nvSpPr>
        <p:spPr>
          <a:xfrm>
            <a:off x="4685453" y="1613776"/>
            <a:ext cx="2804160" cy="535589"/>
          </a:xfrm>
          <a:prstGeom prst="rect">
            <a:avLst/>
          </a:prstGeom>
        </p:spPr>
        <p:txBody>
          <a:bodyPr tIns="182880" bIns="91440" anchor="t" anchorCtr="0">
            <a:normAutofit/>
          </a:bodyPr>
          <a:lstStyle>
            <a:lvl1pPr fontAlgn="t" hangingPunct="0">
              <a:spcBef>
                <a:spcPts val="0"/>
              </a:spcBef>
              <a:spcAft>
                <a:spcPts val="0"/>
              </a:spcAft>
              <a:defRPr sz="1400" b="0" i="0">
                <a:solidFill>
                  <a:schemeClr val="accent1"/>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Edit Master text styles</a:t>
            </a:r>
          </a:p>
        </p:txBody>
      </p:sp>
      <p:sp>
        <p:nvSpPr>
          <p:cNvPr id="30" name="Content Placeholder 3">
            <a:extLst>
              <a:ext uri="{FF2B5EF4-FFF2-40B4-BE49-F238E27FC236}">
                <a16:creationId xmlns:a16="http://schemas.microsoft.com/office/drawing/2014/main" id="{E62FA3B3-5E5B-304D-92E5-EE7A30BF66E9}"/>
              </a:ext>
            </a:extLst>
          </p:cNvPr>
          <p:cNvSpPr>
            <a:spLocks noGrp="1"/>
          </p:cNvSpPr>
          <p:nvPr>
            <p:ph sz="half" idx="17" hasCustomPrompt="1"/>
          </p:nvPr>
        </p:nvSpPr>
        <p:spPr>
          <a:xfrm>
            <a:off x="8486987" y="2134649"/>
            <a:ext cx="2804160" cy="3742736"/>
          </a:xfrm>
          <a:prstGeom prst="rect">
            <a:avLst/>
          </a:prstGeom>
        </p:spPr>
        <p:txBody>
          <a:bodyPr>
            <a:normAutofit/>
          </a:bodyPr>
          <a:lstStyle>
            <a:lvl1pPr>
              <a:defRPr sz="1400" b="0" i="0">
                <a:solidFill>
                  <a:schemeClr val="accent1"/>
                </a:solidFill>
                <a:latin typeface="+mn-lt"/>
              </a:defRPr>
            </a:lvl1pPr>
            <a:lvl2pPr>
              <a:defRPr sz="1400" b="0" i="0">
                <a:solidFill>
                  <a:schemeClr val="accent1"/>
                </a:solidFill>
                <a:latin typeface="ITC Franklin Gothic Std Book" panose="020B0504030503020204" pitchFamily="34" charset="77"/>
              </a:defRPr>
            </a:lvl2pPr>
            <a:lvl3pPr>
              <a:defRPr sz="1400" b="0" i="0">
                <a:solidFill>
                  <a:schemeClr val="accent1"/>
                </a:solidFill>
                <a:latin typeface="ITC Franklin Gothic Std Book" panose="020B0504030503020204" pitchFamily="34" charset="77"/>
              </a:defRPr>
            </a:lvl3pPr>
            <a:lvl4pPr>
              <a:defRPr sz="1200" b="0" i="0">
                <a:solidFill>
                  <a:schemeClr val="accent1"/>
                </a:solidFill>
                <a:latin typeface="ITC Franklin Gothic Std Book" panose="020B0504030503020204" pitchFamily="34" charset="77"/>
              </a:defRPr>
            </a:lvl4pPr>
            <a:lvl5pPr>
              <a:defRPr sz="1200"/>
            </a:lvl5pPr>
            <a:lvl6pPr>
              <a:defRPr sz="1600"/>
            </a:lvl6pPr>
            <a:lvl7pPr>
              <a:defRPr sz="1600"/>
            </a:lvl7pPr>
            <a:lvl8pPr>
              <a:defRPr sz="1600"/>
            </a:lvl8pPr>
            <a:lvl9pPr>
              <a:defRPr sz="1600"/>
            </a:lvl9pPr>
          </a:lstStyle>
          <a:p>
            <a:pPr lvl="1"/>
            <a:r>
              <a:rPr lang="en-US" dirty="0"/>
              <a:t>Click to edit text styles</a:t>
            </a:r>
          </a:p>
          <a:p>
            <a:pPr lvl="2"/>
            <a:r>
              <a:rPr lang="en-US" dirty="0"/>
              <a:t>First level</a:t>
            </a:r>
          </a:p>
          <a:p>
            <a:pPr lvl="3"/>
            <a:r>
              <a:rPr lang="en-US" dirty="0"/>
              <a:t>Second level</a:t>
            </a:r>
          </a:p>
        </p:txBody>
      </p:sp>
      <p:sp>
        <p:nvSpPr>
          <p:cNvPr id="31" name="Content Placeholder 2">
            <a:extLst>
              <a:ext uri="{FF2B5EF4-FFF2-40B4-BE49-F238E27FC236}">
                <a16:creationId xmlns:a16="http://schemas.microsoft.com/office/drawing/2014/main" id="{1EC292D1-5DE7-3B46-A342-AF6C298C41D2}"/>
              </a:ext>
            </a:extLst>
          </p:cNvPr>
          <p:cNvSpPr>
            <a:spLocks noGrp="1"/>
          </p:cNvSpPr>
          <p:nvPr>
            <p:ph sz="half" idx="18" hasCustomPrompt="1"/>
          </p:nvPr>
        </p:nvSpPr>
        <p:spPr>
          <a:xfrm>
            <a:off x="8486987" y="1608520"/>
            <a:ext cx="2804160" cy="535589"/>
          </a:xfrm>
          <a:prstGeom prst="rect">
            <a:avLst/>
          </a:prstGeom>
        </p:spPr>
        <p:txBody>
          <a:bodyPr tIns="182880" bIns="91440" anchor="t" anchorCtr="0">
            <a:normAutofit/>
          </a:bodyPr>
          <a:lstStyle>
            <a:lvl1pPr fontAlgn="t" hangingPunct="0">
              <a:spcBef>
                <a:spcPts val="0"/>
              </a:spcBef>
              <a:spcAft>
                <a:spcPts val="0"/>
              </a:spcAft>
              <a:defRPr sz="1400" b="0" i="0">
                <a:solidFill>
                  <a:schemeClr val="accent1"/>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Edit Master text styles</a:t>
            </a:r>
          </a:p>
        </p:txBody>
      </p:sp>
      <p:sp>
        <p:nvSpPr>
          <p:cNvPr id="12"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13" name="Text Placeholder 22">
            <a:extLst>
              <a:ext uri="{FF2B5EF4-FFF2-40B4-BE49-F238E27FC236}">
                <a16:creationId xmlns:a16="http://schemas.microsoft.com/office/drawing/2014/main" id="{2B6C7425-DC67-7E43-861F-C15C742E1484}"/>
              </a:ext>
            </a:extLst>
          </p:cNvPr>
          <p:cNvSpPr>
            <a:spLocks noGrp="1"/>
          </p:cNvSpPr>
          <p:nvPr>
            <p:ph type="body" sz="quarter" idx="19" hasCustomPrompt="1"/>
          </p:nvPr>
        </p:nvSpPr>
        <p:spPr>
          <a:xfrm>
            <a:off x="602593" y="1126522"/>
            <a:ext cx="10966260" cy="480898"/>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8F599A0F-8E4A-1342-BADD-6A95A80199B2}"/>
              </a:ext>
            </a:extLst>
          </p:cNvPr>
          <p:cNvSpPr>
            <a:spLocks noGrp="1"/>
          </p:cNvSpPr>
          <p:nvPr>
            <p:ph type="ftr" sz="quarter" idx="20"/>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4180850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Photo">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596053" y="1597660"/>
            <a:ext cx="10972800" cy="4765040"/>
          </a:xfrm>
          <a:prstGeom prst="rect">
            <a:avLst/>
          </a:prstGeom>
        </p:spPr>
        <p:txBody>
          <a:bodyPr anchor="ctr" anchorCtr="0">
            <a:normAutofit/>
          </a:bodyPr>
          <a:lstStyle>
            <a:lvl1pPr marL="0" indent="0" algn="ctr">
              <a:spcBef>
                <a:spcPts val="0"/>
              </a:spcBef>
              <a:spcAft>
                <a:spcPts val="0"/>
              </a:spcAft>
              <a:buNone/>
              <a:defRPr sz="1000" cap="all" baseline="0"/>
            </a:lvl1pPr>
          </a:lstStyle>
          <a:p>
            <a:r>
              <a:rPr lang="en-US" dirty="0"/>
              <a:t>CLICK PHOTO ICON TO ADD PHOTO</a:t>
            </a:r>
          </a:p>
        </p:txBody>
      </p:sp>
      <p:sp>
        <p:nvSpPr>
          <p:cNvPr id="6"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7" name="Text Placeholder 22">
            <a:extLst>
              <a:ext uri="{FF2B5EF4-FFF2-40B4-BE49-F238E27FC236}">
                <a16:creationId xmlns:a16="http://schemas.microsoft.com/office/drawing/2014/main" id="{2B6C7425-DC67-7E43-861F-C15C742E1484}"/>
              </a:ext>
            </a:extLst>
          </p:cNvPr>
          <p:cNvSpPr>
            <a:spLocks noGrp="1"/>
          </p:cNvSpPr>
          <p:nvPr>
            <p:ph type="body" sz="quarter" idx="15" hasCustomPrompt="1"/>
          </p:nvPr>
        </p:nvSpPr>
        <p:spPr>
          <a:xfrm>
            <a:off x="602593" y="1126522"/>
            <a:ext cx="10966260" cy="461647"/>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C2A5DF11-FF3F-5143-AA08-48974A15BF6E}"/>
              </a:ext>
            </a:extLst>
          </p:cNvPr>
          <p:cNvSpPr>
            <a:spLocks noGrp="1"/>
          </p:cNvSpPr>
          <p:nvPr>
            <p:ph type="ftr" sz="quarter" idx="16"/>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4121425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Over Content">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72C2201D-89C6-9941-AECA-51E9FFB1B1B0}"/>
              </a:ext>
            </a:extLst>
          </p:cNvPr>
          <p:cNvSpPr>
            <a:spLocks noGrp="1"/>
          </p:cNvSpPr>
          <p:nvPr>
            <p:ph sz="half" idx="2" hasCustomPrompt="1"/>
          </p:nvPr>
        </p:nvSpPr>
        <p:spPr>
          <a:xfrm>
            <a:off x="596053" y="1597573"/>
            <a:ext cx="10972800" cy="2103120"/>
          </a:xfrm>
          <a:prstGeom prst="rect">
            <a:avLst/>
          </a:prstGeom>
        </p:spPr>
        <p:txBody>
          <a:bodyPr>
            <a:norm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p:txBody>
      </p:sp>
      <p:sp>
        <p:nvSpPr>
          <p:cNvPr id="14" name="Content Placeholder 3">
            <a:extLst>
              <a:ext uri="{FF2B5EF4-FFF2-40B4-BE49-F238E27FC236}">
                <a16:creationId xmlns:a16="http://schemas.microsoft.com/office/drawing/2014/main" id="{F9DF379D-B8D3-0043-AF38-C5270E999CAE}"/>
              </a:ext>
            </a:extLst>
          </p:cNvPr>
          <p:cNvSpPr>
            <a:spLocks noGrp="1"/>
          </p:cNvSpPr>
          <p:nvPr>
            <p:ph sz="half" idx="19" hasCustomPrompt="1"/>
          </p:nvPr>
        </p:nvSpPr>
        <p:spPr>
          <a:xfrm>
            <a:off x="596053" y="3951890"/>
            <a:ext cx="10972800" cy="2103120"/>
          </a:xfrm>
          <a:prstGeom prst="rect">
            <a:avLst/>
          </a:prstGeom>
        </p:spPr>
        <p:txBody>
          <a:bodyPr>
            <a:normAutofit/>
          </a:bodyPr>
          <a:lstStyle>
            <a:lvl1pPr>
              <a:defRPr sz="1600" b="0" i="0">
                <a:solidFill>
                  <a:schemeClr val="accent1"/>
                </a:solidFill>
                <a:latin typeface="+mn-lt"/>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p:txBody>
      </p:sp>
      <p:sp>
        <p:nvSpPr>
          <p:cNvPr id="7"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8" name="Text Placeholder 22">
            <a:extLst>
              <a:ext uri="{FF2B5EF4-FFF2-40B4-BE49-F238E27FC236}">
                <a16:creationId xmlns:a16="http://schemas.microsoft.com/office/drawing/2014/main" id="{2B6C7425-DC67-7E43-861F-C15C742E1484}"/>
              </a:ext>
            </a:extLst>
          </p:cNvPr>
          <p:cNvSpPr>
            <a:spLocks noGrp="1"/>
          </p:cNvSpPr>
          <p:nvPr>
            <p:ph type="body" sz="quarter" idx="15" hasCustomPrompt="1"/>
          </p:nvPr>
        </p:nvSpPr>
        <p:spPr>
          <a:xfrm>
            <a:off x="602593" y="1126522"/>
            <a:ext cx="10966260" cy="461647"/>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A2A18265-0695-FC46-914A-3E4F553D18C5}"/>
              </a:ext>
            </a:extLst>
          </p:cNvPr>
          <p:cNvSpPr>
            <a:spLocks noGrp="1"/>
          </p:cNvSpPr>
          <p:nvPr>
            <p:ph type="ftr" sz="quarter" idx="20"/>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1132312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616140" y="1618570"/>
            <a:ext cx="1828800" cy="1429080"/>
          </a:xfrm>
          <a:prstGeom prst="rect">
            <a:avLst/>
          </a:prstGeom>
        </p:spPr>
        <p:txBody>
          <a:bodyPr anchor="ctr" anchorCtr="0">
            <a:normAutofit/>
          </a:bodyPr>
          <a:lstStyle>
            <a:lvl1pPr marL="0" indent="0" algn="ctr">
              <a:spcAft>
                <a:spcPts val="0"/>
              </a:spcAft>
              <a:buNone/>
              <a:defRPr sz="1000" cap="all"/>
            </a:lvl1pPr>
          </a:lstStyle>
          <a:p>
            <a:r>
              <a:rPr lang="en-US" dirty="0"/>
              <a:t>CLICK PHOTO SYMBOL TO ADD PHOTOGRAPH</a:t>
            </a:r>
          </a:p>
        </p:txBody>
      </p:sp>
      <p:sp>
        <p:nvSpPr>
          <p:cNvPr id="21" name="Content Placeholder 2">
            <a:extLst>
              <a:ext uri="{FF2B5EF4-FFF2-40B4-BE49-F238E27FC236}">
                <a16:creationId xmlns:a16="http://schemas.microsoft.com/office/drawing/2014/main" id="{327AC65F-3565-5845-A0C3-4F1FA0EFA75F}"/>
              </a:ext>
            </a:extLst>
          </p:cNvPr>
          <p:cNvSpPr>
            <a:spLocks noGrp="1"/>
          </p:cNvSpPr>
          <p:nvPr>
            <p:ph sz="half" idx="14" hasCustomPrompt="1"/>
          </p:nvPr>
        </p:nvSpPr>
        <p:spPr>
          <a:xfrm>
            <a:off x="2715873" y="1597572"/>
            <a:ext cx="2712720" cy="274320"/>
          </a:xfrm>
          <a:prstGeom prst="rect">
            <a:avLst/>
          </a:prstGeom>
        </p:spPr>
        <p:txBody>
          <a:bodyPr anchor="t" anchorCtr="0">
            <a:noAutofit/>
          </a:bodyPr>
          <a:lstStyle>
            <a:lvl1pPr fontAlgn="t" hangingPunct="0">
              <a:spcBef>
                <a:spcPts val="0"/>
              </a:spcBef>
              <a:spcAft>
                <a:spcPts val="0"/>
              </a:spcAft>
              <a:defRPr sz="1400" b="0" i="0">
                <a:solidFill>
                  <a:srgbClr val="00A3E0"/>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Click to edit text</a:t>
            </a:r>
          </a:p>
        </p:txBody>
      </p:sp>
      <p:sp>
        <p:nvSpPr>
          <p:cNvPr id="24" name="Title 1">
            <a:extLst>
              <a:ext uri="{FF2B5EF4-FFF2-40B4-BE49-F238E27FC236}">
                <a16:creationId xmlns:a16="http://schemas.microsoft.com/office/drawing/2014/main" id="{E5BDC869-B243-EE40-B9B8-38B399DBE89A}"/>
              </a:ext>
            </a:extLst>
          </p:cNvPr>
          <p:cNvSpPr>
            <a:spLocks noGrp="1"/>
          </p:cNvSpPr>
          <p:nvPr>
            <p:ph type="title" hasCustomPrompt="1"/>
          </p:nvPr>
        </p:nvSpPr>
        <p:spPr>
          <a:xfrm>
            <a:off x="596053" y="440721"/>
            <a:ext cx="10972800" cy="685800"/>
          </a:xfrm>
          <a:prstGeom prst="rect">
            <a:avLst/>
          </a:prstGeom>
        </p:spPr>
        <p:txBody>
          <a:bodyPr>
            <a:noAutofit/>
          </a:bodyPr>
          <a:lstStyle>
            <a:lvl1pPr fontAlgn="t">
              <a:defRPr/>
            </a:lvl1pPr>
          </a:lstStyle>
          <a:p>
            <a:r>
              <a:rPr lang="en-US" dirty="0"/>
              <a:t>Slide title</a:t>
            </a:r>
          </a:p>
        </p:txBody>
      </p:sp>
      <p:sp>
        <p:nvSpPr>
          <p:cNvPr id="40" name="Content Placeholder 2">
            <a:extLst>
              <a:ext uri="{FF2B5EF4-FFF2-40B4-BE49-F238E27FC236}">
                <a16:creationId xmlns:a16="http://schemas.microsoft.com/office/drawing/2014/main" id="{34DB6585-4C72-CD47-9C92-8445F20A3316}"/>
              </a:ext>
            </a:extLst>
          </p:cNvPr>
          <p:cNvSpPr>
            <a:spLocks noGrp="1"/>
          </p:cNvSpPr>
          <p:nvPr>
            <p:ph sz="half" idx="25" hasCustomPrompt="1"/>
          </p:nvPr>
        </p:nvSpPr>
        <p:spPr>
          <a:xfrm>
            <a:off x="2715873" y="1889761"/>
            <a:ext cx="2712720" cy="1919887"/>
          </a:xfrm>
          <a:prstGeom prst="rect">
            <a:avLst/>
          </a:prstGeom>
        </p:spPr>
        <p:txBody>
          <a:bodyPr anchor="t" anchorCtr="0">
            <a:noAutofit/>
          </a:bodyPr>
          <a:lstStyle>
            <a:lvl1pPr fontAlgn="t" hangingPunct="0">
              <a:spcBef>
                <a:spcPts val="0"/>
              </a:spcBef>
              <a:spcAft>
                <a:spcPts val="0"/>
              </a:spcAft>
              <a:defRPr sz="1400" b="0" i="0">
                <a:solidFill>
                  <a:schemeClr val="accent1"/>
                </a:solidFill>
                <a:latin typeface="ITC Franklin Gothic Std Book"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Click to edit text</a:t>
            </a:r>
            <a:br>
              <a:rPr lang="en-US" dirty="0"/>
            </a:br>
            <a:endParaRPr lang="en-US" dirty="0"/>
          </a:p>
        </p:txBody>
      </p:sp>
      <p:sp>
        <p:nvSpPr>
          <p:cNvPr id="44" name="Content Placeholder 3">
            <a:extLst>
              <a:ext uri="{FF2B5EF4-FFF2-40B4-BE49-F238E27FC236}">
                <a16:creationId xmlns:a16="http://schemas.microsoft.com/office/drawing/2014/main" id="{1F2C23E0-6AC4-2C41-8A3B-2E600143C5E3}"/>
              </a:ext>
            </a:extLst>
          </p:cNvPr>
          <p:cNvSpPr>
            <a:spLocks noGrp="1"/>
          </p:cNvSpPr>
          <p:nvPr>
            <p:ph sz="half" idx="27"/>
          </p:nvPr>
        </p:nvSpPr>
        <p:spPr>
          <a:xfrm>
            <a:off x="5723234" y="1608082"/>
            <a:ext cx="5838613" cy="2194560"/>
          </a:xfrm>
          <a:prstGeom prst="rect">
            <a:avLst/>
          </a:prstGeom>
        </p:spPr>
        <p:txBody>
          <a:bodyPr>
            <a:normAutofit/>
          </a:bodyPr>
          <a:lstStyle>
            <a:lvl1pPr>
              <a:lnSpc>
                <a:spcPct val="100000"/>
              </a:lnSpc>
              <a:spcBef>
                <a:spcPts val="600"/>
              </a:spcBef>
              <a:defRPr sz="1400" b="0" i="0">
                <a:solidFill>
                  <a:schemeClr val="accent1"/>
                </a:solidFill>
                <a:latin typeface="ITC Franklin Gothic Std Book" panose="020B0504030503020204" pitchFamily="34" charset="77"/>
              </a:defRPr>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1" name="Picture Placeholder 8">
            <a:extLst>
              <a:ext uri="{FF2B5EF4-FFF2-40B4-BE49-F238E27FC236}">
                <a16:creationId xmlns:a16="http://schemas.microsoft.com/office/drawing/2014/main" id="{EB5AD609-E241-EB47-B4D0-26D653093519}"/>
              </a:ext>
            </a:extLst>
          </p:cNvPr>
          <p:cNvSpPr>
            <a:spLocks noGrp="1"/>
          </p:cNvSpPr>
          <p:nvPr>
            <p:ph type="pic" sz="quarter" idx="28" hasCustomPrompt="1"/>
          </p:nvPr>
        </p:nvSpPr>
        <p:spPr>
          <a:xfrm>
            <a:off x="623147" y="4020184"/>
            <a:ext cx="1828800" cy="1429080"/>
          </a:xfrm>
          <a:prstGeom prst="rect">
            <a:avLst/>
          </a:prstGeom>
        </p:spPr>
        <p:txBody>
          <a:bodyPr anchor="ctr" anchorCtr="0">
            <a:normAutofit/>
          </a:bodyPr>
          <a:lstStyle>
            <a:lvl1pPr marL="0" indent="0" algn="ctr">
              <a:spcAft>
                <a:spcPts val="0"/>
              </a:spcAft>
              <a:buNone/>
              <a:defRPr sz="1000" cap="all"/>
            </a:lvl1pPr>
          </a:lstStyle>
          <a:p>
            <a:r>
              <a:rPr lang="en-US" dirty="0"/>
              <a:t>CLICK PHOTO SYMBOL TO ADD PHOTOGRAPH</a:t>
            </a:r>
          </a:p>
        </p:txBody>
      </p:sp>
      <p:sp>
        <p:nvSpPr>
          <p:cNvPr id="12" name="Content Placeholder 2">
            <a:extLst>
              <a:ext uri="{FF2B5EF4-FFF2-40B4-BE49-F238E27FC236}">
                <a16:creationId xmlns:a16="http://schemas.microsoft.com/office/drawing/2014/main" id="{F84C2E69-FDE6-D44B-AD7F-9601373CD2D0}"/>
              </a:ext>
            </a:extLst>
          </p:cNvPr>
          <p:cNvSpPr>
            <a:spLocks noGrp="1"/>
          </p:cNvSpPr>
          <p:nvPr>
            <p:ph sz="half" idx="29" hasCustomPrompt="1"/>
          </p:nvPr>
        </p:nvSpPr>
        <p:spPr>
          <a:xfrm>
            <a:off x="2722880" y="3999186"/>
            <a:ext cx="2712720" cy="274320"/>
          </a:xfrm>
          <a:prstGeom prst="rect">
            <a:avLst/>
          </a:prstGeom>
        </p:spPr>
        <p:txBody>
          <a:bodyPr anchor="t" anchorCtr="0">
            <a:noAutofit/>
          </a:bodyPr>
          <a:lstStyle>
            <a:lvl1pPr fontAlgn="t" hangingPunct="0">
              <a:spcBef>
                <a:spcPts val="0"/>
              </a:spcBef>
              <a:spcAft>
                <a:spcPts val="0"/>
              </a:spcAft>
              <a:defRPr sz="1400" b="0" i="0">
                <a:solidFill>
                  <a:srgbClr val="00A3E0"/>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Click to edit text</a:t>
            </a:r>
          </a:p>
        </p:txBody>
      </p:sp>
      <p:sp>
        <p:nvSpPr>
          <p:cNvPr id="13" name="Content Placeholder 2">
            <a:extLst>
              <a:ext uri="{FF2B5EF4-FFF2-40B4-BE49-F238E27FC236}">
                <a16:creationId xmlns:a16="http://schemas.microsoft.com/office/drawing/2014/main" id="{615082D8-B3CC-A74A-9F4B-2FDC5AB49FA3}"/>
              </a:ext>
            </a:extLst>
          </p:cNvPr>
          <p:cNvSpPr>
            <a:spLocks noGrp="1"/>
          </p:cNvSpPr>
          <p:nvPr>
            <p:ph sz="half" idx="30" hasCustomPrompt="1"/>
          </p:nvPr>
        </p:nvSpPr>
        <p:spPr>
          <a:xfrm>
            <a:off x="2722880" y="4287521"/>
            <a:ext cx="2712720" cy="1923741"/>
          </a:xfrm>
          <a:prstGeom prst="rect">
            <a:avLst/>
          </a:prstGeom>
        </p:spPr>
        <p:txBody>
          <a:bodyPr anchor="t" anchorCtr="0">
            <a:noAutofit/>
          </a:bodyPr>
          <a:lstStyle>
            <a:lvl1pPr fontAlgn="t" hangingPunct="0">
              <a:spcBef>
                <a:spcPts val="0"/>
              </a:spcBef>
              <a:spcAft>
                <a:spcPts val="0"/>
              </a:spcAft>
              <a:defRPr sz="1400" b="0" i="0">
                <a:solidFill>
                  <a:schemeClr val="accent1"/>
                </a:solidFill>
                <a:latin typeface="ITC Franklin Gothic Std Book"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Click to edit text</a:t>
            </a:r>
            <a:br>
              <a:rPr lang="en-US" dirty="0"/>
            </a:br>
            <a:endParaRPr lang="en-US" dirty="0"/>
          </a:p>
        </p:txBody>
      </p:sp>
      <p:sp>
        <p:nvSpPr>
          <p:cNvPr id="14" name="Content Placeholder 3">
            <a:extLst>
              <a:ext uri="{FF2B5EF4-FFF2-40B4-BE49-F238E27FC236}">
                <a16:creationId xmlns:a16="http://schemas.microsoft.com/office/drawing/2014/main" id="{91318D74-4DB8-7F40-9FF6-91C55A08CBD4}"/>
              </a:ext>
            </a:extLst>
          </p:cNvPr>
          <p:cNvSpPr>
            <a:spLocks noGrp="1"/>
          </p:cNvSpPr>
          <p:nvPr>
            <p:ph sz="half" idx="31"/>
          </p:nvPr>
        </p:nvSpPr>
        <p:spPr>
          <a:xfrm>
            <a:off x="5730240" y="4009696"/>
            <a:ext cx="5838613" cy="2194560"/>
          </a:xfrm>
          <a:prstGeom prst="rect">
            <a:avLst/>
          </a:prstGeom>
        </p:spPr>
        <p:txBody>
          <a:bodyPr>
            <a:normAutofit/>
          </a:bodyPr>
          <a:lstStyle>
            <a:lvl1pPr>
              <a:lnSpc>
                <a:spcPct val="100000"/>
              </a:lnSpc>
              <a:spcBef>
                <a:spcPts val="600"/>
              </a:spcBef>
              <a:defRPr sz="1400" b="0" i="0">
                <a:solidFill>
                  <a:schemeClr val="accent1"/>
                </a:solidFill>
                <a:latin typeface="ITC Franklin Gothic Std Book" panose="020B0504030503020204" pitchFamily="34" charset="77"/>
              </a:defRPr>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2" name="Footer Placeholder 1">
            <a:extLst>
              <a:ext uri="{FF2B5EF4-FFF2-40B4-BE49-F238E27FC236}">
                <a16:creationId xmlns:a16="http://schemas.microsoft.com/office/drawing/2014/main" id="{84B80B3A-DD9D-BC43-97E5-DC649CC20F5B}"/>
              </a:ext>
            </a:extLst>
          </p:cNvPr>
          <p:cNvSpPr>
            <a:spLocks noGrp="1"/>
          </p:cNvSpPr>
          <p:nvPr>
            <p:ph type="ftr" sz="quarter" idx="32"/>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3125938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CD63A7D7-95B7-2642-A426-217919F92D97}"/>
              </a:ext>
            </a:extLst>
          </p:cNvPr>
          <p:cNvSpPr>
            <a:spLocks noGrp="1"/>
          </p:cNvSpPr>
          <p:nvPr>
            <p:ph type="tbl" sz="quarter" idx="16" hasCustomPrompt="1"/>
          </p:nvPr>
        </p:nvSpPr>
        <p:spPr>
          <a:xfrm>
            <a:off x="616606" y="2300436"/>
            <a:ext cx="10960100" cy="3868870"/>
          </a:xfrm>
        </p:spPr>
        <p:txBody>
          <a:bodyPr>
            <a:normAutofit/>
          </a:bodyPr>
          <a:lstStyle>
            <a:lvl1pPr>
              <a:defRPr sz="1600" b="0" i="0">
                <a:solidFill>
                  <a:schemeClr val="accent1"/>
                </a:solidFill>
                <a:latin typeface="ITC Franklin Gothic Std Book" panose="020B0504030503020204" pitchFamily="34" charset="77"/>
              </a:defRPr>
            </a:lvl1pPr>
          </a:lstStyle>
          <a:p>
            <a:r>
              <a:rPr lang="en-US" dirty="0"/>
              <a:t>Inset table</a:t>
            </a:r>
          </a:p>
        </p:txBody>
      </p:sp>
      <p:sp>
        <p:nvSpPr>
          <p:cNvPr id="20" name="Text Placeholder 19">
            <a:extLst>
              <a:ext uri="{FF2B5EF4-FFF2-40B4-BE49-F238E27FC236}">
                <a16:creationId xmlns:a16="http://schemas.microsoft.com/office/drawing/2014/main" id="{FC01565B-72E3-8A4E-9852-27B30E14D214}"/>
              </a:ext>
            </a:extLst>
          </p:cNvPr>
          <p:cNvSpPr>
            <a:spLocks noGrp="1"/>
          </p:cNvSpPr>
          <p:nvPr>
            <p:ph type="body" sz="quarter" idx="17"/>
          </p:nvPr>
        </p:nvSpPr>
        <p:spPr>
          <a:xfrm>
            <a:off x="616606" y="1597573"/>
            <a:ext cx="10994287" cy="624767"/>
          </a:xfrm>
        </p:spPr>
        <p:txBody>
          <a:bodyPr>
            <a:normAutofit/>
          </a:bodyPr>
          <a:lstStyle>
            <a:lvl1pPr>
              <a:defRPr sz="1400" b="0" i="0">
                <a:latin typeface="ITC Franklin Gothic Std Book" panose="020B0504030503020204" pitchFamily="34" charset="77"/>
              </a:defRPr>
            </a:lvl1pPr>
            <a:lvl2pPr marL="0" indent="0">
              <a:buNone/>
              <a:defRPr/>
            </a:lvl2pPr>
          </a:lstStyle>
          <a:p>
            <a:pPr lvl="0"/>
            <a:r>
              <a:rPr lang="en-US" dirty="0"/>
              <a:t>Click to edit Master text styles</a:t>
            </a:r>
          </a:p>
        </p:txBody>
      </p:sp>
      <p:sp>
        <p:nvSpPr>
          <p:cNvPr id="10"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11" name="Text Placeholder 22">
            <a:extLst>
              <a:ext uri="{FF2B5EF4-FFF2-40B4-BE49-F238E27FC236}">
                <a16:creationId xmlns:a16="http://schemas.microsoft.com/office/drawing/2014/main" id="{2B6C7425-DC67-7E43-861F-C15C742E1484}"/>
              </a:ext>
            </a:extLst>
          </p:cNvPr>
          <p:cNvSpPr>
            <a:spLocks noGrp="1"/>
          </p:cNvSpPr>
          <p:nvPr>
            <p:ph type="body" sz="quarter" idx="15" hasCustomPrompt="1"/>
          </p:nvPr>
        </p:nvSpPr>
        <p:spPr>
          <a:xfrm>
            <a:off x="602593" y="1126522"/>
            <a:ext cx="10966260" cy="461647"/>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3C04EF0D-1607-F147-8C77-C518BD535C60}"/>
              </a:ext>
            </a:extLst>
          </p:cNvPr>
          <p:cNvSpPr>
            <a:spLocks noGrp="1"/>
          </p:cNvSpPr>
          <p:nvPr>
            <p:ph type="ftr" sz="quarter" idx="18"/>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3209030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Sidebar">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B0BEE846-5540-044F-B740-FA9EE24C7ACF}"/>
              </a:ext>
            </a:extLst>
          </p:cNvPr>
          <p:cNvSpPr>
            <a:spLocks noGrp="1"/>
          </p:cNvSpPr>
          <p:nvPr>
            <p:ph sz="half" idx="2" hasCustomPrompt="1"/>
          </p:nvPr>
        </p:nvSpPr>
        <p:spPr>
          <a:xfrm>
            <a:off x="596054" y="1597572"/>
            <a:ext cx="7819077" cy="4582248"/>
          </a:xfrm>
          <a:prstGeom prst="rect">
            <a:avLst/>
          </a:prstGeom>
        </p:spPr>
        <p:txBody>
          <a:bodyPr>
            <a:normAutofit/>
          </a:bodyPr>
          <a:lstStyle>
            <a:lvl1pPr>
              <a:defRPr sz="18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9" name="Content Placeholder 5">
            <a:extLst>
              <a:ext uri="{FF2B5EF4-FFF2-40B4-BE49-F238E27FC236}">
                <a16:creationId xmlns:a16="http://schemas.microsoft.com/office/drawing/2014/main" id="{31562DCD-BD97-A54A-95E2-F9A786521C74}"/>
              </a:ext>
            </a:extLst>
          </p:cNvPr>
          <p:cNvSpPr>
            <a:spLocks noGrp="1"/>
          </p:cNvSpPr>
          <p:nvPr>
            <p:ph sz="quarter" idx="17" hasCustomPrompt="1"/>
          </p:nvPr>
        </p:nvSpPr>
        <p:spPr>
          <a:xfrm>
            <a:off x="8669867" y="1056640"/>
            <a:ext cx="2906924" cy="5151120"/>
          </a:xfrm>
          <a:prstGeom prst="rect">
            <a:avLst/>
          </a:prstGeom>
          <a:solidFill>
            <a:schemeClr val="bg2"/>
          </a:solidFill>
        </p:spPr>
        <p:txBody>
          <a:bodyPr lIns="182880" tIns="182880" rIns="182880" bIns="182880">
            <a:normAutofit/>
          </a:bodyPr>
          <a:lstStyle>
            <a:lvl1pPr>
              <a:defRPr sz="1400" b="0" i="0">
                <a:solidFill>
                  <a:schemeClr val="accent1"/>
                </a:solidFill>
                <a:latin typeface="+mn-lt"/>
              </a:defRPr>
            </a:lvl1pPr>
            <a:lvl2pPr>
              <a:defRPr sz="1400" b="0" i="0">
                <a:solidFill>
                  <a:schemeClr val="accent1"/>
                </a:solidFill>
                <a:latin typeface="ITC Franklin Gothic Std Book" panose="020B0504030503020204" pitchFamily="34" charset="77"/>
              </a:defRPr>
            </a:lvl2pPr>
            <a:lvl3pPr>
              <a:defRPr sz="14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text styles</a:t>
            </a:r>
          </a:p>
          <a:p>
            <a:pPr lvl="2"/>
            <a:r>
              <a:rPr lang="en-US" dirty="0"/>
              <a:t>First level</a:t>
            </a:r>
          </a:p>
          <a:p>
            <a:pPr lvl="3"/>
            <a:r>
              <a:rPr lang="en-US" dirty="0"/>
              <a:t>Second level</a:t>
            </a:r>
          </a:p>
          <a:p>
            <a:pPr lvl="4"/>
            <a:r>
              <a:rPr lang="en-US" dirty="0"/>
              <a:t>Third level</a:t>
            </a:r>
          </a:p>
        </p:txBody>
      </p:sp>
      <p:sp>
        <p:nvSpPr>
          <p:cNvPr id="3" name="Text Placeholder 2">
            <a:extLst>
              <a:ext uri="{FF2B5EF4-FFF2-40B4-BE49-F238E27FC236}">
                <a16:creationId xmlns:a16="http://schemas.microsoft.com/office/drawing/2014/main" id="{783CE3CE-753A-3E4A-8227-5B3651C6BAEA}"/>
              </a:ext>
            </a:extLst>
          </p:cNvPr>
          <p:cNvSpPr>
            <a:spLocks noGrp="1"/>
          </p:cNvSpPr>
          <p:nvPr>
            <p:ph type="body" sz="quarter" idx="18"/>
          </p:nvPr>
        </p:nvSpPr>
        <p:spPr>
          <a:xfrm>
            <a:off x="8669867" y="438786"/>
            <a:ext cx="2906924" cy="658494"/>
          </a:xfrm>
          <a:solidFill>
            <a:schemeClr val="bg2"/>
          </a:solidFill>
        </p:spPr>
        <p:txBody>
          <a:bodyPr lIns="182880" tIns="91440" rIns="182880" bIns="91440">
            <a:noAutofit/>
          </a:bodyPr>
          <a:lstStyle>
            <a:lvl1pPr>
              <a:lnSpc>
                <a:spcPts val="1560"/>
              </a:lnSpc>
              <a:defRPr sz="1400" b="0" i="0">
                <a:solidFill>
                  <a:schemeClr val="accent1"/>
                </a:solidFill>
                <a:latin typeface="ITC Franklin Gothic Std Med" panose="020B0504030503020204" pitchFamily="34" charset="77"/>
              </a:defRPr>
            </a:lvl1pPr>
          </a:lstStyle>
          <a:p>
            <a:pPr lvl="0"/>
            <a:r>
              <a:rPr lang="en-US" dirty="0"/>
              <a:t>Click to edit Master text styles</a:t>
            </a:r>
          </a:p>
        </p:txBody>
      </p:sp>
      <p:sp>
        <p:nvSpPr>
          <p:cNvPr id="11"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7802880" cy="685800"/>
          </a:xfrm>
          <a:prstGeom prst="rect">
            <a:avLst/>
          </a:prstGeom>
        </p:spPr>
        <p:txBody>
          <a:bodyPr>
            <a:noAutofit/>
          </a:bodyPr>
          <a:lstStyle>
            <a:lvl1pPr fontAlgn="t">
              <a:defRPr/>
            </a:lvl1pPr>
          </a:lstStyle>
          <a:p>
            <a:r>
              <a:rPr lang="en-US" dirty="0"/>
              <a:t>Slide title</a:t>
            </a:r>
          </a:p>
        </p:txBody>
      </p:sp>
      <p:sp>
        <p:nvSpPr>
          <p:cNvPr id="12" name="Text Placeholder 22">
            <a:extLst>
              <a:ext uri="{FF2B5EF4-FFF2-40B4-BE49-F238E27FC236}">
                <a16:creationId xmlns:a16="http://schemas.microsoft.com/office/drawing/2014/main" id="{2B6C7425-DC67-7E43-861F-C15C742E1484}"/>
              </a:ext>
            </a:extLst>
          </p:cNvPr>
          <p:cNvSpPr>
            <a:spLocks noGrp="1"/>
          </p:cNvSpPr>
          <p:nvPr>
            <p:ph type="body" sz="quarter" idx="15" hasCustomPrompt="1"/>
          </p:nvPr>
        </p:nvSpPr>
        <p:spPr>
          <a:xfrm>
            <a:off x="602594" y="1126522"/>
            <a:ext cx="7823433" cy="461647"/>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C0D36500-F3FF-814B-A772-F837A2E348C2}"/>
              </a:ext>
            </a:extLst>
          </p:cNvPr>
          <p:cNvSpPr>
            <a:spLocks noGrp="1"/>
          </p:cNvSpPr>
          <p:nvPr>
            <p:ph type="ftr" sz="quarter" idx="19"/>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2832976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amp; Sidebar">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B0BEE846-5540-044F-B740-FA9EE24C7ACF}"/>
              </a:ext>
            </a:extLst>
          </p:cNvPr>
          <p:cNvSpPr>
            <a:spLocks noGrp="1"/>
          </p:cNvSpPr>
          <p:nvPr>
            <p:ph sz="half" idx="2" hasCustomPrompt="1"/>
          </p:nvPr>
        </p:nvSpPr>
        <p:spPr>
          <a:xfrm>
            <a:off x="596053" y="1597152"/>
            <a:ext cx="6434667" cy="4570476"/>
          </a:xfrm>
          <a:prstGeom prst="rect">
            <a:avLst/>
          </a:prstGeom>
        </p:spPr>
        <p:txBody>
          <a:bodyPr>
            <a:normAutofit/>
          </a:bodyPr>
          <a:lstStyle>
            <a:lvl1pPr>
              <a:defRPr sz="18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17" name="Content Placeholder 5">
            <a:extLst>
              <a:ext uri="{FF2B5EF4-FFF2-40B4-BE49-F238E27FC236}">
                <a16:creationId xmlns:a16="http://schemas.microsoft.com/office/drawing/2014/main" id="{C61CD4C4-AF27-3F47-A73F-8DD19B4CA6CB}"/>
              </a:ext>
            </a:extLst>
          </p:cNvPr>
          <p:cNvSpPr>
            <a:spLocks noGrp="1"/>
          </p:cNvSpPr>
          <p:nvPr>
            <p:ph sz="quarter" idx="17" hasCustomPrompt="1"/>
          </p:nvPr>
        </p:nvSpPr>
        <p:spPr>
          <a:xfrm>
            <a:off x="7394714" y="1093076"/>
            <a:ext cx="4194693" cy="5089064"/>
          </a:xfrm>
          <a:prstGeom prst="rect">
            <a:avLst/>
          </a:prstGeom>
          <a:solidFill>
            <a:schemeClr val="bg2"/>
          </a:solidFill>
        </p:spPr>
        <p:txBody>
          <a:bodyPr lIns="182880" tIns="182880" rIns="182880" bIns="182880">
            <a:normAutofit/>
          </a:bodyPr>
          <a:lstStyle>
            <a:lvl1pPr>
              <a:defRPr sz="1400" b="0" i="0">
                <a:solidFill>
                  <a:schemeClr val="accent1"/>
                </a:solidFill>
                <a:latin typeface="+mn-lt"/>
              </a:defRPr>
            </a:lvl1pPr>
            <a:lvl2pPr>
              <a:defRPr sz="1400" b="0" i="0">
                <a:solidFill>
                  <a:schemeClr val="accent1"/>
                </a:solidFill>
                <a:latin typeface="ITC Franklin Gothic Std Book" panose="020B0504030503020204" pitchFamily="34" charset="77"/>
              </a:defRPr>
            </a:lvl2pPr>
            <a:lvl3pPr>
              <a:defRPr sz="14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text styles</a:t>
            </a:r>
          </a:p>
          <a:p>
            <a:pPr lvl="2"/>
            <a:r>
              <a:rPr lang="en-US" dirty="0"/>
              <a:t>First level</a:t>
            </a:r>
          </a:p>
          <a:p>
            <a:pPr lvl="3"/>
            <a:r>
              <a:rPr lang="en-US" dirty="0"/>
              <a:t>Second level</a:t>
            </a:r>
          </a:p>
          <a:p>
            <a:pPr lvl="4"/>
            <a:r>
              <a:rPr lang="en-US" dirty="0"/>
              <a:t>Third level</a:t>
            </a:r>
          </a:p>
        </p:txBody>
      </p:sp>
      <p:sp>
        <p:nvSpPr>
          <p:cNvPr id="7" name="Text Placeholder 2">
            <a:extLst>
              <a:ext uri="{FF2B5EF4-FFF2-40B4-BE49-F238E27FC236}">
                <a16:creationId xmlns:a16="http://schemas.microsoft.com/office/drawing/2014/main" id="{844E2CDE-1673-BB4C-877A-D49B2CE76005}"/>
              </a:ext>
            </a:extLst>
          </p:cNvPr>
          <p:cNvSpPr>
            <a:spLocks noGrp="1"/>
          </p:cNvSpPr>
          <p:nvPr>
            <p:ph type="body" sz="quarter" idx="18"/>
          </p:nvPr>
        </p:nvSpPr>
        <p:spPr>
          <a:xfrm>
            <a:off x="7394714" y="440888"/>
            <a:ext cx="4194693" cy="640080"/>
          </a:xfrm>
          <a:solidFill>
            <a:schemeClr val="bg2"/>
          </a:solidFill>
        </p:spPr>
        <p:txBody>
          <a:bodyPr lIns="91440" rIns="91440" bIns="91440">
            <a:normAutofit/>
          </a:bodyPr>
          <a:lstStyle>
            <a:lvl1pPr>
              <a:lnSpc>
                <a:spcPts val="1960"/>
              </a:lnSpc>
              <a:defRPr sz="1600" b="0" i="0">
                <a:solidFill>
                  <a:schemeClr val="accent1"/>
                </a:solidFill>
                <a:latin typeface="ITC Franklin Gothic Std Med" panose="020B0504030503020204" pitchFamily="34" charset="77"/>
              </a:defRPr>
            </a:lvl1pPr>
          </a:lstStyle>
          <a:p>
            <a:pPr lvl="0"/>
            <a:r>
              <a:rPr lang="en-US" dirty="0"/>
              <a:t>Click to edit Master text styles</a:t>
            </a:r>
          </a:p>
        </p:txBody>
      </p:sp>
      <p:sp>
        <p:nvSpPr>
          <p:cNvPr id="11" name="Title 1">
            <a:extLst>
              <a:ext uri="{FF2B5EF4-FFF2-40B4-BE49-F238E27FC236}">
                <a16:creationId xmlns:a16="http://schemas.microsoft.com/office/drawing/2014/main" id="{7F01E647-63F4-4E4F-B156-F4AF020056EF}"/>
              </a:ext>
            </a:extLst>
          </p:cNvPr>
          <p:cNvSpPr>
            <a:spLocks noGrp="1"/>
          </p:cNvSpPr>
          <p:nvPr>
            <p:ph type="title" hasCustomPrompt="1"/>
          </p:nvPr>
        </p:nvSpPr>
        <p:spPr>
          <a:xfrm>
            <a:off x="602593" y="440721"/>
            <a:ext cx="6468768" cy="685800"/>
          </a:xfrm>
          <a:prstGeom prst="rect">
            <a:avLst/>
          </a:prstGeom>
        </p:spPr>
        <p:txBody>
          <a:bodyPr>
            <a:noAutofit/>
          </a:bodyPr>
          <a:lstStyle>
            <a:lvl1pPr fontAlgn="t">
              <a:defRPr/>
            </a:lvl1pPr>
          </a:lstStyle>
          <a:p>
            <a:r>
              <a:rPr lang="en-US" dirty="0"/>
              <a:t>Slide title</a:t>
            </a:r>
          </a:p>
        </p:txBody>
      </p:sp>
      <p:sp>
        <p:nvSpPr>
          <p:cNvPr id="12" name="Text Placeholder 22">
            <a:extLst>
              <a:ext uri="{FF2B5EF4-FFF2-40B4-BE49-F238E27FC236}">
                <a16:creationId xmlns:a16="http://schemas.microsoft.com/office/drawing/2014/main" id="{5CBBD39A-07B8-B945-BA94-6EBC3BD4D313}"/>
              </a:ext>
            </a:extLst>
          </p:cNvPr>
          <p:cNvSpPr>
            <a:spLocks noGrp="1"/>
          </p:cNvSpPr>
          <p:nvPr>
            <p:ph type="body" sz="quarter" idx="15" hasCustomPrompt="1"/>
          </p:nvPr>
        </p:nvSpPr>
        <p:spPr>
          <a:xfrm>
            <a:off x="602593" y="1126522"/>
            <a:ext cx="6485024" cy="461647"/>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4637732C-4056-F54D-8004-42B83DD76E4B}"/>
              </a:ext>
            </a:extLst>
          </p:cNvPr>
          <p:cNvSpPr>
            <a:spLocks noGrp="1"/>
          </p:cNvSpPr>
          <p:nvPr>
            <p:ph type="ftr" sz="quarter" idx="19"/>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1933393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3758244-A6E8-C947-BE31-C973BFF761EB}"/>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2" name="Footer Placeholder 1">
            <a:extLst>
              <a:ext uri="{FF2B5EF4-FFF2-40B4-BE49-F238E27FC236}">
                <a16:creationId xmlns:a16="http://schemas.microsoft.com/office/drawing/2014/main" id="{E6B294A4-112A-1C40-A45E-D0D24B7462BA}"/>
              </a:ext>
            </a:extLst>
          </p:cNvPr>
          <p:cNvSpPr>
            <a:spLocks noGrp="1"/>
          </p:cNvSpPr>
          <p:nvPr>
            <p:ph type="ftr" sz="quarter" idx="10"/>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165602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02b">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6BAB5CB-E983-F442-B220-3EC3C7C46137}"/>
              </a:ext>
            </a:extLst>
          </p:cNvPr>
          <p:cNvSpPr>
            <a:spLocks noGrp="1"/>
          </p:cNvSpPr>
          <p:nvPr>
            <p:ph type="ctrTitle" hasCustomPrompt="1"/>
          </p:nvPr>
        </p:nvSpPr>
        <p:spPr>
          <a:xfrm>
            <a:off x="609600" y="1264033"/>
            <a:ext cx="10854267" cy="1460499"/>
          </a:xfrm>
          <a:prstGeom prst="rect">
            <a:avLst/>
          </a:prstGeom>
        </p:spPr>
        <p:txBody>
          <a:bodyPr wrap="square" anchor="b" anchorCtr="0">
            <a:noAutofit/>
          </a:bodyPr>
          <a:lstStyle>
            <a:lvl1pPr fontAlgn="b">
              <a:lnSpc>
                <a:spcPts val="3800"/>
              </a:lnSpc>
              <a:defRPr sz="3600" b="0" i="0">
                <a:solidFill>
                  <a:srgbClr val="00A3E0"/>
                </a:solidFill>
                <a:latin typeface="Gill Sans Nova Light" panose="020B0302020104020203" pitchFamily="34" charset="0"/>
                <a:cs typeface="Gill Sans Light" panose="020B0302020104020203" pitchFamily="34" charset="-79"/>
              </a:defRPr>
            </a:lvl1pPr>
          </a:lstStyle>
          <a:p>
            <a:r>
              <a:rPr lang="en-US" dirty="0"/>
              <a:t>Title of presentation:</a:t>
            </a:r>
          </a:p>
        </p:txBody>
      </p:sp>
      <p:sp>
        <p:nvSpPr>
          <p:cNvPr id="11" name="Subtitle 2">
            <a:extLst>
              <a:ext uri="{FF2B5EF4-FFF2-40B4-BE49-F238E27FC236}">
                <a16:creationId xmlns:a16="http://schemas.microsoft.com/office/drawing/2014/main" id="{5BF47B5F-4844-0A4B-B007-F1188E9E3277}"/>
              </a:ext>
            </a:extLst>
          </p:cNvPr>
          <p:cNvSpPr>
            <a:spLocks noGrp="1"/>
          </p:cNvSpPr>
          <p:nvPr>
            <p:ph type="subTitle" idx="1" hasCustomPrompt="1"/>
          </p:nvPr>
        </p:nvSpPr>
        <p:spPr>
          <a:xfrm>
            <a:off x="609600" y="2767496"/>
            <a:ext cx="10854267" cy="688939"/>
          </a:xfrm>
        </p:spPr>
        <p:txBody>
          <a:bodyPr anchor="t">
            <a:noAutofit/>
          </a:bodyPr>
          <a:lstStyle>
            <a:lvl1pPr marL="0" indent="0" algn="l">
              <a:lnSpc>
                <a:spcPts val="4100"/>
              </a:lnSpc>
              <a:spcBef>
                <a:spcPts val="0"/>
              </a:spcBef>
              <a:spcAft>
                <a:spcPts val="0"/>
              </a:spcAft>
              <a:buNone/>
              <a:defRPr sz="2400" b="0" i="0">
                <a:solidFill>
                  <a:schemeClr val="tx1"/>
                </a:solidFill>
                <a:latin typeface="Gill Sans Nova Light" panose="020B0302020104020203" pitchFamily="34" charset="0"/>
                <a:cs typeface="Gill Sans Light" panose="020B0302020104020203" pitchFamily="34"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if needed</a:t>
            </a:r>
          </a:p>
        </p:txBody>
      </p:sp>
      <p:sp>
        <p:nvSpPr>
          <p:cNvPr id="14" name="Text Placeholder 7">
            <a:extLst>
              <a:ext uri="{FF2B5EF4-FFF2-40B4-BE49-F238E27FC236}">
                <a16:creationId xmlns:a16="http://schemas.microsoft.com/office/drawing/2014/main" id="{FAED1B1E-407B-2248-87B3-440503EF3034}"/>
              </a:ext>
            </a:extLst>
          </p:cNvPr>
          <p:cNvSpPr>
            <a:spLocks noGrp="1"/>
          </p:cNvSpPr>
          <p:nvPr>
            <p:ph type="body" sz="quarter" idx="12" hasCustomPrompt="1"/>
          </p:nvPr>
        </p:nvSpPr>
        <p:spPr>
          <a:xfrm>
            <a:off x="614556" y="4112678"/>
            <a:ext cx="5962600" cy="457200"/>
          </a:xfrm>
        </p:spPr>
        <p:txBody>
          <a:bodyPr anchor="b" anchorCtr="0">
            <a:noAutofit/>
          </a:bodyPr>
          <a:lstStyle>
            <a:lvl1pPr marL="0" indent="0">
              <a:spcBef>
                <a:spcPts val="0"/>
              </a:spcBef>
              <a:spcAft>
                <a:spcPts val="0"/>
              </a:spcAft>
              <a:buNone/>
              <a:defRPr sz="1200" b="0" i="0">
                <a:solidFill>
                  <a:schemeClr val="tx1"/>
                </a:solidFill>
                <a:latin typeface="ITC Franklin Gothic Std Med"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PRESENTATION BY</a:t>
            </a:r>
          </a:p>
        </p:txBody>
      </p:sp>
      <p:sp>
        <p:nvSpPr>
          <p:cNvPr id="15" name="Text Placeholder 7">
            <a:extLst>
              <a:ext uri="{FF2B5EF4-FFF2-40B4-BE49-F238E27FC236}">
                <a16:creationId xmlns:a16="http://schemas.microsoft.com/office/drawing/2014/main" id="{732934C9-8480-324C-BD84-F0912486795C}"/>
              </a:ext>
            </a:extLst>
          </p:cNvPr>
          <p:cNvSpPr>
            <a:spLocks noGrp="1"/>
          </p:cNvSpPr>
          <p:nvPr>
            <p:ph type="body" sz="quarter" idx="13" hasCustomPrompt="1"/>
          </p:nvPr>
        </p:nvSpPr>
        <p:spPr>
          <a:xfrm>
            <a:off x="624468" y="4714349"/>
            <a:ext cx="5962600" cy="1358853"/>
          </a:xfrm>
        </p:spPr>
        <p:txBody>
          <a:bodyPr anchor="t" anchorCtr="0">
            <a:noAutofit/>
          </a:bodyPr>
          <a:lstStyle>
            <a:lvl1pPr marL="0" indent="0">
              <a:spcBef>
                <a:spcPts val="0"/>
              </a:spcBef>
              <a:spcAft>
                <a:spcPts val="0"/>
              </a:spcAft>
              <a:buNone/>
              <a:defRPr sz="1200" b="0" i="0">
                <a:solidFill>
                  <a:schemeClr val="tx1"/>
                </a:solidFill>
                <a:latin typeface="ITC Franklin Gothic Std Book"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Firstname Lastname</a:t>
            </a:r>
          </a:p>
          <a:p>
            <a:pPr lvl="0"/>
            <a:r>
              <a:rPr lang="en-US" dirty="0"/>
              <a:t>Title, Company</a:t>
            </a:r>
          </a:p>
          <a:p>
            <a:pPr lvl="0"/>
            <a:endParaRPr lang="en-US" dirty="0"/>
          </a:p>
          <a:p>
            <a:pPr lvl="0"/>
            <a:r>
              <a:rPr lang="en-US" dirty="0"/>
              <a:t>Month 00, 0000</a:t>
            </a:r>
          </a:p>
          <a:p>
            <a:pPr lvl="0"/>
            <a:endParaRPr lang="en-US" dirty="0"/>
          </a:p>
        </p:txBody>
      </p:sp>
      <p:pic>
        <p:nvPicPr>
          <p:cNvPr id="13" name="Picture 12">
            <a:extLst>
              <a:ext uri="{FF2B5EF4-FFF2-40B4-BE49-F238E27FC236}">
                <a16:creationId xmlns:a16="http://schemas.microsoft.com/office/drawing/2014/main" id="{9C1C0890-B86F-6149-858C-77B363931F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6301" y="405978"/>
            <a:ext cx="1939737" cy="384048"/>
          </a:xfrm>
          <a:prstGeom prst="rect">
            <a:avLst/>
          </a:prstGeom>
        </p:spPr>
      </p:pic>
      <p:sp>
        <p:nvSpPr>
          <p:cNvPr id="2" name="Footer Placeholder 1">
            <a:extLst>
              <a:ext uri="{FF2B5EF4-FFF2-40B4-BE49-F238E27FC236}">
                <a16:creationId xmlns:a16="http://schemas.microsoft.com/office/drawing/2014/main" id="{018DF663-78A9-7141-845C-F4FB866185B5}"/>
              </a:ext>
            </a:extLst>
          </p:cNvPr>
          <p:cNvSpPr>
            <a:spLocks noGrp="1"/>
          </p:cNvSpPr>
          <p:nvPr>
            <p:ph type="ftr" sz="quarter" idx="15"/>
          </p:nvPr>
        </p:nvSpPr>
        <p:spPr>
          <a:xfrm>
            <a:off x="624840" y="6386831"/>
            <a:ext cx="4114800" cy="257810"/>
          </a:xfrm>
        </p:spPr>
        <p:txBody>
          <a:bodyPr/>
          <a:lstStyle>
            <a:lvl1pPr>
              <a:defRPr b="0" i="0">
                <a:solidFill>
                  <a:schemeClr val="tx1"/>
                </a:solidFill>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383514064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hort biographies">
    <p:spTree>
      <p:nvGrpSpPr>
        <p:cNvPr id="1" name=""/>
        <p:cNvGrpSpPr/>
        <p:nvPr/>
      </p:nvGrpSpPr>
      <p:grpSpPr>
        <a:xfrm>
          <a:off x="0" y="0"/>
          <a:ext cx="0" cy="0"/>
          <a:chOff x="0" y="0"/>
          <a:chExt cx="0" cy="0"/>
        </a:xfrm>
      </p:grpSpPr>
      <p:sp>
        <p:nvSpPr>
          <p:cNvPr id="3" name="Picture Placeholder 56">
            <a:extLst>
              <a:ext uri="{FF2B5EF4-FFF2-40B4-BE49-F238E27FC236}">
                <a16:creationId xmlns:a16="http://schemas.microsoft.com/office/drawing/2014/main" id="{C5D05229-4647-CC4E-A726-8A9949A6C666}"/>
              </a:ext>
            </a:extLst>
          </p:cNvPr>
          <p:cNvSpPr>
            <a:spLocks noGrp="1"/>
          </p:cNvSpPr>
          <p:nvPr>
            <p:ph type="pic" sz="quarter" idx="13" hasCustomPrompt="1"/>
          </p:nvPr>
        </p:nvSpPr>
        <p:spPr>
          <a:xfrm>
            <a:off x="645003" y="1500710"/>
            <a:ext cx="914400" cy="682652"/>
          </a:xfrm>
        </p:spPr>
        <p:txBody>
          <a:bodyPr>
            <a:normAutofit/>
          </a:bodyPr>
          <a:lstStyle>
            <a:lvl1pPr>
              <a:defRPr sz="1600" b="0" i="0">
                <a:latin typeface="ITC Franklin Gothic Std Book" panose="020B0504030503020204" pitchFamily="34" charset="77"/>
              </a:defRPr>
            </a:lvl1pPr>
          </a:lstStyle>
          <a:p>
            <a:r>
              <a:rPr lang="en-US" dirty="0"/>
              <a:t>Photo</a:t>
            </a:r>
          </a:p>
        </p:txBody>
      </p:sp>
      <p:sp>
        <p:nvSpPr>
          <p:cNvPr id="4" name="Content Placeholder 58">
            <a:extLst>
              <a:ext uri="{FF2B5EF4-FFF2-40B4-BE49-F238E27FC236}">
                <a16:creationId xmlns:a16="http://schemas.microsoft.com/office/drawing/2014/main" id="{3CB67602-7657-0C41-BBE9-02256A908F79}"/>
              </a:ext>
            </a:extLst>
          </p:cNvPr>
          <p:cNvSpPr>
            <a:spLocks noGrp="1"/>
          </p:cNvSpPr>
          <p:nvPr>
            <p:ph sz="half" idx="25"/>
          </p:nvPr>
        </p:nvSpPr>
        <p:spPr>
          <a:xfrm>
            <a:off x="1683316" y="1690347"/>
            <a:ext cx="2438400" cy="513136"/>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5" name="Picture Placeholder 59">
            <a:extLst>
              <a:ext uri="{FF2B5EF4-FFF2-40B4-BE49-F238E27FC236}">
                <a16:creationId xmlns:a16="http://schemas.microsoft.com/office/drawing/2014/main" id="{1E172078-5A4F-CA4F-910A-857707656CD5}"/>
              </a:ext>
            </a:extLst>
          </p:cNvPr>
          <p:cNvSpPr>
            <a:spLocks noGrp="1"/>
          </p:cNvSpPr>
          <p:nvPr>
            <p:ph type="pic" sz="quarter" idx="26" hasCustomPrompt="1"/>
          </p:nvPr>
        </p:nvSpPr>
        <p:spPr>
          <a:xfrm>
            <a:off x="4336697" y="1524018"/>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6" name="Content Placeholder 60">
            <a:extLst>
              <a:ext uri="{FF2B5EF4-FFF2-40B4-BE49-F238E27FC236}">
                <a16:creationId xmlns:a16="http://schemas.microsoft.com/office/drawing/2014/main" id="{6B724136-D009-0F46-B589-138A6FA79FF3}"/>
              </a:ext>
            </a:extLst>
          </p:cNvPr>
          <p:cNvSpPr>
            <a:spLocks noGrp="1"/>
          </p:cNvSpPr>
          <p:nvPr>
            <p:ph sz="half" idx="27" hasCustomPrompt="1"/>
          </p:nvPr>
        </p:nvSpPr>
        <p:spPr>
          <a:xfrm>
            <a:off x="5375011" y="1524018"/>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solidFill>
                  <a:schemeClr val="accent4"/>
                </a:solidFill>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7" name="Content Placeholder 61">
            <a:extLst>
              <a:ext uri="{FF2B5EF4-FFF2-40B4-BE49-F238E27FC236}">
                <a16:creationId xmlns:a16="http://schemas.microsoft.com/office/drawing/2014/main" id="{AC063849-0475-ED4D-A367-5A151ED56F57}"/>
              </a:ext>
            </a:extLst>
          </p:cNvPr>
          <p:cNvSpPr>
            <a:spLocks noGrp="1"/>
          </p:cNvSpPr>
          <p:nvPr>
            <p:ph sz="half" idx="28"/>
          </p:nvPr>
        </p:nvSpPr>
        <p:spPr>
          <a:xfrm>
            <a:off x="5375011" y="1713655"/>
            <a:ext cx="2438400" cy="513136"/>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8" name="Picture Placeholder 62">
            <a:extLst>
              <a:ext uri="{FF2B5EF4-FFF2-40B4-BE49-F238E27FC236}">
                <a16:creationId xmlns:a16="http://schemas.microsoft.com/office/drawing/2014/main" id="{E878DFAA-D6AB-8C42-A1D4-DF108DC1DBC9}"/>
              </a:ext>
            </a:extLst>
          </p:cNvPr>
          <p:cNvSpPr>
            <a:spLocks noGrp="1"/>
          </p:cNvSpPr>
          <p:nvPr>
            <p:ph type="pic" sz="quarter" idx="29" hasCustomPrompt="1"/>
          </p:nvPr>
        </p:nvSpPr>
        <p:spPr>
          <a:xfrm>
            <a:off x="8054689" y="1534776"/>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9" name="Content Placeholder 63">
            <a:extLst>
              <a:ext uri="{FF2B5EF4-FFF2-40B4-BE49-F238E27FC236}">
                <a16:creationId xmlns:a16="http://schemas.microsoft.com/office/drawing/2014/main" id="{1BBA97FB-BCB7-EC4E-8DF7-C1463E0A6904}"/>
              </a:ext>
            </a:extLst>
          </p:cNvPr>
          <p:cNvSpPr>
            <a:spLocks noGrp="1"/>
          </p:cNvSpPr>
          <p:nvPr>
            <p:ph sz="half" idx="30" hasCustomPrompt="1"/>
          </p:nvPr>
        </p:nvSpPr>
        <p:spPr>
          <a:xfrm>
            <a:off x="9093003" y="1534776"/>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solidFill>
                  <a:schemeClr val="accent4"/>
                </a:solidFill>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10" name="Content Placeholder 64">
            <a:extLst>
              <a:ext uri="{FF2B5EF4-FFF2-40B4-BE49-F238E27FC236}">
                <a16:creationId xmlns:a16="http://schemas.microsoft.com/office/drawing/2014/main" id="{0E761BF4-CDBC-A041-BFE6-5E624609D187}"/>
              </a:ext>
            </a:extLst>
          </p:cNvPr>
          <p:cNvSpPr>
            <a:spLocks noGrp="1"/>
          </p:cNvSpPr>
          <p:nvPr>
            <p:ph sz="half" idx="31"/>
          </p:nvPr>
        </p:nvSpPr>
        <p:spPr>
          <a:xfrm>
            <a:off x="9093003" y="1724413"/>
            <a:ext cx="2438400" cy="513136"/>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11" name="Picture Placeholder 65">
            <a:extLst>
              <a:ext uri="{FF2B5EF4-FFF2-40B4-BE49-F238E27FC236}">
                <a16:creationId xmlns:a16="http://schemas.microsoft.com/office/drawing/2014/main" id="{1FEA2927-8354-8547-ACA9-2938DF0B2518}"/>
              </a:ext>
            </a:extLst>
          </p:cNvPr>
          <p:cNvSpPr>
            <a:spLocks noGrp="1"/>
          </p:cNvSpPr>
          <p:nvPr>
            <p:ph type="pic" sz="quarter" idx="32" hasCustomPrompt="1"/>
          </p:nvPr>
        </p:nvSpPr>
        <p:spPr>
          <a:xfrm>
            <a:off x="633049" y="2459934"/>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12" name="Content Placeholder 66">
            <a:extLst>
              <a:ext uri="{FF2B5EF4-FFF2-40B4-BE49-F238E27FC236}">
                <a16:creationId xmlns:a16="http://schemas.microsoft.com/office/drawing/2014/main" id="{C8B84483-FBFD-9F4A-B92C-78A04311DED8}"/>
              </a:ext>
            </a:extLst>
          </p:cNvPr>
          <p:cNvSpPr>
            <a:spLocks noGrp="1"/>
          </p:cNvSpPr>
          <p:nvPr>
            <p:ph sz="half" idx="33" hasCustomPrompt="1"/>
          </p:nvPr>
        </p:nvSpPr>
        <p:spPr>
          <a:xfrm>
            <a:off x="1671363" y="2459934"/>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13" name="Content Placeholder 67">
            <a:extLst>
              <a:ext uri="{FF2B5EF4-FFF2-40B4-BE49-F238E27FC236}">
                <a16:creationId xmlns:a16="http://schemas.microsoft.com/office/drawing/2014/main" id="{E6B5D0DF-B1CE-8A4E-BFC8-97AD9570A958}"/>
              </a:ext>
            </a:extLst>
          </p:cNvPr>
          <p:cNvSpPr>
            <a:spLocks noGrp="1"/>
          </p:cNvSpPr>
          <p:nvPr>
            <p:ph sz="half" idx="34"/>
          </p:nvPr>
        </p:nvSpPr>
        <p:spPr>
          <a:xfrm>
            <a:off x="1671363" y="2660329"/>
            <a:ext cx="2438400" cy="522100"/>
          </a:xfrm>
        </p:spPr>
        <p:txBody>
          <a:bodyPr>
            <a:normAutofit/>
          </a:bodyPr>
          <a:lstStyle>
            <a:lvl1pPr>
              <a:defRPr sz="1400" b="0" i="0">
                <a:latin typeface="ITC Franklin Gothic Std Book" panose="020B0504030503020204" pitchFamily="34" charset="77"/>
              </a:defRPr>
            </a:lvl1pPr>
          </a:lstStyle>
          <a:p>
            <a:pPr lvl="0"/>
            <a:r>
              <a:rPr lang="en-US" dirty="0"/>
              <a:t>Click to edit Master text styles</a:t>
            </a:r>
          </a:p>
        </p:txBody>
      </p:sp>
      <p:sp>
        <p:nvSpPr>
          <p:cNvPr id="14" name="Picture Placeholder 68">
            <a:extLst>
              <a:ext uri="{FF2B5EF4-FFF2-40B4-BE49-F238E27FC236}">
                <a16:creationId xmlns:a16="http://schemas.microsoft.com/office/drawing/2014/main" id="{A8EA7AC1-B042-9947-9525-07FC75A92807}"/>
              </a:ext>
            </a:extLst>
          </p:cNvPr>
          <p:cNvSpPr>
            <a:spLocks noGrp="1"/>
          </p:cNvSpPr>
          <p:nvPr>
            <p:ph type="pic" sz="quarter" idx="35" hasCustomPrompt="1"/>
          </p:nvPr>
        </p:nvSpPr>
        <p:spPr>
          <a:xfrm>
            <a:off x="4339087" y="2450969"/>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15" name="Content Placeholder 69">
            <a:extLst>
              <a:ext uri="{FF2B5EF4-FFF2-40B4-BE49-F238E27FC236}">
                <a16:creationId xmlns:a16="http://schemas.microsoft.com/office/drawing/2014/main" id="{2D9950F4-543B-4944-892F-D33DD5AF7DC8}"/>
              </a:ext>
            </a:extLst>
          </p:cNvPr>
          <p:cNvSpPr>
            <a:spLocks noGrp="1"/>
          </p:cNvSpPr>
          <p:nvPr>
            <p:ph sz="half" idx="36" hasCustomPrompt="1"/>
          </p:nvPr>
        </p:nvSpPr>
        <p:spPr>
          <a:xfrm>
            <a:off x="5377400" y="2450969"/>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16" name="Content Placeholder 70">
            <a:extLst>
              <a:ext uri="{FF2B5EF4-FFF2-40B4-BE49-F238E27FC236}">
                <a16:creationId xmlns:a16="http://schemas.microsoft.com/office/drawing/2014/main" id="{5A4F5D66-CF1C-574F-8828-0C4809A4B227}"/>
              </a:ext>
            </a:extLst>
          </p:cNvPr>
          <p:cNvSpPr>
            <a:spLocks noGrp="1"/>
          </p:cNvSpPr>
          <p:nvPr>
            <p:ph sz="half" idx="37"/>
          </p:nvPr>
        </p:nvSpPr>
        <p:spPr>
          <a:xfrm>
            <a:off x="5377400" y="2640606"/>
            <a:ext cx="2438400" cy="522100"/>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17" name="Picture Placeholder 71">
            <a:extLst>
              <a:ext uri="{FF2B5EF4-FFF2-40B4-BE49-F238E27FC236}">
                <a16:creationId xmlns:a16="http://schemas.microsoft.com/office/drawing/2014/main" id="{A73D55BD-9B0A-A746-BAB7-1B36885ABC8F}"/>
              </a:ext>
            </a:extLst>
          </p:cNvPr>
          <p:cNvSpPr>
            <a:spLocks noGrp="1"/>
          </p:cNvSpPr>
          <p:nvPr>
            <p:ph type="pic" sz="quarter" idx="38" hasCustomPrompt="1"/>
          </p:nvPr>
        </p:nvSpPr>
        <p:spPr>
          <a:xfrm>
            <a:off x="8057079" y="2461727"/>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18" name="Content Placeholder 72">
            <a:extLst>
              <a:ext uri="{FF2B5EF4-FFF2-40B4-BE49-F238E27FC236}">
                <a16:creationId xmlns:a16="http://schemas.microsoft.com/office/drawing/2014/main" id="{1507BE8D-B0ED-B541-96E7-3225E291F3FE}"/>
              </a:ext>
            </a:extLst>
          </p:cNvPr>
          <p:cNvSpPr>
            <a:spLocks noGrp="1"/>
          </p:cNvSpPr>
          <p:nvPr>
            <p:ph sz="half" idx="39" hasCustomPrompt="1"/>
          </p:nvPr>
        </p:nvSpPr>
        <p:spPr>
          <a:xfrm>
            <a:off x="9095392" y="2461727"/>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19" name="Content Placeholder 73">
            <a:extLst>
              <a:ext uri="{FF2B5EF4-FFF2-40B4-BE49-F238E27FC236}">
                <a16:creationId xmlns:a16="http://schemas.microsoft.com/office/drawing/2014/main" id="{934EAF4E-95DB-054B-932F-1D035741C937}"/>
              </a:ext>
            </a:extLst>
          </p:cNvPr>
          <p:cNvSpPr>
            <a:spLocks noGrp="1"/>
          </p:cNvSpPr>
          <p:nvPr>
            <p:ph sz="half" idx="40"/>
          </p:nvPr>
        </p:nvSpPr>
        <p:spPr>
          <a:xfrm>
            <a:off x="9095392" y="2662122"/>
            <a:ext cx="2438400" cy="522100"/>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20" name="Picture Placeholder 74">
            <a:extLst>
              <a:ext uri="{FF2B5EF4-FFF2-40B4-BE49-F238E27FC236}">
                <a16:creationId xmlns:a16="http://schemas.microsoft.com/office/drawing/2014/main" id="{59E9B0FA-8069-7640-B4B0-CEC4E573E2CF}"/>
              </a:ext>
            </a:extLst>
          </p:cNvPr>
          <p:cNvSpPr>
            <a:spLocks noGrp="1"/>
          </p:cNvSpPr>
          <p:nvPr>
            <p:ph type="pic" sz="quarter" idx="41" hasCustomPrompt="1"/>
          </p:nvPr>
        </p:nvSpPr>
        <p:spPr>
          <a:xfrm>
            <a:off x="606752" y="3397643"/>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21" name="Content Placeholder 75">
            <a:extLst>
              <a:ext uri="{FF2B5EF4-FFF2-40B4-BE49-F238E27FC236}">
                <a16:creationId xmlns:a16="http://schemas.microsoft.com/office/drawing/2014/main" id="{65206E4B-DAAE-9347-8FC5-AF10281272EE}"/>
              </a:ext>
            </a:extLst>
          </p:cNvPr>
          <p:cNvSpPr>
            <a:spLocks noGrp="1"/>
          </p:cNvSpPr>
          <p:nvPr>
            <p:ph sz="half" idx="42" hasCustomPrompt="1"/>
          </p:nvPr>
        </p:nvSpPr>
        <p:spPr>
          <a:xfrm>
            <a:off x="1645065" y="3397643"/>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22" name="Content Placeholder 76">
            <a:extLst>
              <a:ext uri="{FF2B5EF4-FFF2-40B4-BE49-F238E27FC236}">
                <a16:creationId xmlns:a16="http://schemas.microsoft.com/office/drawing/2014/main" id="{F87EF6FF-EFD1-654D-94D0-234BCAEBCEC6}"/>
              </a:ext>
            </a:extLst>
          </p:cNvPr>
          <p:cNvSpPr>
            <a:spLocks noGrp="1"/>
          </p:cNvSpPr>
          <p:nvPr>
            <p:ph sz="half" idx="43"/>
          </p:nvPr>
        </p:nvSpPr>
        <p:spPr>
          <a:xfrm>
            <a:off x="1645065" y="3587280"/>
            <a:ext cx="2438400" cy="522099"/>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23" name="Picture Placeholder 77">
            <a:extLst>
              <a:ext uri="{FF2B5EF4-FFF2-40B4-BE49-F238E27FC236}">
                <a16:creationId xmlns:a16="http://schemas.microsoft.com/office/drawing/2014/main" id="{1979D0E9-4772-0545-9471-1A06831D4941}"/>
              </a:ext>
            </a:extLst>
          </p:cNvPr>
          <p:cNvSpPr>
            <a:spLocks noGrp="1"/>
          </p:cNvSpPr>
          <p:nvPr>
            <p:ph type="pic" sz="quarter" idx="44" hasCustomPrompt="1"/>
          </p:nvPr>
        </p:nvSpPr>
        <p:spPr>
          <a:xfrm>
            <a:off x="4353431" y="3397643"/>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24" name="Content Placeholder 78">
            <a:extLst>
              <a:ext uri="{FF2B5EF4-FFF2-40B4-BE49-F238E27FC236}">
                <a16:creationId xmlns:a16="http://schemas.microsoft.com/office/drawing/2014/main" id="{1A4265B6-540E-DE44-ABC4-48D937315C84}"/>
              </a:ext>
            </a:extLst>
          </p:cNvPr>
          <p:cNvSpPr>
            <a:spLocks noGrp="1"/>
          </p:cNvSpPr>
          <p:nvPr>
            <p:ph sz="half" idx="45" hasCustomPrompt="1"/>
          </p:nvPr>
        </p:nvSpPr>
        <p:spPr>
          <a:xfrm>
            <a:off x="5391744" y="3397643"/>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25" name="Content Placeholder 79">
            <a:extLst>
              <a:ext uri="{FF2B5EF4-FFF2-40B4-BE49-F238E27FC236}">
                <a16:creationId xmlns:a16="http://schemas.microsoft.com/office/drawing/2014/main" id="{0C5B3B21-D408-5547-A096-29B107EAC6CF}"/>
              </a:ext>
            </a:extLst>
          </p:cNvPr>
          <p:cNvSpPr>
            <a:spLocks noGrp="1"/>
          </p:cNvSpPr>
          <p:nvPr>
            <p:ph sz="half" idx="46"/>
          </p:nvPr>
        </p:nvSpPr>
        <p:spPr>
          <a:xfrm>
            <a:off x="5391744" y="3587280"/>
            <a:ext cx="2438400" cy="522099"/>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26" name="Picture Placeholder 80">
            <a:extLst>
              <a:ext uri="{FF2B5EF4-FFF2-40B4-BE49-F238E27FC236}">
                <a16:creationId xmlns:a16="http://schemas.microsoft.com/office/drawing/2014/main" id="{A48CEA6E-3E35-5A44-8418-46066EB69B90}"/>
              </a:ext>
            </a:extLst>
          </p:cNvPr>
          <p:cNvSpPr>
            <a:spLocks noGrp="1"/>
          </p:cNvSpPr>
          <p:nvPr>
            <p:ph type="pic" sz="quarter" idx="47" hasCustomPrompt="1"/>
          </p:nvPr>
        </p:nvSpPr>
        <p:spPr>
          <a:xfrm>
            <a:off x="8057079" y="3397643"/>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27" name="Content Placeholder 81">
            <a:extLst>
              <a:ext uri="{FF2B5EF4-FFF2-40B4-BE49-F238E27FC236}">
                <a16:creationId xmlns:a16="http://schemas.microsoft.com/office/drawing/2014/main" id="{AF207CBA-C79D-7341-BF39-0C52B4288F4D}"/>
              </a:ext>
            </a:extLst>
          </p:cNvPr>
          <p:cNvSpPr>
            <a:spLocks noGrp="1"/>
          </p:cNvSpPr>
          <p:nvPr>
            <p:ph sz="half" idx="48" hasCustomPrompt="1"/>
          </p:nvPr>
        </p:nvSpPr>
        <p:spPr>
          <a:xfrm>
            <a:off x="9095392" y="3397643"/>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28" name="Content Placeholder 82">
            <a:extLst>
              <a:ext uri="{FF2B5EF4-FFF2-40B4-BE49-F238E27FC236}">
                <a16:creationId xmlns:a16="http://schemas.microsoft.com/office/drawing/2014/main" id="{335FF5C2-11D5-7147-A811-0C3F24FFAFD1}"/>
              </a:ext>
            </a:extLst>
          </p:cNvPr>
          <p:cNvSpPr>
            <a:spLocks noGrp="1"/>
          </p:cNvSpPr>
          <p:nvPr>
            <p:ph sz="half" idx="49"/>
          </p:nvPr>
        </p:nvSpPr>
        <p:spPr>
          <a:xfrm>
            <a:off x="9095392" y="3587280"/>
            <a:ext cx="2438400" cy="522099"/>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29" name="Picture Placeholder 83">
            <a:extLst>
              <a:ext uri="{FF2B5EF4-FFF2-40B4-BE49-F238E27FC236}">
                <a16:creationId xmlns:a16="http://schemas.microsoft.com/office/drawing/2014/main" id="{F745F4E5-14AE-224D-B378-5E84EEE201CB}"/>
              </a:ext>
            </a:extLst>
          </p:cNvPr>
          <p:cNvSpPr>
            <a:spLocks noGrp="1"/>
          </p:cNvSpPr>
          <p:nvPr>
            <p:ph type="pic" sz="quarter" idx="50" hasCustomPrompt="1"/>
          </p:nvPr>
        </p:nvSpPr>
        <p:spPr>
          <a:xfrm>
            <a:off x="621096" y="4322804"/>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30" name="Content Placeholder 84">
            <a:extLst>
              <a:ext uri="{FF2B5EF4-FFF2-40B4-BE49-F238E27FC236}">
                <a16:creationId xmlns:a16="http://schemas.microsoft.com/office/drawing/2014/main" id="{5048EE97-57A0-4E4C-9B87-B6A0AABD90FD}"/>
              </a:ext>
            </a:extLst>
          </p:cNvPr>
          <p:cNvSpPr>
            <a:spLocks noGrp="1"/>
          </p:cNvSpPr>
          <p:nvPr>
            <p:ph sz="half" idx="51" hasCustomPrompt="1"/>
          </p:nvPr>
        </p:nvSpPr>
        <p:spPr>
          <a:xfrm>
            <a:off x="1659409" y="4322804"/>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31" name="Content Placeholder 85">
            <a:extLst>
              <a:ext uri="{FF2B5EF4-FFF2-40B4-BE49-F238E27FC236}">
                <a16:creationId xmlns:a16="http://schemas.microsoft.com/office/drawing/2014/main" id="{535A2EB0-092A-EC4C-9379-22070D5F4B98}"/>
              </a:ext>
            </a:extLst>
          </p:cNvPr>
          <p:cNvSpPr>
            <a:spLocks noGrp="1"/>
          </p:cNvSpPr>
          <p:nvPr>
            <p:ph sz="half" idx="52"/>
          </p:nvPr>
        </p:nvSpPr>
        <p:spPr>
          <a:xfrm>
            <a:off x="1659409" y="4512441"/>
            <a:ext cx="2438400" cy="511342"/>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32" name="Picture Placeholder 86">
            <a:extLst>
              <a:ext uri="{FF2B5EF4-FFF2-40B4-BE49-F238E27FC236}">
                <a16:creationId xmlns:a16="http://schemas.microsoft.com/office/drawing/2014/main" id="{6217F955-F292-9541-A2D1-E99546D1CFD2}"/>
              </a:ext>
            </a:extLst>
          </p:cNvPr>
          <p:cNvSpPr>
            <a:spLocks noGrp="1"/>
          </p:cNvSpPr>
          <p:nvPr>
            <p:ph type="pic" sz="quarter" idx="53" hasCustomPrompt="1"/>
          </p:nvPr>
        </p:nvSpPr>
        <p:spPr>
          <a:xfrm>
            <a:off x="4353431" y="4333561"/>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33" name="Content Placeholder 87">
            <a:extLst>
              <a:ext uri="{FF2B5EF4-FFF2-40B4-BE49-F238E27FC236}">
                <a16:creationId xmlns:a16="http://schemas.microsoft.com/office/drawing/2014/main" id="{3216F7EA-9457-584F-8959-425036C059D6}"/>
              </a:ext>
            </a:extLst>
          </p:cNvPr>
          <p:cNvSpPr>
            <a:spLocks noGrp="1"/>
          </p:cNvSpPr>
          <p:nvPr>
            <p:ph sz="half" idx="54" hasCustomPrompt="1"/>
          </p:nvPr>
        </p:nvSpPr>
        <p:spPr>
          <a:xfrm>
            <a:off x="5391744" y="4333561"/>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34" name="Content Placeholder 88">
            <a:extLst>
              <a:ext uri="{FF2B5EF4-FFF2-40B4-BE49-F238E27FC236}">
                <a16:creationId xmlns:a16="http://schemas.microsoft.com/office/drawing/2014/main" id="{6E71D4C1-67A5-4C49-8BF7-DE13E612B01E}"/>
              </a:ext>
            </a:extLst>
          </p:cNvPr>
          <p:cNvSpPr>
            <a:spLocks noGrp="1"/>
          </p:cNvSpPr>
          <p:nvPr>
            <p:ph sz="half" idx="55"/>
          </p:nvPr>
        </p:nvSpPr>
        <p:spPr>
          <a:xfrm>
            <a:off x="5391744" y="4523198"/>
            <a:ext cx="2438400" cy="511342"/>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35" name="Picture Placeholder 89">
            <a:extLst>
              <a:ext uri="{FF2B5EF4-FFF2-40B4-BE49-F238E27FC236}">
                <a16:creationId xmlns:a16="http://schemas.microsoft.com/office/drawing/2014/main" id="{3DF03D9B-130C-154D-9E5B-4AFF88F12A60}"/>
              </a:ext>
            </a:extLst>
          </p:cNvPr>
          <p:cNvSpPr>
            <a:spLocks noGrp="1"/>
          </p:cNvSpPr>
          <p:nvPr>
            <p:ph type="pic" sz="quarter" idx="56" hasCustomPrompt="1"/>
          </p:nvPr>
        </p:nvSpPr>
        <p:spPr>
          <a:xfrm>
            <a:off x="8057079" y="4344319"/>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36" name="Content Placeholder 90">
            <a:extLst>
              <a:ext uri="{FF2B5EF4-FFF2-40B4-BE49-F238E27FC236}">
                <a16:creationId xmlns:a16="http://schemas.microsoft.com/office/drawing/2014/main" id="{CD57CECA-3D96-0342-8CEE-F2167C4654B2}"/>
              </a:ext>
            </a:extLst>
          </p:cNvPr>
          <p:cNvSpPr>
            <a:spLocks noGrp="1"/>
          </p:cNvSpPr>
          <p:nvPr>
            <p:ph sz="half" idx="57" hasCustomPrompt="1"/>
          </p:nvPr>
        </p:nvSpPr>
        <p:spPr>
          <a:xfrm>
            <a:off x="9095392" y="4344319"/>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37" name="Content Placeholder 91">
            <a:extLst>
              <a:ext uri="{FF2B5EF4-FFF2-40B4-BE49-F238E27FC236}">
                <a16:creationId xmlns:a16="http://schemas.microsoft.com/office/drawing/2014/main" id="{D33C8FD5-770E-2A47-B95E-31FF290B1F9B}"/>
              </a:ext>
            </a:extLst>
          </p:cNvPr>
          <p:cNvSpPr>
            <a:spLocks noGrp="1"/>
          </p:cNvSpPr>
          <p:nvPr>
            <p:ph sz="half" idx="58"/>
          </p:nvPr>
        </p:nvSpPr>
        <p:spPr>
          <a:xfrm>
            <a:off x="9095392" y="4533956"/>
            <a:ext cx="2438400" cy="511342"/>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38" name="Picture Placeholder 92">
            <a:extLst>
              <a:ext uri="{FF2B5EF4-FFF2-40B4-BE49-F238E27FC236}">
                <a16:creationId xmlns:a16="http://schemas.microsoft.com/office/drawing/2014/main" id="{9B262F31-D15B-9444-A9B9-B79A0725F694}"/>
              </a:ext>
            </a:extLst>
          </p:cNvPr>
          <p:cNvSpPr>
            <a:spLocks noGrp="1"/>
          </p:cNvSpPr>
          <p:nvPr>
            <p:ph type="pic" sz="quarter" idx="59" hasCustomPrompt="1"/>
          </p:nvPr>
        </p:nvSpPr>
        <p:spPr>
          <a:xfrm>
            <a:off x="621097" y="5280238"/>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39" name="Content Placeholder 93">
            <a:extLst>
              <a:ext uri="{FF2B5EF4-FFF2-40B4-BE49-F238E27FC236}">
                <a16:creationId xmlns:a16="http://schemas.microsoft.com/office/drawing/2014/main" id="{6DFBEFE9-5604-5F4F-9271-46C4328D5059}"/>
              </a:ext>
            </a:extLst>
          </p:cNvPr>
          <p:cNvSpPr>
            <a:spLocks noGrp="1"/>
          </p:cNvSpPr>
          <p:nvPr>
            <p:ph sz="half" idx="60" hasCustomPrompt="1"/>
          </p:nvPr>
        </p:nvSpPr>
        <p:spPr>
          <a:xfrm>
            <a:off x="1659411" y="5280238"/>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40" name="Content Placeholder 94">
            <a:extLst>
              <a:ext uri="{FF2B5EF4-FFF2-40B4-BE49-F238E27FC236}">
                <a16:creationId xmlns:a16="http://schemas.microsoft.com/office/drawing/2014/main" id="{2C21E0D2-A454-3844-93DD-21C7F1D31BA2}"/>
              </a:ext>
            </a:extLst>
          </p:cNvPr>
          <p:cNvSpPr>
            <a:spLocks noGrp="1"/>
          </p:cNvSpPr>
          <p:nvPr>
            <p:ph sz="half" idx="61"/>
          </p:nvPr>
        </p:nvSpPr>
        <p:spPr>
          <a:xfrm>
            <a:off x="1659411" y="5469875"/>
            <a:ext cx="2438400" cy="522100"/>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41" name="Picture Placeholder 95">
            <a:extLst>
              <a:ext uri="{FF2B5EF4-FFF2-40B4-BE49-F238E27FC236}">
                <a16:creationId xmlns:a16="http://schemas.microsoft.com/office/drawing/2014/main" id="{129D317A-AFC1-C74F-8F07-0A5C3B867320}"/>
              </a:ext>
            </a:extLst>
          </p:cNvPr>
          <p:cNvSpPr>
            <a:spLocks noGrp="1"/>
          </p:cNvSpPr>
          <p:nvPr>
            <p:ph type="pic" sz="quarter" idx="62" hasCustomPrompt="1"/>
          </p:nvPr>
        </p:nvSpPr>
        <p:spPr>
          <a:xfrm>
            <a:off x="4353431" y="5290995"/>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42" name="Content Placeholder 96">
            <a:extLst>
              <a:ext uri="{FF2B5EF4-FFF2-40B4-BE49-F238E27FC236}">
                <a16:creationId xmlns:a16="http://schemas.microsoft.com/office/drawing/2014/main" id="{F957A732-9C2F-8D49-9DBC-06EEF448AF6C}"/>
              </a:ext>
            </a:extLst>
          </p:cNvPr>
          <p:cNvSpPr>
            <a:spLocks noGrp="1"/>
          </p:cNvSpPr>
          <p:nvPr>
            <p:ph sz="half" idx="63" hasCustomPrompt="1"/>
          </p:nvPr>
        </p:nvSpPr>
        <p:spPr>
          <a:xfrm>
            <a:off x="5391744" y="5290995"/>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43" name="Content Placeholder 97">
            <a:extLst>
              <a:ext uri="{FF2B5EF4-FFF2-40B4-BE49-F238E27FC236}">
                <a16:creationId xmlns:a16="http://schemas.microsoft.com/office/drawing/2014/main" id="{1887796F-EBA1-4241-9A88-401F127C22AA}"/>
              </a:ext>
            </a:extLst>
          </p:cNvPr>
          <p:cNvSpPr>
            <a:spLocks noGrp="1"/>
          </p:cNvSpPr>
          <p:nvPr>
            <p:ph sz="half" idx="64"/>
          </p:nvPr>
        </p:nvSpPr>
        <p:spPr>
          <a:xfrm>
            <a:off x="5391744" y="5480632"/>
            <a:ext cx="2438400" cy="522100"/>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44" name="Picture Placeholder 98">
            <a:extLst>
              <a:ext uri="{FF2B5EF4-FFF2-40B4-BE49-F238E27FC236}">
                <a16:creationId xmlns:a16="http://schemas.microsoft.com/office/drawing/2014/main" id="{544D9C15-6A90-D34D-8E00-B6AC0672D77B}"/>
              </a:ext>
            </a:extLst>
          </p:cNvPr>
          <p:cNvSpPr>
            <a:spLocks noGrp="1"/>
          </p:cNvSpPr>
          <p:nvPr>
            <p:ph type="pic" sz="quarter" idx="65" hasCustomPrompt="1"/>
          </p:nvPr>
        </p:nvSpPr>
        <p:spPr>
          <a:xfrm>
            <a:off x="8071423" y="5290996"/>
            <a:ext cx="914400" cy="682652"/>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1600" b="0" i="0">
                <a:latin typeface="ITC Franklin Gothic Std Book"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Photo</a:t>
            </a:r>
          </a:p>
          <a:p>
            <a:endParaRPr lang="en-US" dirty="0"/>
          </a:p>
        </p:txBody>
      </p:sp>
      <p:sp>
        <p:nvSpPr>
          <p:cNvPr id="45" name="Content Placeholder 99">
            <a:extLst>
              <a:ext uri="{FF2B5EF4-FFF2-40B4-BE49-F238E27FC236}">
                <a16:creationId xmlns:a16="http://schemas.microsoft.com/office/drawing/2014/main" id="{2233081A-406F-824B-A4DA-6740C927B1C9}"/>
              </a:ext>
            </a:extLst>
          </p:cNvPr>
          <p:cNvSpPr>
            <a:spLocks noGrp="1"/>
          </p:cNvSpPr>
          <p:nvPr>
            <p:ph sz="half" idx="66" hasCustomPrompt="1"/>
          </p:nvPr>
        </p:nvSpPr>
        <p:spPr>
          <a:xfrm>
            <a:off x="9109736" y="5290996"/>
            <a:ext cx="2438400" cy="177440"/>
          </a:xfrm>
        </p:spPr>
        <p:txBody>
          <a:bodyPr>
            <a:noAutofit/>
          </a:bodyPr>
          <a:lstStyle>
            <a:lvl1pPr marL="0" marR="0" indent="0" algn="l" defTabSz="914400" rtl="0" eaLnBrk="1" fontAlgn="auto" latinLnBrk="0" hangingPunct="1">
              <a:lnSpc>
                <a:spcPct val="100000"/>
              </a:lnSpc>
              <a:spcBef>
                <a:spcPts val="900"/>
              </a:spcBef>
              <a:spcAft>
                <a:spcPts val="300"/>
              </a:spcAft>
              <a:buClrTx/>
              <a:buSzTx/>
              <a:buFontTx/>
              <a:buNone/>
              <a:tabLst/>
              <a:defRPr sz="1200" b="0" i="0">
                <a:latin typeface="ITC Franklin Gothic Std Med" panose="020B0504030503020204" pitchFamily="34" charset="77"/>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dirty="0"/>
              <a:t>Name</a:t>
            </a:r>
          </a:p>
          <a:p>
            <a:endParaRPr lang="en-US" dirty="0"/>
          </a:p>
        </p:txBody>
      </p:sp>
      <p:sp>
        <p:nvSpPr>
          <p:cNvPr id="46" name="Content Placeholder 100">
            <a:extLst>
              <a:ext uri="{FF2B5EF4-FFF2-40B4-BE49-F238E27FC236}">
                <a16:creationId xmlns:a16="http://schemas.microsoft.com/office/drawing/2014/main" id="{895D3B22-4A0A-2C47-8F5F-AF5C8FDC6130}"/>
              </a:ext>
            </a:extLst>
          </p:cNvPr>
          <p:cNvSpPr>
            <a:spLocks noGrp="1"/>
          </p:cNvSpPr>
          <p:nvPr>
            <p:ph sz="half" idx="67"/>
          </p:nvPr>
        </p:nvSpPr>
        <p:spPr>
          <a:xfrm>
            <a:off x="9109736" y="5480633"/>
            <a:ext cx="2438400" cy="522100"/>
          </a:xfrm>
        </p:spPr>
        <p:txBody>
          <a:bodyPr>
            <a:normAutofit/>
          </a:bodyPr>
          <a:lstStyle>
            <a:lvl1pPr>
              <a:defRPr sz="1200" b="0" i="0">
                <a:latin typeface="ITC Franklin Gothic Std Book" panose="020B0504030503020204" pitchFamily="34" charset="77"/>
              </a:defRPr>
            </a:lvl1pPr>
          </a:lstStyle>
          <a:p>
            <a:pPr lvl="0"/>
            <a:r>
              <a:rPr lang="en-US" dirty="0"/>
              <a:t>Click to edit Master text styles</a:t>
            </a:r>
          </a:p>
        </p:txBody>
      </p:sp>
      <p:sp>
        <p:nvSpPr>
          <p:cNvPr id="47" name="Content Placeholder 60">
            <a:extLst>
              <a:ext uri="{FF2B5EF4-FFF2-40B4-BE49-F238E27FC236}">
                <a16:creationId xmlns:a16="http://schemas.microsoft.com/office/drawing/2014/main" id="{EB40FE5D-B278-FE4E-8A76-3138D91B2334}"/>
              </a:ext>
            </a:extLst>
          </p:cNvPr>
          <p:cNvSpPr>
            <a:spLocks noGrp="1"/>
          </p:cNvSpPr>
          <p:nvPr>
            <p:ph sz="half" idx="68" hasCustomPrompt="1"/>
          </p:nvPr>
        </p:nvSpPr>
        <p:spPr>
          <a:xfrm>
            <a:off x="1676771" y="1503163"/>
            <a:ext cx="2438400" cy="177440"/>
          </a:xfrm>
        </p:spPr>
        <p:txBody>
          <a:bodyPr>
            <a:normAutofit/>
          </a:bodyPr>
          <a:lstStyle>
            <a:lvl1pPr>
              <a:defRPr sz="1200" b="0" i="0">
                <a:solidFill>
                  <a:schemeClr val="accent4"/>
                </a:solidFill>
                <a:latin typeface="ITC Franklin Gothic Std Med" panose="020B0504030503020204" pitchFamily="34" charset="77"/>
              </a:defRPr>
            </a:lvl1pPr>
          </a:lstStyle>
          <a:p>
            <a:r>
              <a:rPr lang="en-US" dirty="0"/>
              <a:t>Name</a:t>
            </a:r>
          </a:p>
        </p:txBody>
      </p:sp>
      <p:sp>
        <p:nvSpPr>
          <p:cNvPr id="48" name="Title 1">
            <a:extLst>
              <a:ext uri="{FF2B5EF4-FFF2-40B4-BE49-F238E27FC236}">
                <a16:creationId xmlns:a16="http://schemas.microsoft.com/office/drawing/2014/main" id="{F198C4FB-C90E-B345-B7B9-FFC8C46784A5}"/>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2" name="Footer Placeholder 1">
            <a:extLst>
              <a:ext uri="{FF2B5EF4-FFF2-40B4-BE49-F238E27FC236}">
                <a16:creationId xmlns:a16="http://schemas.microsoft.com/office/drawing/2014/main" id="{8A0611AD-455A-CA49-9FB9-794EACA7A74A}"/>
              </a:ext>
            </a:extLst>
          </p:cNvPr>
          <p:cNvSpPr>
            <a:spLocks noGrp="1"/>
          </p:cNvSpPr>
          <p:nvPr>
            <p:ph type="ftr" sz="quarter" idx="69"/>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4196874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F0CA890-772A-FF41-909D-ADFD6213CAE5}"/>
              </a:ext>
            </a:extLst>
          </p:cNvPr>
          <p:cNvSpPr/>
          <p:nvPr userDrawn="1"/>
        </p:nvSpPr>
        <p:spPr>
          <a:xfrm>
            <a:off x="0" y="0"/>
            <a:ext cx="12192000" cy="638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3" name="Text Placeholder 2"/>
          <p:cNvSpPr>
            <a:spLocks noGrp="1"/>
          </p:cNvSpPr>
          <p:nvPr>
            <p:ph type="body" idx="1" hasCustomPrompt="1"/>
          </p:nvPr>
        </p:nvSpPr>
        <p:spPr>
          <a:xfrm>
            <a:off x="609600" y="3111501"/>
            <a:ext cx="10986347" cy="709164"/>
          </a:xfrm>
          <a:prstGeom prst="rect">
            <a:avLst/>
          </a:prstGeom>
        </p:spPr>
        <p:txBody>
          <a:bodyPr anchor="t" anchorCtr="0">
            <a:normAutofit/>
          </a:bodyPr>
          <a:lstStyle>
            <a:lvl1pPr marL="0" indent="0">
              <a:lnSpc>
                <a:spcPts val="2440"/>
              </a:lnSpc>
              <a:spcBef>
                <a:spcPts val="0"/>
              </a:spcBef>
              <a:spcAft>
                <a:spcPts val="0"/>
              </a:spcAft>
              <a:buNone/>
              <a:defRPr sz="1800" b="0" i="0" baseline="0">
                <a:solidFill>
                  <a:schemeClr val="bg1"/>
                </a:solidFill>
                <a:latin typeface="Gill Sans Nova Light" panose="020B03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 if needed</a:t>
            </a:r>
          </a:p>
        </p:txBody>
      </p:sp>
      <p:sp>
        <p:nvSpPr>
          <p:cNvPr id="5" name="Text Placeholder 4">
            <a:extLst>
              <a:ext uri="{FF2B5EF4-FFF2-40B4-BE49-F238E27FC236}">
                <a16:creationId xmlns:a16="http://schemas.microsoft.com/office/drawing/2014/main" id="{F1B2797B-5629-A545-A0EB-1EFBD61CA2C4}"/>
              </a:ext>
            </a:extLst>
          </p:cNvPr>
          <p:cNvSpPr>
            <a:spLocks noGrp="1"/>
          </p:cNvSpPr>
          <p:nvPr>
            <p:ph type="body" sz="quarter" idx="10" hasCustomPrompt="1"/>
          </p:nvPr>
        </p:nvSpPr>
        <p:spPr>
          <a:xfrm>
            <a:off x="608754" y="2072323"/>
            <a:ext cx="10973647" cy="944562"/>
          </a:xfrm>
        </p:spPr>
        <p:txBody>
          <a:bodyPr anchor="b" anchorCtr="0">
            <a:normAutofit/>
          </a:bodyPr>
          <a:lstStyle>
            <a:lvl1pPr>
              <a:defRPr sz="3200">
                <a:solidFill>
                  <a:schemeClr val="accent4"/>
                </a:solidFill>
              </a:defRPr>
            </a:lvl1pPr>
          </a:lstStyle>
          <a:p>
            <a:r>
              <a:rPr lang="en-US" dirty="0"/>
              <a:t>Section header title</a:t>
            </a:r>
          </a:p>
        </p:txBody>
      </p:sp>
      <p:sp>
        <p:nvSpPr>
          <p:cNvPr id="4" name="Content Placeholder 3">
            <a:extLst>
              <a:ext uri="{FF2B5EF4-FFF2-40B4-BE49-F238E27FC236}">
                <a16:creationId xmlns:a16="http://schemas.microsoft.com/office/drawing/2014/main" id="{B4C7B8BF-2966-704E-BF77-E3EE7EDBE174}"/>
              </a:ext>
            </a:extLst>
          </p:cNvPr>
          <p:cNvSpPr>
            <a:spLocks noGrp="1"/>
          </p:cNvSpPr>
          <p:nvPr>
            <p:ph sz="quarter" idx="11" hasCustomPrompt="1"/>
          </p:nvPr>
        </p:nvSpPr>
        <p:spPr>
          <a:xfrm>
            <a:off x="635847" y="1788796"/>
            <a:ext cx="5393267" cy="212725"/>
          </a:xfrm>
        </p:spPr>
        <p:txBody>
          <a:bodyPr>
            <a:normAutofit/>
          </a:bodyPr>
          <a:lstStyle>
            <a:lvl1pPr>
              <a:defRPr sz="1200" b="0" i="0">
                <a:solidFill>
                  <a:schemeClr val="bg1"/>
                </a:solidFill>
                <a:latin typeface="ITC Franklin Gothic Std Book" panose="020B0504030503020204" pitchFamily="34" charset="77"/>
              </a:defRPr>
            </a:lvl1pPr>
          </a:lstStyle>
          <a:p>
            <a:pPr lvl="0"/>
            <a:r>
              <a:rPr lang="en-US" dirty="0"/>
              <a:t>SECTION TITLE</a:t>
            </a:r>
          </a:p>
        </p:txBody>
      </p:sp>
      <p:sp>
        <p:nvSpPr>
          <p:cNvPr id="2" name="Footer Placeholder 1">
            <a:extLst>
              <a:ext uri="{FF2B5EF4-FFF2-40B4-BE49-F238E27FC236}">
                <a16:creationId xmlns:a16="http://schemas.microsoft.com/office/drawing/2014/main" id="{C765E750-A679-1647-AD4E-CD841C896DD3}"/>
              </a:ext>
            </a:extLst>
          </p:cNvPr>
          <p:cNvSpPr>
            <a:spLocks noGrp="1"/>
          </p:cNvSpPr>
          <p:nvPr>
            <p:ph type="ftr" sz="quarter" idx="12"/>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283060632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EB233D-062A-2D41-AD0D-7DCB478EFBA0}"/>
              </a:ext>
            </a:extLst>
          </p:cNvPr>
          <p:cNvSpPr/>
          <p:nvPr/>
        </p:nvSpPr>
        <p:spPr>
          <a:xfrm>
            <a:off x="0" y="0"/>
            <a:ext cx="121920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8" name="Rectangle 7">
            <a:extLst>
              <a:ext uri="{FF2B5EF4-FFF2-40B4-BE49-F238E27FC236}">
                <a16:creationId xmlns:a16="http://schemas.microsoft.com/office/drawing/2014/main" id="{B4EB233D-062A-2D41-AD0D-7DCB478EFBA0}"/>
              </a:ext>
            </a:extLst>
          </p:cNvPr>
          <p:cNvSpPr/>
          <p:nvPr userDrawn="1"/>
        </p:nvSpPr>
        <p:spPr>
          <a:xfrm>
            <a:off x="0" y="0"/>
            <a:ext cx="121920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t="6945" r="41337" b="49528"/>
          <a:stretch/>
        </p:blipFill>
        <p:spPr>
          <a:xfrm>
            <a:off x="1363720" y="1399829"/>
            <a:ext cx="992557" cy="639774"/>
          </a:xfrm>
          <a:prstGeom prst="rect">
            <a:avLst/>
          </a:prstGeom>
        </p:spPr>
      </p:pic>
      <p:sp>
        <p:nvSpPr>
          <p:cNvPr id="11" name="Text Placeholder 7">
            <a:extLst>
              <a:ext uri="{FF2B5EF4-FFF2-40B4-BE49-F238E27FC236}">
                <a16:creationId xmlns:a16="http://schemas.microsoft.com/office/drawing/2014/main" id="{27490C96-26D2-0545-A05D-842FD7E2CBB8}"/>
              </a:ext>
            </a:extLst>
          </p:cNvPr>
          <p:cNvSpPr>
            <a:spLocks noGrp="1"/>
          </p:cNvSpPr>
          <p:nvPr>
            <p:ph type="body" sz="quarter" idx="14" hasCustomPrompt="1"/>
          </p:nvPr>
        </p:nvSpPr>
        <p:spPr>
          <a:xfrm>
            <a:off x="2522889" y="5361759"/>
            <a:ext cx="5999852" cy="314852"/>
          </a:xfrm>
        </p:spPr>
        <p:txBody>
          <a:bodyPr anchor="t" anchorCtr="0">
            <a:noAutofit/>
          </a:bodyPr>
          <a:lstStyle>
            <a:lvl1pPr marL="0" indent="0">
              <a:spcBef>
                <a:spcPts val="0"/>
              </a:spcBef>
              <a:spcAft>
                <a:spcPts val="0"/>
              </a:spcAft>
              <a:buNone/>
              <a:defRPr sz="1300" b="0" i="0">
                <a:solidFill>
                  <a:schemeClr val="bg1"/>
                </a:solidFill>
                <a:latin typeface="ITC Franklin Gothic Std Book"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–Insert Name, Title</a:t>
            </a:r>
          </a:p>
        </p:txBody>
      </p:sp>
      <p:sp>
        <p:nvSpPr>
          <p:cNvPr id="7" name="Content Placeholder 3">
            <a:extLst>
              <a:ext uri="{FF2B5EF4-FFF2-40B4-BE49-F238E27FC236}">
                <a16:creationId xmlns:a16="http://schemas.microsoft.com/office/drawing/2014/main" id="{55336941-0AAB-2C40-903A-558F7E6955E4}"/>
              </a:ext>
            </a:extLst>
          </p:cNvPr>
          <p:cNvSpPr>
            <a:spLocks noGrp="1"/>
          </p:cNvSpPr>
          <p:nvPr>
            <p:ph sz="quarter" idx="17"/>
          </p:nvPr>
        </p:nvSpPr>
        <p:spPr>
          <a:xfrm>
            <a:off x="2530264" y="1496695"/>
            <a:ext cx="7602643" cy="3681095"/>
          </a:xfrm>
        </p:spPr>
        <p:txBody>
          <a:bodyPr>
            <a:normAutofit/>
          </a:bodyPr>
          <a:lstStyle>
            <a:lvl1pPr marL="0" marR="0" indent="0" algn="l" defTabSz="914400" rtl="0" eaLnBrk="1" fontAlgn="auto" latinLnBrk="0" hangingPunct="1">
              <a:lnSpc>
                <a:spcPct val="100000"/>
              </a:lnSpc>
              <a:spcBef>
                <a:spcPts val="900"/>
              </a:spcBef>
              <a:spcAft>
                <a:spcPts val="300"/>
              </a:spcAft>
              <a:buClrTx/>
              <a:buSzTx/>
              <a:buFontTx/>
              <a:buNone/>
              <a:tabLst/>
              <a:defRPr sz="2800">
                <a:solidFill>
                  <a:schemeClr val="bg1"/>
                </a:solidFill>
              </a:defRPr>
            </a:lvl1pPr>
          </a:lstStyle>
          <a:p>
            <a:pPr marL="0" marR="0" lvl="0" indent="0" algn="l" defTabSz="914400" rtl="0" eaLnBrk="1" fontAlgn="auto" latinLnBrk="0" hangingPunct="1">
              <a:lnSpc>
                <a:spcPct val="100000"/>
              </a:lnSpc>
              <a:spcBef>
                <a:spcPts val="900"/>
              </a:spcBef>
              <a:spcAft>
                <a:spcPts val="300"/>
              </a:spcAft>
              <a:buClrTx/>
              <a:buSzTx/>
              <a:buFontTx/>
              <a:buNone/>
              <a:tabLst/>
              <a:defRPr/>
            </a:pPr>
            <a:r>
              <a:rPr lang="en-US"/>
              <a:t>Click to edit Master text styles</a:t>
            </a:r>
          </a:p>
        </p:txBody>
      </p:sp>
      <p:sp>
        <p:nvSpPr>
          <p:cNvPr id="2" name="Footer Placeholder 1">
            <a:extLst>
              <a:ext uri="{FF2B5EF4-FFF2-40B4-BE49-F238E27FC236}">
                <a16:creationId xmlns:a16="http://schemas.microsoft.com/office/drawing/2014/main" id="{B2714CB3-146F-F949-ADE9-66A2C0AC354E}"/>
              </a:ext>
            </a:extLst>
          </p:cNvPr>
          <p:cNvSpPr>
            <a:spLocks noGrp="1"/>
          </p:cNvSpPr>
          <p:nvPr>
            <p:ph type="ftr" sz="quarter" idx="18"/>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4229447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02">
    <p:bg>
      <p:bgPr>
        <a:solidFill>
          <a:schemeClr val="accent1">
            <a:alpha val="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48D1C60-2925-844D-AA0C-495AC69C1914}"/>
              </a:ext>
            </a:extLst>
          </p:cNvPr>
          <p:cNvSpPr/>
          <p:nvPr/>
        </p:nvSpPr>
        <p:spPr>
          <a:xfrm>
            <a:off x="0" y="0"/>
            <a:ext cx="12192000" cy="638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3" name="Text Placeholder 2"/>
          <p:cNvSpPr>
            <a:spLocks noGrp="1"/>
          </p:cNvSpPr>
          <p:nvPr>
            <p:ph type="body" idx="1" hasCustomPrompt="1"/>
          </p:nvPr>
        </p:nvSpPr>
        <p:spPr>
          <a:xfrm>
            <a:off x="609601" y="3919060"/>
            <a:ext cx="5648960" cy="914400"/>
          </a:xfrm>
          <a:prstGeom prst="rect">
            <a:avLst/>
          </a:prstGeom>
        </p:spPr>
        <p:txBody>
          <a:bodyPr anchor="t" anchorCtr="0">
            <a:normAutofit/>
          </a:bodyPr>
          <a:lstStyle>
            <a:lvl1pPr marL="0" indent="0">
              <a:lnSpc>
                <a:spcPts val="2200"/>
              </a:lnSpc>
              <a:spcBef>
                <a:spcPts val="0"/>
              </a:spcBef>
              <a:spcAft>
                <a:spcPts val="0"/>
              </a:spcAft>
              <a:buNone/>
              <a:defRPr sz="2000" b="0" i="0" baseline="0">
                <a:solidFill>
                  <a:srgbClr val="FFFFFF"/>
                </a:solidFill>
                <a:latin typeface="Gill Sans Nova Light" panose="020B03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 if needed</a:t>
            </a:r>
          </a:p>
        </p:txBody>
      </p:sp>
      <p:sp>
        <p:nvSpPr>
          <p:cNvPr id="2" name="Title 1"/>
          <p:cNvSpPr>
            <a:spLocks noGrp="1"/>
          </p:cNvSpPr>
          <p:nvPr>
            <p:ph type="title" hasCustomPrompt="1"/>
          </p:nvPr>
        </p:nvSpPr>
        <p:spPr>
          <a:xfrm>
            <a:off x="609600" y="2438272"/>
            <a:ext cx="5648960" cy="1371600"/>
          </a:xfrm>
          <a:prstGeom prst="rect">
            <a:avLst/>
          </a:prstGeom>
        </p:spPr>
        <p:txBody>
          <a:bodyPr anchor="b" anchorCtr="0">
            <a:normAutofit/>
          </a:bodyPr>
          <a:lstStyle>
            <a:lvl1pPr algn="l">
              <a:lnSpc>
                <a:spcPts val="3680"/>
              </a:lnSpc>
              <a:defRPr sz="3000" b="1" cap="none">
                <a:solidFill>
                  <a:srgbClr val="FFFFFF"/>
                </a:solidFill>
              </a:defRPr>
            </a:lvl1pPr>
          </a:lstStyle>
          <a:p>
            <a:r>
              <a:rPr lang="en-US" dirty="0"/>
              <a:t>Section header title</a:t>
            </a:r>
          </a:p>
        </p:txBody>
      </p:sp>
      <p:pic>
        <p:nvPicPr>
          <p:cNvPr id="11" name="Picture 10">
            <a:extLst>
              <a:ext uri="{FF2B5EF4-FFF2-40B4-BE49-F238E27FC236}">
                <a16:creationId xmlns:a16="http://schemas.microsoft.com/office/drawing/2014/main" id="{ADB9EEA3-7274-2346-8DDE-BAA405D41CD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0895" y="6484500"/>
            <a:ext cx="737220" cy="148245"/>
          </a:xfrm>
          <a:prstGeom prst="rect">
            <a:avLst/>
          </a:prstGeom>
        </p:spPr>
      </p:pic>
      <p:cxnSp>
        <p:nvCxnSpPr>
          <p:cNvPr id="14" name="Straight Connector 13">
            <a:extLst>
              <a:ext uri="{FF2B5EF4-FFF2-40B4-BE49-F238E27FC236}">
                <a16:creationId xmlns:a16="http://schemas.microsoft.com/office/drawing/2014/main" id="{AED8C51B-96E4-5B42-A248-8BC6C21F9F32}"/>
              </a:ext>
            </a:extLst>
          </p:cNvPr>
          <p:cNvCxnSpPr>
            <a:cxnSpLocks/>
          </p:cNvCxnSpPr>
          <p:nvPr/>
        </p:nvCxnSpPr>
        <p:spPr>
          <a:xfrm flipV="1">
            <a:off x="609600" y="6357620"/>
            <a:ext cx="10972800" cy="10160"/>
          </a:xfrm>
          <a:prstGeom prst="line">
            <a:avLst/>
          </a:prstGeom>
          <a:ln w="6350">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id="{73AAA101-11A4-554C-B122-7B48B807E362}"/>
              </a:ext>
            </a:extLst>
          </p:cNvPr>
          <p:cNvSpPr>
            <a:spLocks noGrp="1"/>
          </p:cNvSpPr>
          <p:nvPr>
            <p:ph type="pic" sz="quarter" idx="14"/>
          </p:nvPr>
        </p:nvSpPr>
        <p:spPr>
          <a:xfrm>
            <a:off x="7044267" y="1"/>
            <a:ext cx="5147733" cy="6359525"/>
          </a:xfrm>
          <a:solidFill>
            <a:schemeClr val="bg2"/>
          </a:solidFill>
        </p:spPr>
        <p:txBody>
          <a:bodyPr anchor="t" anchorCtr="0">
            <a:normAutofit/>
          </a:bodyPr>
          <a:lstStyle>
            <a:lvl1pPr>
              <a:defRPr sz="1800" b="0" i="0">
                <a:solidFill>
                  <a:schemeClr val="accent1"/>
                </a:solidFill>
                <a:latin typeface="ITC Franklin Gothic Std Book" panose="020B0504030503020204" pitchFamily="34" charset="77"/>
              </a:defRPr>
            </a:lvl1pPr>
          </a:lstStyle>
          <a:p>
            <a:r>
              <a:rPr lang="en-US" dirty="0"/>
              <a:t>Click icon to add picture</a:t>
            </a:r>
          </a:p>
        </p:txBody>
      </p:sp>
      <p:sp>
        <p:nvSpPr>
          <p:cNvPr id="13" name="Text Placeholder 19">
            <a:extLst>
              <a:ext uri="{FF2B5EF4-FFF2-40B4-BE49-F238E27FC236}">
                <a16:creationId xmlns:a16="http://schemas.microsoft.com/office/drawing/2014/main" id="{A2197923-F424-2F41-AE33-0929C8E5E135}"/>
              </a:ext>
            </a:extLst>
          </p:cNvPr>
          <p:cNvSpPr txBox="1">
            <a:spLocks/>
          </p:cNvSpPr>
          <p:nvPr userDrawn="1"/>
        </p:nvSpPr>
        <p:spPr>
          <a:xfrm>
            <a:off x="7038848" y="6477000"/>
            <a:ext cx="4284133" cy="177800"/>
          </a:xfrm>
          <a:prstGeom prst="rect">
            <a:avLst/>
          </a:prstGeom>
        </p:spPr>
        <p:txBody>
          <a:bodyPr lIns="0" tIns="0" rIns="0" bIns="0" anchor="b" anchorCtr="0">
            <a:noAutofit/>
          </a:bodyPr>
          <a:lstStyle>
            <a:lvl1pPr marL="0" indent="0" algn="l" defTabSz="914400" rtl="0" eaLnBrk="1" latinLnBrk="0" hangingPunct="1">
              <a:lnSpc>
                <a:spcPct val="100000"/>
              </a:lnSpc>
              <a:spcBef>
                <a:spcPts val="300"/>
              </a:spcBef>
              <a:spcAft>
                <a:spcPts val="0"/>
              </a:spcAft>
              <a:buFontTx/>
              <a:buNone/>
              <a:defRPr sz="800" b="0" i="0" kern="1200" cap="all" baseline="0">
                <a:solidFill>
                  <a:schemeClr val="accent1"/>
                </a:solidFill>
                <a:latin typeface="Franklin Gothic Medium" panose="020B06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6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2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800" b="0" i="0" dirty="0">
                <a:solidFill>
                  <a:schemeClr val="bg2">
                    <a:lumMod val="25000"/>
                  </a:schemeClr>
                </a:solidFill>
                <a:latin typeface="ITC Franklin Gothic Std Book" panose="020B0504030503020204" pitchFamily="34" charset="77"/>
              </a:rPr>
              <a:t>Presentation title here | INTERNAL USE ONLY</a:t>
            </a:r>
          </a:p>
        </p:txBody>
      </p:sp>
      <p:sp>
        <p:nvSpPr>
          <p:cNvPr id="20" name="TextBox 19">
            <a:extLst>
              <a:ext uri="{FF2B5EF4-FFF2-40B4-BE49-F238E27FC236}">
                <a16:creationId xmlns:a16="http://schemas.microsoft.com/office/drawing/2014/main" id="{89A0933A-22CA-0246-8B40-4ADAEE477CF5}"/>
              </a:ext>
            </a:extLst>
          </p:cNvPr>
          <p:cNvSpPr txBox="1"/>
          <p:nvPr userDrawn="1"/>
        </p:nvSpPr>
        <p:spPr>
          <a:xfrm>
            <a:off x="11182774" y="6524870"/>
            <a:ext cx="433493" cy="129931"/>
          </a:xfrm>
          <a:prstGeom prst="rect">
            <a:avLst/>
          </a:prstGeom>
          <a:noFill/>
        </p:spPr>
        <p:txBody>
          <a:bodyPr wrap="square" lIns="0" tIns="0" rIns="0" bIns="0" rtlCol="0" anchor="b" anchorCtr="0">
            <a:noAutofit/>
          </a:bodyPr>
          <a:lstStyle/>
          <a:p>
            <a:pPr algn="r"/>
            <a:fld id="{80FA6673-3273-144B-927F-E74368733081}" type="slidenum">
              <a:rPr lang="en-US" sz="800" b="0" i="0" smtClean="0">
                <a:solidFill>
                  <a:srgbClr val="00A3E0"/>
                </a:solidFill>
                <a:latin typeface="Gill Sans Nova Light" panose="020B0302020104020203" pitchFamily="34" charset="0"/>
              </a:rPr>
              <a:pPr algn="r"/>
              <a:t>‹#›</a:t>
            </a:fld>
            <a:endParaRPr lang="en-US" sz="800" b="0" i="0" dirty="0">
              <a:solidFill>
                <a:srgbClr val="00A3E0"/>
              </a:solidFill>
              <a:latin typeface="Gill Sans Nova Light" panose="020B0302020104020203" pitchFamily="34" charset="0"/>
            </a:endParaRPr>
          </a:p>
        </p:txBody>
      </p:sp>
      <p:sp>
        <p:nvSpPr>
          <p:cNvPr id="4" name="Footer Placeholder 3">
            <a:extLst>
              <a:ext uri="{FF2B5EF4-FFF2-40B4-BE49-F238E27FC236}">
                <a16:creationId xmlns:a16="http://schemas.microsoft.com/office/drawing/2014/main" id="{0D2CF5B3-F193-8E4B-B3BC-39B47D3BECBD}"/>
              </a:ext>
            </a:extLst>
          </p:cNvPr>
          <p:cNvSpPr>
            <a:spLocks noGrp="1"/>
          </p:cNvSpPr>
          <p:nvPr>
            <p:ph type="ftr" sz="quarter" idx="15"/>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946304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amp;A Titl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1" y="3952241"/>
            <a:ext cx="5486399" cy="688021"/>
          </a:xfrm>
          <a:prstGeom prst="rect">
            <a:avLst/>
          </a:prstGeom>
        </p:spPr>
        <p:txBody>
          <a:bodyPr anchor="t" anchorCtr="0">
            <a:normAutofit/>
          </a:bodyPr>
          <a:lstStyle>
            <a:lvl1pPr marL="0" indent="0">
              <a:buNone/>
              <a:defRPr sz="1600" b="0" i="0">
                <a:solidFill>
                  <a:schemeClr val="bg1"/>
                </a:solidFill>
                <a:latin typeface="Gill Sans Nova Light" panose="020B03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 if needed</a:t>
            </a:r>
          </a:p>
        </p:txBody>
      </p:sp>
      <p:sp>
        <p:nvSpPr>
          <p:cNvPr id="16" name="Title 1"/>
          <p:cNvSpPr txBox="1">
            <a:spLocks/>
          </p:cNvSpPr>
          <p:nvPr/>
        </p:nvSpPr>
        <p:spPr>
          <a:xfrm>
            <a:off x="609600" y="2486660"/>
            <a:ext cx="5486400" cy="1374140"/>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3200" b="1" kern="1200" cap="none">
                <a:solidFill>
                  <a:schemeClr val="bg1"/>
                </a:solidFill>
                <a:latin typeface="+mj-lt"/>
                <a:ea typeface="+mj-ea"/>
                <a:cs typeface="+mj-cs"/>
              </a:defRPr>
            </a:lvl1pPr>
          </a:lstStyle>
          <a:p>
            <a:r>
              <a:rPr lang="en-US" sz="4400" b="0" i="0" spc="-300" dirty="0">
                <a:solidFill>
                  <a:schemeClr val="bg1"/>
                </a:solidFill>
                <a:latin typeface="Gill Sans Nova Light" panose="020B0302020104020203" pitchFamily="34" charset="0"/>
                <a:cs typeface="Gill Sans Light" panose="020B0302020104020203" pitchFamily="34" charset="-79"/>
              </a:rPr>
              <a:t>Q</a:t>
            </a:r>
            <a:r>
              <a:rPr lang="en-US" sz="4400" b="0" i="0" dirty="0">
                <a:solidFill>
                  <a:schemeClr val="bg1"/>
                </a:solidFill>
                <a:latin typeface="Gill Sans Nova Light" panose="020B0302020104020203" pitchFamily="34" charset="0"/>
                <a:cs typeface="Gill Sans Light" panose="020B0302020104020203" pitchFamily="34" charset="-79"/>
              </a:rPr>
              <a:t>&amp;A</a:t>
            </a:r>
          </a:p>
        </p:txBody>
      </p:sp>
      <p:pic>
        <p:nvPicPr>
          <p:cNvPr id="6" name="Picture 5">
            <a:extLst>
              <a:ext uri="{FF2B5EF4-FFF2-40B4-BE49-F238E27FC236}">
                <a16:creationId xmlns:a16="http://schemas.microsoft.com/office/drawing/2014/main" id="{3F48D0E7-557C-F744-B97D-3D33A82CDD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8320" y="375498"/>
            <a:ext cx="1939739" cy="384048"/>
          </a:xfrm>
          <a:prstGeom prst="rect">
            <a:avLst/>
          </a:prstGeom>
        </p:spPr>
      </p:pic>
      <p:sp>
        <p:nvSpPr>
          <p:cNvPr id="5" name="Title 1"/>
          <p:cNvSpPr txBox="1">
            <a:spLocks/>
          </p:cNvSpPr>
          <p:nvPr/>
        </p:nvSpPr>
        <p:spPr>
          <a:xfrm>
            <a:off x="609600" y="2486660"/>
            <a:ext cx="5486400" cy="1374140"/>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3200" b="1" kern="1200" cap="none">
                <a:solidFill>
                  <a:schemeClr val="bg1"/>
                </a:solidFill>
                <a:latin typeface="+mj-lt"/>
                <a:ea typeface="+mj-ea"/>
                <a:cs typeface="+mj-cs"/>
              </a:defRPr>
            </a:lvl1pPr>
          </a:lstStyle>
          <a:p>
            <a:r>
              <a:rPr lang="en-US" sz="4400" b="0" i="0" spc="-300" dirty="0">
                <a:solidFill>
                  <a:schemeClr val="bg1"/>
                </a:solidFill>
                <a:latin typeface="Gill Sans Nova Light" panose="020B0302020104020203" pitchFamily="34" charset="0"/>
                <a:cs typeface="Gill Sans Light" panose="020B0302020104020203" pitchFamily="34" charset="-79"/>
              </a:rPr>
              <a:t>Q</a:t>
            </a:r>
            <a:r>
              <a:rPr lang="en-US" sz="4400" b="0" i="0" dirty="0">
                <a:solidFill>
                  <a:schemeClr val="bg1"/>
                </a:solidFill>
                <a:latin typeface="Gill Sans Nova Light" panose="020B0302020104020203" pitchFamily="34" charset="0"/>
                <a:cs typeface="Gill Sans Light" panose="020B0302020104020203" pitchFamily="34" charset="-79"/>
              </a:rPr>
              <a:t>&amp;A</a:t>
            </a:r>
          </a:p>
        </p:txBody>
      </p:sp>
      <p:sp>
        <p:nvSpPr>
          <p:cNvPr id="8" name="Title 1"/>
          <p:cNvSpPr txBox="1">
            <a:spLocks/>
          </p:cNvSpPr>
          <p:nvPr userDrawn="1"/>
        </p:nvSpPr>
        <p:spPr>
          <a:xfrm>
            <a:off x="609600" y="2486660"/>
            <a:ext cx="5486400" cy="1374140"/>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3200" b="1" kern="1200" cap="none">
                <a:solidFill>
                  <a:schemeClr val="bg1"/>
                </a:solidFill>
                <a:latin typeface="+mj-lt"/>
                <a:ea typeface="+mj-ea"/>
                <a:cs typeface="+mj-cs"/>
              </a:defRPr>
            </a:lvl1pPr>
          </a:lstStyle>
          <a:p>
            <a:r>
              <a:rPr lang="en-US" sz="4400" b="0" i="0" spc="-300" dirty="0">
                <a:solidFill>
                  <a:schemeClr val="bg1"/>
                </a:solidFill>
                <a:latin typeface="Gill Sans Nova Light" panose="020B0302020104020203" pitchFamily="34" charset="0"/>
                <a:cs typeface="Gill Sans Light" panose="020B0302020104020203" pitchFamily="34" charset="-79"/>
              </a:rPr>
              <a:t>Q</a:t>
            </a:r>
            <a:r>
              <a:rPr lang="en-US" sz="4400" b="0" i="0" dirty="0">
                <a:solidFill>
                  <a:schemeClr val="bg1"/>
                </a:solidFill>
                <a:latin typeface="Gill Sans Nova Light" panose="020B0302020104020203" pitchFamily="34" charset="0"/>
                <a:cs typeface="Gill Sans Light" panose="020B0302020104020203" pitchFamily="34" charset="-79"/>
              </a:rPr>
              <a:t>&amp;A</a:t>
            </a:r>
          </a:p>
        </p:txBody>
      </p:sp>
      <p:sp>
        <p:nvSpPr>
          <p:cNvPr id="2" name="Footer Placeholder 1">
            <a:extLst>
              <a:ext uri="{FF2B5EF4-FFF2-40B4-BE49-F238E27FC236}">
                <a16:creationId xmlns:a16="http://schemas.microsoft.com/office/drawing/2014/main" id="{65D9233A-176A-2A49-97BA-7D0EB29883F9}"/>
              </a:ext>
            </a:extLst>
          </p:cNvPr>
          <p:cNvSpPr>
            <a:spLocks noGrp="1"/>
          </p:cNvSpPr>
          <p:nvPr>
            <p:ph type="ftr" sz="quarter" idx="10"/>
          </p:nvPr>
        </p:nvSpPr>
        <p:spPr>
          <a:xfrm>
            <a:off x="611293" y="6386831"/>
            <a:ext cx="4114800" cy="257810"/>
          </a:xfrm>
        </p:spPr>
        <p:txBody>
          <a:bodyPr/>
          <a:lstStyle>
            <a:lvl1pPr>
              <a:defRPr b="0" i="0">
                <a:solidFill>
                  <a:schemeClr val="bg1"/>
                </a:solidFill>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2295209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genda, Q&amp;A, Appendix">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470B702-9659-A741-98DA-AEAEC7D550AB}"/>
              </a:ext>
            </a:extLst>
          </p:cNvPr>
          <p:cNvSpPr>
            <a:spLocks noGrp="1"/>
          </p:cNvSpPr>
          <p:nvPr>
            <p:ph sz="half" idx="2" hasCustomPrompt="1"/>
          </p:nvPr>
        </p:nvSpPr>
        <p:spPr>
          <a:xfrm>
            <a:off x="609600" y="1597572"/>
            <a:ext cx="10972800" cy="4569548"/>
          </a:xfrm>
          <a:prstGeom prst="rect">
            <a:avLst/>
          </a:prstGeom>
        </p:spPr>
        <p:txBody>
          <a:bodyPr>
            <a:normAutofit/>
          </a:bodyPr>
          <a:lstStyle>
            <a:lvl1pPr marL="365125" indent="-365125">
              <a:buClr>
                <a:schemeClr val="accent4"/>
              </a:buClr>
              <a:buFont typeface="+mj-lt"/>
              <a:buAutoNum type="arabicPeriod"/>
              <a:tabLst/>
              <a:defRPr sz="2000" b="0" i="0">
                <a:solidFill>
                  <a:schemeClr val="accent1"/>
                </a:solidFill>
                <a:latin typeface="ITC Franklin Gothic Std Book" panose="020B0504030503020204" pitchFamily="34" charset="77"/>
                <a:cs typeface="Gill Sans Light" panose="020B0302020104020203" pitchFamily="34" charset="-79"/>
              </a:defRPr>
            </a:lvl1pPr>
            <a:lvl2pPr marL="0" indent="0">
              <a:buNone/>
              <a:defRPr sz="2400" b="0" i="0">
                <a:solidFill>
                  <a:schemeClr val="accent1"/>
                </a:solidFill>
                <a:latin typeface="ITC Franklin Gothic Std Book" panose="020B0504030503020204" pitchFamily="34" charset="77"/>
                <a:cs typeface="Gill Sans Light" panose="020B0302020104020203" pitchFamily="34" charset="-79"/>
              </a:defRPr>
            </a:lvl2pPr>
            <a:lvl3pPr>
              <a:defRPr sz="1800"/>
            </a:lvl3pPr>
            <a:lvl4pPr>
              <a:defRPr sz="1600"/>
            </a:lvl4pPr>
            <a:lvl5pPr>
              <a:defRPr sz="1600"/>
            </a:lvl5pPr>
            <a:lvl6pPr>
              <a:defRPr sz="1600"/>
            </a:lvl6pPr>
            <a:lvl7pPr>
              <a:defRPr sz="1600"/>
            </a:lvl7pPr>
            <a:lvl8pPr>
              <a:defRPr sz="1600"/>
            </a:lvl8pPr>
            <a:lvl9pPr>
              <a:defRPr sz="1600"/>
            </a:lvl9pPr>
          </a:lstStyle>
          <a:p>
            <a:pPr lvl="1"/>
            <a:r>
              <a:rPr lang="en-US" dirty="0"/>
              <a:t>Body copy</a:t>
            </a:r>
          </a:p>
          <a:p>
            <a:pPr lvl="0"/>
            <a:r>
              <a:rPr lang="en-US" dirty="0"/>
              <a:t>Click to add large body copy</a:t>
            </a:r>
          </a:p>
          <a:p>
            <a:pPr lvl="0"/>
            <a:endParaRPr lang="en-US" dirty="0"/>
          </a:p>
        </p:txBody>
      </p:sp>
      <p:sp>
        <p:nvSpPr>
          <p:cNvPr id="9" name="Title Placeholder 1">
            <a:extLst>
              <a:ext uri="{FF2B5EF4-FFF2-40B4-BE49-F238E27FC236}">
                <a16:creationId xmlns:a16="http://schemas.microsoft.com/office/drawing/2014/main" id="{F1DEB173-E65C-004B-89F4-14214D277957}"/>
              </a:ext>
            </a:extLst>
          </p:cNvPr>
          <p:cNvSpPr>
            <a:spLocks noGrp="1"/>
          </p:cNvSpPr>
          <p:nvPr>
            <p:ph type="title" hasCustomPrompt="1"/>
          </p:nvPr>
        </p:nvSpPr>
        <p:spPr>
          <a:xfrm>
            <a:off x="609599" y="433782"/>
            <a:ext cx="10972800" cy="685800"/>
          </a:xfrm>
          <a:prstGeom prst="rect">
            <a:avLst/>
          </a:prstGeom>
        </p:spPr>
        <p:txBody>
          <a:bodyPr vert="horz" lIns="0" tIns="0" rIns="0" bIns="0" rtlCol="0" anchor="t" anchorCtr="0">
            <a:normAutofit/>
          </a:bodyPr>
          <a:lstStyle/>
          <a:p>
            <a:r>
              <a:rPr lang="en-US" dirty="0"/>
              <a:t>Q&amp;A and appendix text</a:t>
            </a:r>
          </a:p>
        </p:txBody>
      </p:sp>
      <p:sp>
        <p:nvSpPr>
          <p:cNvPr id="2" name="Footer Placeholder 1">
            <a:extLst>
              <a:ext uri="{FF2B5EF4-FFF2-40B4-BE49-F238E27FC236}">
                <a16:creationId xmlns:a16="http://schemas.microsoft.com/office/drawing/2014/main" id="{F4DAF13B-096F-6B4F-9752-B3AD308EF50E}"/>
              </a:ext>
            </a:extLst>
          </p:cNvPr>
          <p:cNvSpPr>
            <a:spLocks noGrp="1"/>
          </p:cNvSpPr>
          <p:nvPr>
            <p:ph type="ftr" sz="quarter" idx="10"/>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2135923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ppendix Titl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1" y="3962401"/>
            <a:ext cx="5486399" cy="688021"/>
          </a:xfrm>
          <a:prstGeom prst="rect">
            <a:avLst/>
          </a:prstGeom>
        </p:spPr>
        <p:txBody>
          <a:bodyPr anchor="t" anchorCtr="0">
            <a:normAutofit/>
          </a:bodyPr>
          <a:lstStyle>
            <a:lvl1pPr marL="0" indent="0">
              <a:buNone/>
              <a:defRPr sz="1600" b="0" i="0">
                <a:solidFill>
                  <a:schemeClr val="bg1"/>
                </a:solidFill>
                <a:latin typeface="Gill Sans Nova Light" panose="020B03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 if needed</a:t>
            </a:r>
          </a:p>
        </p:txBody>
      </p:sp>
      <p:sp>
        <p:nvSpPr>
          <p:cNvPr id="16" name="Title 1"/>
          <p:cNvSpPr txBox="1">
            <a:spLocks/>
          </p:cNvSpPr>
          <p:nvPr/>
        </p:nvSpPr>
        <p:spPr>
          <a:xfrm>
            <a:off x="609600" y="2496821"/>
            <a:ext cx="5486400" cy="1309913"/>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3200" b="1" kern="1200" cap="none">
                <a:solidFill>
                  <a:schemeClr val="bg1"/>
                </a:solidFill>
                <a:latin typeface="+mj-lt"/>
                <a:ea typeface="+mj-ea"/>
                <a:cs typeface="+mj-cs"/>
              </a:defRPr>
            </a:lvl1pPr>
          </a:lstStyle>
          <a:p>
            <a:r>
              <a:rPr lang="en-US" sz="4400" b="0" i="0" dirty="0">
                <a:solidFill>
                  <a:schemeClr val="bg1"/>
                </a:solidFill>
                <a:latin typeface="Gill Sans Nova Light" panose="020B0302020104020203" pitchFamily="34" charset="0"/>
                <a:cs typeface="Gill Sans Light" panose="020B0302020104020203" pitchFamily="34" charset="-79"/>
              </a:rPr>
              <a:t>Appendix</a:t>
            </a:r>
          </a:p>
        </p:txBody>
      </p:sp>
      <p:pic>
        <p:nvPicPr>
          <p:cNvPr id="6" name="Picture 5">
            <a:extLst>
              <a:ext uri="{FF2B5EF4-FFF2-40B4-BE49-F238E27FC236}">
                <a16:creationId xmlns:a16="http://schemas.microsoft.com/office/drawing/2014/main" id="{17C3EA70-CB15-4E44-8D0B-16CCBE33EB3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8320" y="375498"/>
            <a:ext cx="1939739" cy="384048"/>
          </a:xfrm>
          <a:prstGeom prst="rect">
            <a:avLst/>
          </a:prstGeom>
        </p:spPr>
      </p:pic>
      <p:sp>
        <p:nvSpPr>
          <p:cNvPr id="5" name="Title 1"/>
          <p:cNvSpPr txBox="1">
            <a:spLocks/>
          </p:cNvSpPr>
          <p:nvPr/>
        </p:nvSpPr>
        <p:spPr>
          <a:xfrm>
            <a:off x="609600" y="2496821"/>
            <a:ext cx="5486400" cy="1309913"/>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3200" b="1" kern="1200" cap="none">
                <a:solidFill>
                  <a:schemeClr val="bg1"/>
                </a:solidFill>
                <a:latin typeface="+mj-lt"/>
                <a:ea typeface="+mj-ea"/>
                <a:cs typeface="+mj-cs"/>
              </a:defRPr>
            </a:lvl1pPr>
          </a:lstStyle>
          <a:p>
            <a:r>
              <a:rPr lang="en-US" sz="4400" b="0" i="0" dirty="0">
                <a:solidFill>
                  <a:schemeClr val="bg1"/>
                </a:solidFill>
                <a:latin typeface="Gill Sans Nova Light" panose="020B0302020104020203" pitchFamily="34" charset="0"/>
                <a:cs typeface="Gill Sans Light" panose="020B0302020104020203" pitchFamily="34" charset="-79"/>
              </a:rPr>
              <a:t>Appendix</a:t>
            </a:r>
          </a:p>
        </p:txBody>
      </p:sp>
      <p:sp>
        <p:nvSpPr>
          <p:cNvPr id="8" name="Title 1"/>
          <p:cNvSpPr txBox="1">
            <a:spLocks/>
          </p:cNvSpPr>
          <p:nvPr userDrawn="1"/>
        </p:nvSpPr>
        <p:spPr>
          <a:xfrm>
            <a:off x="609600" y="2496821"/>
            <a:ext cx="5486400" cy="1309913"/>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3200" b="1" kern="1200" cap="none">
                <a:solidFill>
                  <a:schemeClr val="bg1"/>
                </a:solidFill>
                <a:latin typeface="+mj-lt"/>
                <a:ea typeface="+mj-ea"/>
                <a:cs typeface="+mj-cs"/>
              </a:defRPr>
            </a:lvl1pPr>
          </a:lstStyle>
          <a:p>
            <a:r>
              <a:rPr lang="en-US" sz="4400" b="0" i="0" dirty="0">
                <a:solidFill>
                  <a:schemeClr val="bg1"/>
                </a:solidFill>
                <a:latin typeface="Gill Sans Nova Light" panose="020B0302020104020203" pitchFamily="34" charset="0"/>
                <a:cs typeface="Gill Sans Light" panose="020B0302020104020203" pitchFamily="34" charset="-79"/>
              </a:rPr>
              <a:t>Appendix</a:t>
            </a:r>
          </a:p>
        </p:txBody>
      </p:sp>
      <p:sp>
        <p:nvSpPr>
          <p:cNvPr id="2" name="Footer Placeholder 1">
            <a:extLst>
              <a:ext uri="{FF2B5EF4-FFF2-40B4-BE49-F238E27FC236}">
                <a16:creationId xmlns:a16="http://schemas.microsoft.com/office/drawing/2014/main" id="{5DCDF07E-F2B2-4646-A515-3A9711FDB348}"/>
              </a:ext>
            </a:extLst>
          </p:cNvPr>
          <p:cNvSpPr>
            <a:spLocks noGrp="1"/>
          </p:cNvSpPr>
          <p:nvPr>
            <p:ph type="ftr" sz="quarter" idx="10"/>
          </p:nvPr>
        </p:nvSpPr>
        <p:spPr>
          <a:xfrm>
            <a:off x="638387" y="6386831"/>
            <a:ext cx="4114800" cy="257810"/>
          </a:xfrm>
        </p:spPr>
        <p:txBody>
          <a:bodyPr/>
          <a:lstStyle>
            <a:lvl1pPr>
              <a:defRPr b="0" i="0">
                <a:solidFill>
                  <a:schemeClr val="bg1"/>
                </a:solidFill>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3558441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End Slide 0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8DCAB4-BCC7-F044-B002-D4335C6DA3E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929149" y="3193629"/>
            <a:ext cx="2316480" cy="453223"/>
          </a:xfrm>
          <a:prstGeom prst="rect">
            <a:avLst/>
          </a:prstGeom>
        </p:spPr>
      </p:pic>
      <p:pic>
        <p:nvPicPr>
          <p:cNvPr id="3" name="Picture 2">
            <a:extLst>
              <a:ext uri="{FF2B5EF4-FFF2-40B4-BE49-F238E27FC236}">
                <a16:creationId xmlns:a16="http://schemas.microsoft.com/office/drawing/2014/main" id="{AE8DCAB4-BCC7-F044-B002-D4335C6DA3E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929149" y="3193629"/>
            <a:ext cx="2316480" cy="453223"/>
          </a:xfrm>
          <a:prstGeom prst="rect">
            <a:avLst/>
          </a:prstGeom>
        </p:spPr>
      </p:pic>
      <p:pic>
        <p:nvPicPr>
          <p:cNvPr id="4" name="Picture 3">
            <a:extLst>
              <a:ext uri="{FF2B5EF4-FFF2-40B4-BE49-F238E27FC236}">
                <a16:creationId xmlns:a16="http://schemas.microsoft.com/office/drawing/2014/main" id="{AE8DCAB4-BCC7-F044-B002-D4335C6DA3E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42827" y="3193629"/>
            <a:ext cx="2289125" cy="453223"/>
          </a:xfrm>
          <a:prstGeom prst="rect">
            <a:avLst/>
          </a:prstGeom>
        </p:spPr>
      </p:pic>
    </p:spTree>
    <p:extLst>
      <p:ext uri="{BB962C8B-B14F-4D97-AF65-F5344CB8AC3E}">
        <p14:creationId xmlns:p14="http://schemas.microsoft.com/office/powerpoint/2010/main" val="1594741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End Slide 03">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18F803-C053-6342-9CA5-98BD66A27FD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928279" y="3205058"/>
            <a:ext cx="2336803" cy="457200"/>
          </a:xfrm>
          <a:prstGeom prst="rect">
            <a:avLst/>
          </a:prstGeom>
        </p:spPr>
      </p:pic>
      <p:pic>
        <p:nvPicPr>
          <p:cNvPr id="4" name="Picture 3">
            <a:extLst>
              <a:ext uri="{FF2B5EF4-FFF2-40B4-BE49-F238E27FC236}">
                <a16:creationId xmlns:a16="http://schemas.microsoft.com/office/drawing/2014/main" id="{C418F803-C053-6342-9CA5-98BD66A27FD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928279" y="3205058"/>
            <a:ext cx="2336803" cy="457200"/>
          </a:xfrm>
          <a:prstGeom prst="rect">
            <a:avLst/>
          </a:prstGeom>
        </p:spPr>
      </p:pic>
      <p:pic>
        <p:nvPicPr>
          <p:cNvPr id="5" name="Picture 4">
            <a:extLst>
              <a:ext uri="{FF2B5EF4-FFF2-40B4-BE49-F238E27FC236}">
                <a16:creationId xmlns:a16="http://schemas.microsoft.com/office/drawing/2014/main" id="{C418F803-C053-6342-9CA5-98BD66A27FD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42074" y="3205058"/>
            <a:ext cx="2309213" cy="457200"/>
          </a:xfrm>
          <a:prstGeom prst="rect">
            <a:avLst/>
          </a:prstGeom>
        </p:spPr>
      </p:pic>
    </p:spTree>
    <p:extLst>
      <p:ext uri="{BB962C8B-B14F-4D97-AF65-F5344CB8AC3E}">
        <p14:creationId xmlns:p14="http://schemas.microsoft.com/office/powerpoint/2010/main" val="166717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Blank DK BKG">
    <p:bg>
      <p:bgPr>
        <a:solidFill>
          <a:schemeClr val="accent1">
            <a:alpha val="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F0CA890-772A-FF41-909D-ADFD6213CAE5}"/>
              </a:ext>
            </a:extLst>
          </p:cNvPr>
          <p:cNvSpPr/>
          <p:nvPr/>
        </p:nvSpPr>
        <p:spPr>
          <a:xfrm>
            <a:off x="0" y="0"/>
            <a:ext cx="12192000" cy="638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2" name="Title 1"/>
          <p:cNvSpPr>
            <a:spLocks noGrp="1"/>
          </p:cNvSpPr>
          <p:nvPr>
            <p:ph type="title" hasCustomPrompt="1"/>
          </p:nvPr>
        </p:nvSpPr>
        <p:spPr>
          <a:xfrm>
            <a:off x="609599" y="1781460"/>
            <a:ext cx="9201893" cy="1269756"/>
          </a:xfrm>
          <a:prstGeom prst="rect">
            <a:avLst/>
          </a:prstGeom>
        </p:spPr>
        <p:txBody>
          <a:bodyPr anchor="b" anchorCtr="0">
            <a:normAutofit/>
          </a:bodyPr>
          <a:lstStyle>
            <a:lvl1pPr algn="l">
              <a:lnSpc>
                <a:spcPts val="3400"/>
              </a:lnSpc>
              <a:defRPr sz="3000" b="1" cap="none">
                <a:solidFill>
                  <a:schemeClr val="tx1"/>
                </a:solidFill>
              </a:defRPr>
            </a:lvl1pPr>
          </a:lstStyle>
          <a:p>
            <a:r>
              <a:rPr lang="en-US" dirty="0"/>
              <a:t>Section header title</a:t>
            </a:r>
          </a:p>
        </p:txBody>
      </p:sp>
      <p:sp>
        <p:nvSpPr>
          <p:cNvPr id="3" name="Text Placeholder 2"/>
          <p:cNvSpPr>
            <a:spLocks noGrp="1"/>
          </p:cNvSpPr>
          <p:nvPr>
            <p:ph type="body" idx="1" hasCustomPrompt="1"/>
          </p:nvPr>
        </p:nvSpPr>
        <p:spPr>
          <a:xfrm>
            <a:off x="609601" y="3111501"/>
            <a:ext cx="9194799" cy="709164"/>
          </a:xfrm>
          <a:prstGeom prst="rect">
            <a:avLst/>
          </a:prstGeom>
        </p:spPr>
        <p:txBody>
          <a:bodyPr anchor="t" anchorCtr="0">
            <a:normAutofit/>
          </a:bodyPr>
          <a:lstStyle>
            <a:lvl1pPr marL="0" indent="0">
              <a:lnSpc>
                <a:spcPts val="2440"/>
              </a:lnSpc>
              <a:spcBef>
                <a:spcPts val="0"/>
              </a:spcBef>
              <a:spcAft>
                <a:spcPts val="0"/>
              </a:spcAft>
              <a:buNone/>
              <a:defRPr sz="2000" b="0" i="0" baseline="0">
                <a:solidFill>
                  <a:schemeClr val="tx1"/>
                </a:solidFill>
                <a:latin typeface="Gill Sans Nova Light" panose="020B03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 if needed</a:t>
            </a:r>
          </a:p>
        </p:txBody>
      </p:sp>
      <p:pic>
        <p:nvPicPr>
          <p:cNvPr id="20" name="Picture 19">
            <a:extLst>
              <a:ext uri="{FF2B5EF4-FFF2-40B4-BE49-F238E27FC236}">
                <a16:creationId xmlns:a16="http://schemas.microsoft.com/office/drawing/2014/main" id="{77BDFEA6-EBA0-F444-9D98-D2F472F40E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0895" y="6484500"/>
            <a:ext cx="737220" cy="148245"/>
          </a:xfrm>
          <a:prstGeom prst="rect">
            <a:avLst/>
          </a:prstGeom>
        </p:spPr>
      </p:pic>
      <p:cxnSp>
        <p:nvCxnSpPr>
          <p:cNvPr id="22" name="Straight Connector 21">
            <a:extLst>
              <a:ext uri="{FF2B5EF4-FFF2-40B4-BE49-F238E27FC236}">
                <a16:creationId xmlns:a16="http://schemas.microsoft.com/office/drawing/2014/main" id="{CBF9B279-8F52-2C42-97DB-4AE514469B2A}"/>
              </a:ext>
            </a:extLst>
          </p:cNvPr>
          <p:cNvCxnSpPr>
            <a:cxnSpLocks/>
          </p:cNvCxnSpPr>
          <p:nvPr/>
        </p:nvCxnSpPr>
        <p:spPr>
          <a:xfrm flipV="1">
            <a:off x="609600" y="6357620"/>
            <a:ext cx="10972800" cy="10160"/>
          </a:xfrm>
          <a:prstGeom prst="line">
            <a:avLst/>
          </a:prstGeom>
          <a:ln w="6350">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D78F5C3-5F53-FB4E-B353-8313047D699F}"/>
              </a:ext>
            </a:extLst>
          </p:cNvPr>
          <p:cNvSpPr txBox="1"/>
          <p:nvPr/>
        </p:nvSpPr>
        <p:spPr>
          <a:xfrm>
            <a:off x="11182774" y="6524870"/>
            <a:ext cx="433493" cy="129931"/>
          </a:xfrm>
          <a:prstGeom prst="rect">
            <a:avLst/>
          </a:prstGeom>
          <a:noFill/>
        </p:spPr>
        <p:txBody>
          <a:bodyPr wrap="square" lIns="0" tIns="0" rIns="0" bIns="0" rtlCol="0" anchor="b" anchorCtr="0">
            <a:noAutofit/>
          </a:bodyPr>
          <a:lstStyle/>
          <a:p>
            <a:pPr algn="r"/>
            <a:fld id="{80FA6673-3273-144B-927F-E74368733081}" type="slidenum">
              <a:rPr lang="en-US" sz="800" b="0" i="0" smtClean="0">
                <a:solidFill>
                  <a:srgbClr val="00A3E0"/>
                </a:solidFill>
                <a:latin typeface="ITC Franklin Gothic Std Med" panose="020B0504030503020204" pitchFamily="34" charset="77"/>
              </a:rPr>
              <a:pPr algn="r"/>
              <a:t>‹#›</a:t>
            </a:fld>
            <a:endParaRPr lang="en-US" sz="800" b="0" i="0" dirty="0">
              <a:solidFill>
                <a:srgbClr val="00A3E0"/>
              </a:solidFill>
              <a:latin typeface="ITC Franklin Gothic Std Med" panose="020B0504030503020204" pitchFamily="34" charset="77"/>
            </a:endParaRPr>
          </a:p>
        </p:txBody>
      </p:sp>
      <p:sp>
        <p:nvSpPr>
          <p:cNvPr id="15" name="Text Placeholder 19">
            <a:extLst>
              <a:ext uri="{FF2B5EF4-FFF2-40B4-BE49-F238E27FC236}">
                <a16:creationId xmlns:a16="http://schemas.microsoft.com/office/drawing/2014/main" id="{A2C41989-40C5-9547-9C62-2763EEFE8F86}"/>
              </a:ext>
            </a:extLst>
          </p:cNvPr>
          <p:cNvSpPr txBox="1">
            <a:spLocks/>
          </p:cNvSpPr>
          <p:nvPr userDrawn="1"/>
        </p:nvSpPr>
        <p:spPr>
          <a:xfrm>
            <a:off x="7038848" y="6477000"/>
            <a:ext cx="4284133" cy="177800"/>
          </a:xfrm>
          <a:prstGeom prst="rect">
            <a:avLst/>
          </a:prstGeom>
        </p:spPr>
        <p:txBody>
          <a:bodyPr lIns="0" tIns="0" rIns="0" bIns="0" anchor="b" anchorCtr="0">
            <a:noAutofit/>
          </a:bodyPr>
          <a:lstStyle>
            <a:lvl1pPr marL="0" indent="0" algn="l" defTabSz="914400" rtl="0" eaLnBrk="1" latinLnBrk="0" hangingPunct="1">
              <a:lnSpc>
                <a:spcPct val="100000"/>
              </a:lnSpc>
              <a:spcBef>
                <a:spcPts val="300"/>
              </a:spcBef>
              <a:spcAft>
                <a:spcPts val="0"/>
              </a:spcAft>
              <a:buFontTx/>
              <a:buNone/>
              <a:defRPr sz="800" b="0" i="0" kern="1200" cap="all" baseline="0">
                <a:solidFill>
                  <a:schemeClr val="accent1"/>
                </a:solidFill>
                <a:latin typeface="Franklin Gothic Medium" panose="020B06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6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2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800" b="0" i="0" dirty="0">
                <a:solidFill>
                  <a:schemeClr val="bg2">
                    <a:lumMod val="25000"/>
                  </a:schemeClr>
                </a:solidFill>
                <a:latin typeface="ITC Franklin Gothic Std Book" panose="020B0504030503020204" pitchFamily="34" charset="77"/>
              </a:rPr>
              <a:t>Presentation title here | INTERNAL USE ONLY</a:t>
            </a:r>
          </a:p>
        </p:txBody>
      </p:sp>
      <p:sp>
        <p:nvSpPr>
          <p:cNvPr id="9" name="Rectangle 8">
            <a:extLst>
              <a:ext uri="{FF2B5EF4-FFF2-40B4-BE49-F238E27FC236}">
                <a16:creationId xmlns:a16="http://schemas.microsoft.com/office/drawing/2014/main" id="{9F0CA890-772A-FF41-909D-ADFD6213CAE5}"/>
              </a:ext>
            </a:extLst>
          </p:cNvPr>
          <p:cNvSpPr/>
          <p:nvPr userDrawn="1"/>
        </p:nvSpPr>
        <p:spPr>
          <a:xfrm>
            <a:off x="0" y="0"/>
            <a:ext cx="12192000" cy="638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12" name="TextBox 11">
            <a:extLst>
              <a:ext uri="{FF2B5EF4-FFF2-40B4-BE49-F238E27FC236}">
                <a16:creationId xmlns:a16="http://schemas.microsoft.com/office/drawing/2014/main" id="{2D78F5C3-5F53-FB4E-B353-8313047D699F}"/>
              </a:ext>
            </a:extLst>
          </p:cNvPr>
          <p:cNvSpPr txBox="1"/>
          <p:nvPr userDrawn="1"/>
        </p:nvSpPr>
        <p:spPr>
          <a:xfrm>
            <a:off x="11182774" y="6524870"/>
            <a:ext cx="433493" cy="129931"/>
          </a:xfrm>
          <a:prstGeom prst="rect">
            <a:avLst/>
          </a:prstGeom>
          <a:noFill/>
        </p:spPr>
        <p:txBody>
          <a:bodyPr wrap="square" lIns="0" tIns="0" rIns="0" bIns="0" rtlCol="0" anchor="b" anchorCtr="0">
            <a:noAutofit/>
          </a:bodyPr>
          <a:lstStyle/>
          <a:p>
            <a:pPr algn="r"/>
            <a:fld id="{80FA6673-3273-144B-927F-E74368733081}" type="slidenum">
              <a:rPr lang="en-US" sz="800" b="0" i="0" smtClean="0">
                <a:solidFill>
                  <a:srgbClr val="00A3E0"/>
                </a:solidFill>
                <a:latin typeface="ITC Franklin Gothic Std Med" panose="020B0504030503020204" pitchFamily="34" charset="77"/>
              </a:rPr>
              <a:pPr algn="r"/>
              <a:t>‹#›</a:t>
            </a:fld>
            <a:endParaRPr lang="en-US" sz="800" b="0" i="0" dirty="0">
              <a:solidFill>
                <a:srgbClr val="00A3E0"/>
              </a:solidFill>
              <a:latin typeface="ITC Franklin Gothic Std Med" panose="020B0504030503020204" pitchFamily="34" charset="77"/>
            </a:endParaRPr>
          </a:p>
        </p:txBody>
      </p:sp>
    </p:spTree>
    <p:extLst>
      <p:ext uri="{BB962C8B-B14F-4D97-AF65-F5344CB8AC3E}">
        <p14:creationId xmlns:p14="http://schemas.microsoft.com/office/powerpoint/2010/main" val="285001745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02a">
    <p:spTree>
      <p:nvGrpSpPr>
        <p:cNvPr id="1" name=""/>
        <p:cNvGrpSpPr/>
        <p:nvPr/>
      </p:nvGrpSpPr>
      <p:grpSpPr>
        <a:xfrm>
          <a:off x="0" y="0"/>
          <a:ext cx="0" cy="0"/>
          <a:chOff x="0" y="0"/>
          <a:chExt cx="0" cy="0"/>
        </a:xfrm>
      </p:grpSpPr>
      <p:sp>
        <p:nvSpPr>
          <p:cNvPr id="29" name="Text Placeholder 7">
            <a:extLst>
              <a:ext uri="{FF2B5EF4-FFF2-40B4-BE49-F238E27FC236}">
                <a16:creationId xmlns:a16="http://schemas.microsoft.com/office/drawing/2014/main" id="{432277F3-4942-2649-B6B8-82DB964373A6}"/>
              </a:ext>
            </a:extLst>
          </p:cNvPr>
          <p:cNvSpPr>
            <a:spLocks noGrp="1"/>
          </p:cNvSpPr>
          <p:nvPr>
            <p:ph type="body" sz="quarter" idx="11" hasCustomPrompt="1"/>
          </p:nvPr>
        </p:nvSpPr>
        <p:spPr>
          <a:xfrm>
            <a:off x="5789383" y="3495458"/>
            <a:ext cx="5809563" cy="457200"/>
          </a:xfrm>
        </p:spPr>
        <p:txBody>
          <a:bodyPr anchor="b" anchorCtr="0">
            <a:noAutofit/>
          </a:bodyPr>
          <a:lstStyle>
            <a:lvl1pPr marL="0" indent="0">
              <a:spcBef>
                <a:spcPts val="0"/>
              </a:spcBef>
              <a:spcAft>
                <a:spcPts val="0"/>
              </a:spcAft>
              <a:buNone/>
              <a:defRPr sz="1200" b="0" i="0">
                <a:solidFill>
                  <a:schemeClr val="bg2">
                    <a:lumMod val="50000"/>
                  </a:schemeClr>
                </a:solidFill>
                <a:latin typeface="ITC Franklin Gothic Std Med"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PRESENTATION BY</a:t>
            </a:r>
          </a:p>
        </p:txBody>
      </p:sp>
      <p:sp>
        <p:nvSpPr>
          <p:cNvPr id="30" name="Text Placeholder 7">
            <a:extLst>
              <a:ext uri="{FF2B5EF4-FFF2-40B4-BE49-F238E27FC236}">
                <a16:creationId xmlns:a16="http://schemas.microsoft.com/office/drawing/2014/main" id="{2D033EBA-DF6D-2646-804D-09A2B4122591}"/>
              </a:ext>
            </a:extLst>
          </p:cNvPr>
          <p:cNvSpPr>
            <a:spLocks noGrp="1"/>
          </p:cNvSpPr>
          <p:nvPr>
            <p:ph type="body" sz="quarter" idx="12" hasCustomPrompt="1"/>
          </p:nvPr>
        </p:nvSpPr>
        <p:spPr>
          <a:xfrm>
            <a:off x="5795908" y="4071729"/>
            <a:ext cx="5809563" cy="1358853"/>
          </a:xfrm>
        </p:spPr>
        <p:txBody>
          <a:bodyPr anchor="t" anchorCtr="0">
            <a:noAutofit/>
          </a:bodyPr>
          <a:lstStyle>
            <a:lvl1pPr marL="0" indent="0">
              <a:spcBef>
                <a:spcPts val="0"/>
              </a:spcBef>
              <a:spcAft>
                <a:spcPts val="0"/>
              </a:spcAft>
              <a:buNone/>
              <a:defRPr sz="1200" b="0" i="0">
                <a:solidFill>
                  <a:schemeClr val="bg2">
                    <a:lumMod val="50000"/>
                  </a:schemeClr>
                </a:solidFill>
                <a:latin typeface="ITC Franklin Gothic Std Book"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Firstname Lastname</a:t>
            </a:r>
          </a:p>
          <a:p>
            <a:pPr lvl="0"/>
            <a:r>
              <a:rPr lang="en-US" dirty="0"/>
              <a:t>Title, Company</a:t>
            </a:r>
          </a:p>
          <a:p>
            <a:pPr lvl="0"/>
            <a:endParaRPr lang="en-US" dirty="0"/>
          </a:p>
          <a:p>
            <a:pPr lvl="0"/>
            <a:r>
              <a:rPr lang="en-US" dirty="0"/>
              <a:t>Month 00, 0000</a:t>
            </a:r>
          </a:p>
          <a:p>
            <a:pPr lvl="0"/>
            <a:endParaRPr lang="en-US" dirty="0"/>
          </a:p>
        </p:txBody>
      </p:sp>
      <p:pic>
        <p:nvPicPr>
          <p:cNvPr id="10" name="Picture 9">
            <a:extLst>
              <a:ext uri="{FF2B5EF4-FFF2-40B4-BE49-F238E27FC236}">
                <a16:creationId xmlns:a16="http://schemas.microsoft.com/office/drawing/2014/main" id="{2190462B-8511-D943-B2B1-E1192872C2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75228" y="381849"/>
            <a:ext cx="1927683" cy="381661"/>
          </a:xfrm>
          <a:prstGeom prst="rect">
            <a:avLst/>
          </a:prstGeom>
        </p:spPr>
      </p:pic>
      <p:sp>
        <p:nvSpPr>
          <p:cNvPr id="8" name="Title 1">
            <a:extLst>
              <a:ext uri="{FF2B5EF4-FFF2-40B4-BE49-F238E27FC236}">
                <a16:creationId xmlns:a16="http://schemas.microsoft.com/office/drawing/2014/main" id="{DEDD7F97-2A2F-B14C-BCC8-574473E9E50C}"/>
              </a:ext>
            </a:extLst>
          </p:cNvPr>
          <p:cNvSpPr>
            <a:spLocks noGrp="1"/>
          </p:cNvSpPr>
          <p:nvPr>
            <p:ph type="ctrTitle" hasCustomPrompt="1"/>
          </p:nvPr>
        </p:nvSpPr>
        <p:spPr>
          <a:xfrm>
            <a:off x="5784427" y="1087121"/>
            <a:ext cx="5852160" cy="1149731"/>
          </a:xfrm>
          <a:prstGeom prst="rect">
            <a:avLst/>
          </a:prstGeom>
        </p:spPr>
        <p:txBody>
          <a:bodyPr anchor="b" anchorCtr="0">
            <a:noAutofit/>
          </a:bodyPr>
          <a:lstStyle>
            <a:lvl1pPr>
              <a:lnSpc>
                <a:spcPts val="3200"/>
              </a:lnSpc>
              <a:defRPr sz="2800" b="0" i="0">
                <a:solidFill>
                  <a:srgbClr val="00A3E0"/>
                </a:solidFill>
                <a:latin typeface="Gill Sans Nova Light" panose="020B0302020104020203" pitchFamily="34" charset="0"/>
                <a:cs typeface="Gill Sans Light" panose="020B0302020104020203" pitchFamily="34" charset="-79"/>
              </a:defRPr>
            </a:lvl1pPr>
          </a:lstStyle>
          <a:p>
            <a:r>
              <a:rPr lang="en-US" dirty="0"/>
              <a:t>Title of presentation:</a:t>
            </a:r>
          </a:p>
        </p:txBody>
      </p:sp>
      <p:sp>
        <p:nvSpPr>
          <p:cNvPr id="9" name="Subtitle 2">
            <a:extLst>
              <a:ext uri="{FF2B5EF4-FFF2-40B4-BE49-F238E27FC236}">
                <a16:creationId xmlns:a16="http://schemas.microsoft.com/office/drawing/2014/main" id="{9D118B45-19FC-1B4C-A531-882F1CD2D148}"/>
              </a:ext>
            </a:extLst>
          </p:cNvPr>
          <p:cNvSpPr>
            <a:spLocks noGrp="1"/>
          </p:cNvSpPr>
          <p:nvPr>
            <p:ph type="subTitle" idx="1" hasCustomPrompt="1"/>
          </p:nvPr>
        </p:nvSpPr>
        <p:spPr>
          <a:xfrm>
            <a:off x="5784427" y="2269656"/>
            <a:ext cx="5852160" cy="1207605"/>
          </a:xfrm>
        </p:spPr>
        <p:txBody>
          <a:bodyPr anchor="t">
            <a:noAutofit/>
          </a:bodyPr>
          <a:lstStyle>
            <a:lvl1pPr marL="0" indent="0" algn="l">
              <a:lnSpc>
                <a:spcPts val="2680"/>
              </a:lnSpc>
              <a:spcBef>
                <a:spcPts val="0"/>
              </a:spcBef>
              <a:spcAft>
                <a:spcPts val="0"/>
              </a:spcAft>
              <a:buNone/>
              <a:defRPr sz="2000" b="0" i="0">
                <a:solidFill>
                  <a:schemeClr val="accent1"/>
                </a:solidFill>
                <a:latin typeface="Gill Sans Nova Light" panose="020B0302020104020203" pitchFamily="34" charset="0"/>
                <a:cs typeface="Gill Sans Light" panose="020B0302020104020203" pitchFamily="34"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if needed</a:t>
            </a:r>
          </a:p>
        </p:txBody>
      </p:sp>
      <p:sp>
        <p:nvSpPr>
          <p:cNvPr id="2" name="Footer Placeholder 1">
            <a:extLst>
              <a:ext uri="{FF2B5EF4-FFF2-40B4-BE49-F238E27FC236}">
                <a16:creationId xmlns:a16="http://schemas.microsoft.com/office/drawing/2014/main" id="{E08C4F44-7F8F-D04C-83A2-4408F4F93364}"/>
              </a:ext>
            </a:extLst>
          </p:cNvPr>
          <p:cNvSpPr>
            <a:spLocks noGrp="1"/>
          </p:cNvSpPr>
          <p:nvPr>
            <p:ph type="ftr" sz="quarter" idx="14"/>
          </p:nvPr>
        </p:nvSpPr>
        <p:spPr>
          <a:xfrm>
            <a:off x="597747" y="6441440"/>
            <a:ext cx="4114800" cy="203201"/>
          </a:xfrm>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2278127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Title Slide 02a Cobrand with photo">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0" y="2"/>
            <a:ext cx="12192000" cy="50609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TC Franklin Gothic Std Book" panose="020B0504030503020204" pitchFamily="34" charset="77"/>
            </a:endParaRPr>
          </a:p>
        </p:txBody>
      </p:sp>
      <p:sp>
        <p:nvSpPr>
          <p:cNvPr id="2" name="Title 1"/>
          <p:cNvSpPr>
            <a:spLocks noGrp="1"/>
          </p:cNvSpPr>
          <p:nvPr>
            <p:ph type="ctrTitle" hasCustomPrompt="1"/>
          </p:nvPr>
        </p:nvSpPr>
        <p:spPr>
          <a:xfrm>
            <a:off x="5080002" y="1477820"/>
            <a:ext cx="5507607" cy="1681853"/>
          </a:xfrm>
        </p:spPr>
        <p:txBody>
          <a:bodyPr anchor="b" anchorCtr="0">
            <a:noAutofit/>
          </a:bodyPr>
          <a:lstStyle>
            <a:lvl1pPr>
              <a:defRPr sz="2800">
                <a:solidFill>
                  <a:schemeClr val="tx1"/>
                </a:solidFill>
              </a:defRPr>
            </a:lvl1pPr>
          </a:lstStyle>
          <a:p>
            <a:r>
              <a:rPr lang="en-US" dirty="0"/>
              <a:t>Presentation title</a:t>
            </a:r>
          </a:p>
        </p:txBody>
      </p:sp>
      <p:sp>
        <p:nvSpPr>
          <p:cNvPr id="3" name="Subtitle 2"/>
          <p:cNvSpPr>
            <a:spLocks noGrp="1"/>
          </p:cNvSpPr>
          <p:nvPr>
            <p:ph type="subTitle" idx="1" hasCustomPrompt="1"/>
          </p:nvPr>
        </p:nvSpPr>
        <p:spPr>
          <a:xfrm>
            <a:off x="5080002" y="3347316"/>
            <a:ext cx="5507607" cy="914400"/>
          </a:xfrm>
        </p:spPr>
        <p:txBody>
          <a:bodyPr>
            <a:normAutofit/>
          </a:bodyPr>
          <a:lstStyle>
            <a:lvl1pPr marL="0" indent="0" algn="l">
              <a:spcAft>
                <a:spcPts val="0"/>
              </a:spcAft>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title</a:t>
            </a:r>
          </a:p>
        </p:txBody>
      </p:sp>
      <p:sp>
        <p:nvSpPr>
          <p:cNvPr id="6" name="Footer Placeholder 5"/>
          <p:cNvSpPr>
            <a:spLocks noGrp="1"/>
          </p:cNvSpPr>
          <p:nvPr>
            <p:ph type="ftr" sz="quarter" idx="12"/>
          </p:nvPr>
        </p:nvSpPr>
        <p:spPr>
          <a:xfrm>
            <a:off x="5079999" y="6473952"/>
            <a:ext cx="3962400" cy="170688"/>
          </a:xfrm>
          <a:prstGeom prst="rect">
            <a:avLst/>
          </a:prstGeom>
        </p:spPr>
        <p:txBody>
          <a:bodyPr/>
          <a:lstStyle>
            <a:lvl1pPr>
              <a:defRPr b="0" i="0">
                <a:solidFill>
                  <a:schemeClr val="tx1"/>
                </a:solidFill>
                <a:latin typeface="ITC Franklin Gothic Std Book" panose="020B0504030503020204" pitchFamily="34" charset="77"/>
              </a:defRPr>
            </a:lvl1pPr>
          </a:lstStyle>
          <a:p>
            <a:endParaRPr lang="en-US" dirty="0"/>
          </a:p>
        </p:txBody>
      </p:sp>
      <p:sp>
        <p:nvSpPr>
          <p:cNvPr id="12" name="Text Placeholder 7"/>
          <p:cNvSpPr>
            <a:spLocks noGrp="1"/>
          </p:cNvSpPr>
          <p:nvPr>
            <p:ph type="body" sz="quarter" idx="10" hasCustomPrompt="1"/>
          </p:nvPr>
        </p:nvSpPr>
        <p:spPr>
          <a:xfrm>
            <a:off x="5080001" y="4478699"/>
            <a:ext cx="5507580" cy="457200"/>
          </a:xfrm>
        </p:spPr>
        <p:txBody>
          <a:bodyPr anchor="b" anchorCtr="0">
            <a:noAutofit/>
          </a:bodyPr>
          <a:lstStyle>
            <a:lvl1pPr marL="0" indent="0">
              <a:spcBef>
                <a:spcPts val="0"/>
              </a:spcBef>
              <a:spcAft>
                <a:spcPts val="0"/>
              </a:spcAft>
              <a:buNone/>
              <a:defRPr sz="1400">
                <a:solidFill>
                  <a:schemeClr val="tx1"/>
                </a:solidFill>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Month 00, 0000</a:t>
            </a:r>
          </a:p>
        </p:txBody>
      </p:sp>
      <p:pic>
        <p:nvPicPr>
          <p:cNvPr id="13" name="Picture 12" title="TIAA">
            <a:extLst>
              <a:ext uri="{FF2B5EF4-FFF2-40B4-BE49-F238E27FC236}">
                <a16:creationId xmlns:a16="http://schemas.microsoft.com/office/drawing/2014/main" id="{F895B921-3154-404F-D52C-4D2AF4659E4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4306" y="5510996"/>
            <a:ext cx="2596084" cy="882701"/>
          </a:xfrm>
          <a:prstGeom prst="rect">
            <a:avLst/>
          </a:prstGeom>
        </p:spPr>
      </p:pic>
    </p:spTree>
    <p:extLst>
      <p:ext uri="{BB962C8B-B14F-4D97-AF65-F5344CB8AC3E}">
        <p14:creationId xmlns:p14="http://schemas.microsoft.com/office/powerpoint/2010/main" val="2340438954"/>
      </p:ext>
    </p:extLst>
  </p:cSld>
  <p:clrMapOvr>
    <a:overrideClrMapping bg1="lt1" tx1="dk1" bg2="lt2" tx2="dk2" accent1="accent1" accent2="accent2" accent3="accent3" accent4="accent4" accent5="accent5" accent6="accent6" hlink="hlink" folHlink="folHlink"/>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Agenda, Q&amp;A, 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idx="1"/>
          </p:nvPr>
        </p:nvSpPr>
        <p:spPr/>
        <p:txBody>
          <a:bodyPr/>
          <a:lstStyle>
            <a:lvl1pPr marL="0" indent="0">
              <a:spcBef>
                <a:spcPts val="900"/>
              </a:spcBef>
              <a:buNone/>
              <a:defRPr b="0"/>
            </a:lvl1pPr>
            <a:lvl2pPr marL="230188" indent="-230188">
              <a:spcBef>
                <a:spcPts val="300"/>
              </a:spcBef>
              <a:buFont typeface="Wingdings" charset="2"/>
              <a:buChar char="§"/>
              <a:defRPr b="0" i="0">
                <a:latin typeface="ITC Franklin Gothic Std Book" panose="020B0504030503020204" pitchFamily="34" charset="77"/>
              </a:defRPr>
            </a:lvl2pPr>
            <a:lvl3pPr marL="452438" indent="-222250">
              <a:spcBef>
                <a:spcPts val="0"/>
              </a:spcBef>
              <a:defRPr b="0" i="0">
                <a:latin typeface="ITC Franklin Gothic Std Book" panose="020B0504030503020204" pitchFamily="34" charset="77"/>
              </a:defRPr>
            </a:lvl3pPr>
            <a:lvl4pPr marL="684213" indent="-231775">
              <a:spcBef>
                <a:spcPts val="0"/>
              </a:spcBef>
              <a:defRPr b="0" i="0">
                <a:latin typeface="ITC Franklin Gothic Std Book" panose="020B0504030503020204" pitchFamily="34" charset="77"/>
              </a:defRPr>
            </a:lvl4pPr>
            <a:lvl5pPr marL="914400" indent="-230188">
              <a:spcBef>
                <a:spcPts val="0"/>
              </a:spcBef>
              <a:defRPr b="0" i="0">
                <a:latin typeface="ITC Franklin Gothic Std Book" panose="020B0504030503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423373" y="6367273"/>
            <a:ext cx="636104" cy="384049"/>
          </a:xfrm>
          <a:prstGeom prst="rect">
            <a:avLst/>
          </a:prstGeom>
        </p:spPr>
        <p:txBody>
          <a:bodyPr/>
          <a:lstStyle>
            <a:lvl1pPr>
              <a:defRPr b="0" i="0">
                <a:latin typeface="ITC Franklin Gothic Std Book" panose="020B0504030503020204" pitchFamily="34" charset="77"/>
              </a:defRPr>
            </a:lvl1pPr>
          </a:lstStyle>
          <a:p>
            <a:fld id="{DAFD9E3D-ECF5-43BC-99BA-71CEA0362810}" type="slidenum">
              <a:rPr lang="en-US" smtClean="0"/>
              <a:pPr/>
              <a:t>‹#›</a:t>
            </a:fld>
            <a:endParaRPr lang="en-US" dirty="0"/>
          </a:p>
        </p:txBody>
      </p:sp>
      <p:sp>
        <p:nvSpPr>
          <p:cNvPr id="8" name="Footer Placeholder 7"/>
          <p:cNvSpPr>
            <a:spLocks noGrp="1"/>
          </p:cNvSpPr>
          <p:nvPr>
            <p:ph type="ftr" sz="quarter" idx="14"/>
          </p:nvPr>
        </p:nvSpPr>
        <p:spPr>
          <a:xfrm>
            <a:off x="605369" y="6473952"/>
            <a:ext cx="4271433" cy="170688"/>
          </a:xfrm>
          <a:prstGeom prst="rect">
            <a:avLst/>
          </a:prstGeom>
        </p:spPr>
        <p:txBody>
          <a:bodyPr/>
          <a:lstStyle>
            <a:lvl1pPr>
              <a:defRPr b="0" i="0">
                <a:latin typeface="ITC Franklin Gothic Std Book" panose="020B0504030503020204" pitchFamily="34" charset="77"/>
              </a:defRPr>
            </a:lvl1pPr>
          </a:lstStyle>
          <a:p>
            <a:endParaRPr lang="en-US" dirty="0"/>
          </a:p>
        </p:txBody>
      </p:sp>
    </p:spTree>
    <p:extLst>
      <p:ext uri="{BB962C8B-B14F-4D97-AF65-F5344CB8AC3E}">
        <p14:creationId xmlns:p14="http://schemas.microsoft.com/office/powerpoint/2010/main" val="4763774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Disclosure">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0B90DFD-46A0-684E-AD8E-B3B710C07C85}"/>
              </a:ext>
            </a:extLst>
          </p:cNvPr>
          <p:cNvSpPr>
            <a:spLocks noGrp="1"/>
          </p:cNvSpPr>
          <p:nvPr>
            <p:ph type="body" sz="quarter" idx="13"/>
          </p:nvPr>
        </p:nvSpPr>
        <p:spPr>
          <a:xfrm>
            <a:off x="618914" y="5588000"/>
            <a:ext cx="10977033" cy="180340"/>
          </a:xfrm>
          <a:prstGeom prst="rect">
            <a:avLst/>
          </a:prstGeom>
        </p:spPr>
        <p:txBody>
          <a:bodyPr anchor="b" anchorCtr="0">
            <a:noAutofit/>
          </a:bodyPr>
          <a:lstStyle>
            <a:lvl1pPr marL="0" indent="0">
              <a:spcBef>
                <a:spcPts val="0"/>
              </a:spcBef>
              <a:spcAft>
                <a:spcPts val="900"/>
              </a:spcAft>
              <a:buNone/>
              <a:defRPr sz="900" b="0" i="0">
                <a:solidFill>
                  <a:schemeClr val="bg2">
                    <a:lumMod val="25000"/>
                  </a:schemeClr>
                </a:solidFill>
                <a:latin typeface="ITC Franklin Gothic Std Book" panose="020B0504030503020204" pitchFamily="34" charset="77"/>
              </a:defRPr>
            </a:lvl1pPr>
            <a:lvl2pPr marL="0" indent="0">
              <a:spcBef>
                <a:spcPts val="0"/>
              </a:spcBef>
              <a:spcAft>
                <a:spcPts val="900"/>
              </a:spcAft>
              <a:buNone/>
              <a:defRPr sz="1400">
                <a:solidFill>
                  <a:schemeClr val="tx1"/>
                </a:solidFill>
              </a:defRPr>
            </a:lvl2pPr>
            <a:lvl3pPr marL="0" indent="0">
              <a:spcBef>
                <a:spcPts val="0"/>
              </a:spcBef>
              <a:spcAft>
                <a:spcPts val="900"/>
              </a:spcAft>
              <a:buNone/>
              <a:defRPr sz="1400">
                <a:solidFill>
                  <a:schemeClr val="tx1"/>
                </a:solidFill>
              </a:defRPr>
            </a:lvl3pPr>
            <a:lvl4pPr marL="0" indent="0">
              <a:spcBef>
                <a:spcPts val="0"/>
              </a:spcBef>
              <a:spcAft>
                <a:spcPts val="900"/>
              </a:spcAft>
              <a:buNone/>
              <a:defRPr sz="1400">
                <a:solidFill>
                  <a:schemeClr val="tx1"/>
                </a:solidFill>
              </a:defRPr>
            </a:lvl4pPr>
            <a:lvl5pPr marL="0" indent="0">
              <a:spcBef>
                <a:spcPts val="0"/>
              </a:spcBef>
              <a:spcAft>
                <a:spcPts val="900"/>
              </a:spcAft>
              <a:buNone/>
              <a:defRPr sz="1400">
                <a:solidFill>
                  <a:schemeClr val="tx1"/>
                </a:solidFill>
              </a:defRPr>
            </a:lvl5pPr>
          </a:lstStyle>
          <a:p>
            <a:pPr lvl="0"/>
            <a:r>
              <a:rPr lang="en-US" dirty="0"/>
              <a:t>Click to edit Master text styles</a:t>
            </a:r>
          </a:p>
        </p:txBody>
      </p:sp>
      <p:sp>
        <p:nvSpPr>
          <p:cNvPr id="3" name="Text Placeholder 2"/>
          <p:cNvSpPr>
            <a:spLocks noGrp="1"/>
          </p:cNvSpPr>
          <p:nvPr>
            <p:ph type="body" sz="quarter" idx="10"/>
          </p:nvPr>
        </p:nvSpPr>
        <p:spPr>
          <a:xfrm>
            <a:off x="605368" y="1597572"/>
            <a:ext cx="10977033" cy="3520528"/>
          </a:xfrm>
          <a:prstGeom prst="rect">
            <a:avLst/>
          </a:prstGeom>
        </p:spPr>
        <p:txBody>
          <a:bodyPr anchor="b" anchorCtr="0">
            <a:noAutofit/>
          </a:bodyPr>
          <a:lstStyle>
            <a:lvl1pPr marL="0" indent="0">
              <a:spcBef>
                <a:spcPts val="0"/>
              </a:spcBef>
              <a:spcAft>
                <a:spcPts val="900"/>
              </a:spcAft>
              <a:buNone/>
              <a:defRPr sz="900" b="0" i="0">
                <a:solidFill>
                  <a:schemeClr val="bg2">
                    <a:lumMod val="25000"/>
                  </a:schemeClr>
                </a:solidFill>
                <a:latin typeface="ITC Franklin Gothic Std Book" panose="020B0504030503020204" pitchFamily="34" charset="77"/>
              </a:defRPr>
            </a:lvl1pPr>
            <a:lvl2pPr marL="0" indent="0">
              <a:spcBef>
                <a:spcPts val="0"/>
              </a:spcBef>
              <a:spcAft>
                <a:spcPts val="900"/>
              </a:spcAft>
              <a:buNone/>
              <a:defRPr sz="1400">
                <a:solidFill>
                  <a:schemeClr val="tx1"/>
                </a:solidFill>
              </a:defRPr>
            </a:lvl2pPr>
            <a:lvl3pPr marL="0" indent="0">
              <a:spcBef>
                <a:spcPts val="0"/>
              </a:spcBef>
              <a:spcAft>
                <a:spcPts val="900"/>
              </a:spcAft>
              <a:buNone/>
              <a:defRPr sz="1400">
                <a:solidFill>
                  <a:schemeClr val="tx1"/>
                </a:solidFill>
              </a:defRPr>
            </a:lvl3pPr>
            <a:lvl4pPr marL="0" indent="0">
              <a:spcBef>
                <a:spcPts val="0"/>
              </a:spcBef>
              <a:spcAft>
                <a:spcPts val="900"/>
              </a:spcAft>
              <a:buNone/>
              <a:defRPr sz="1400">
                <a:solidFill>
                  <a:schemeClr val="tx1"/>
                </a:solidFill>
              </a:defRPr>
            </a:lvl4pPr>
            <a:lvl5pPr marL="0" indent="0">
              <a:spcBef>
                <a:spcPts val="0"/>
              </a:spcBef>
              <a:spcAft>
                <a:spcPts val="900"/>
              </a:spcAft>
              <a:buNone/>
              <a:defRPr sz="1400">
                <a:solidFill>
                  <a:schemeClr val="tx1"/>
                </a:solidFill>
              </a:defRPr>
            </a:lvl5pPr>
          </a:lstStyle>
          <a:p>
            <a:pPr lvl="0"/>
            <a:r>
              <a:rPr lang="en-US" dirty="0"/>
              <a:t>Click to edit Master text styles</a:t>
            </a:r>
          </a:p>
        </p:txBody>
      </p:sp>
      <p:sp>
        <p:nvSpPr>
          <p:cNvPr id="9" name="TextBox 8"/>
          <p:cNvSpPr txBox="1"/>
          <p:nvPr userDrawn="1"/>
        </p:nvSpPr>
        <p:spPr>
          <a:xfrm>
            <a:off x="607484" y="5181600"/>
            <a:ext cx="10972800" cy="335280"/>
          </a:xfrm>
          <a:prstGeom prst="rect">
            <a:avLst/>
          </a:prstGeom>
          <a:noFill/>
        </p:spPr>
        <p:txBody>
          <a:bodyPr wrap="square" lIns="0" tIns="0" rIns="0" bIns="0" rtlCol="0" anchor="b" anchorCtr="0">
            <a:noAutofit/>
          </a:bodyPr>
          <a:lstStyle/>
          <a:p>
            <a:pPr>
              <a:lnSpc>
                <a:spcPct val="95000"/>
              </a:lnSpc>
              <a:spcAft>
                <a:spcPts val="1200"/>
              </a:spcAft>
            </a:pPr>
            <a:r>
              <a:rPr lang="en-US" sz="1800" b="0" i="0" dirty="0" err="1">
                <a:solidFill>
                  <a:schemeClr val="accent1"/>
                </a:solidFill>
                <a:latin typeface="ITC Franklin Gothic Std Book" panose="020B0504030503020204" pitchFamily="34" charset="77"/>
              </a:rPr>
              <a:t>TIAA.org</a:t>
            </a:r>
            <a:endParaRPr lang="en-US" sz="1800" b="0" i="0" dirty="0">
              <a:solidFill>
                <a:schemeClr val="accent1"/>
              </a:solidFill>
              <a:latin typeface="ITC Franklin Gothic Std Book" panose="020B0504030503020204" pitchFamily="34" charset="77"/>
            </a:endParaRPr>
          </a:p>
        </p:txBody>
      </p:sp>
      <p:sp>
        <p:nvSpPr>
          <p:cNvPr id="5" name="Text Placeholder 4"/>
          <p:cNvSpPr>
            <a:spLocks noGrp="1"/>
          </p:cNvSpPr>
          <p:nvPr>
            <p:ph type="body" sz="quarter" idx="11" hasCustomPrompt="1"/>
          </p:nvPr>
        </p:nvSpPr>
        <p:spPr>
          <a:xfrm>
            <a:off x="605367" y="5990511"/>
            <a:ext cx="1219200" cy="228600"/>
          </a:xfrm>
          <a:prstGeom prst="rect">
            <a:avLst/>
          </a:prstGeom>
        </p:spPr>
        <p:txBody>
          <a:bodyPr anchor="b" anchorCtr="0">
            <a:noAutofit/>
          </a:bodyPr>
          <a:lstStyle>
            <a:lvl1pPr marL="0" indent="0">
              <a:lnSpc>
                <a:spcPct val="100000"/>
              </a:lnSpc>
              <a:spcBef>
                <a:spcPts val="0"/>
              </a:spcBef>
              <a:spcAft>
                <a:spcPts val="0"/>
              </a:spcAft>
              <a:buFont typeface="Arial"/>
              <a:buNone/>
              <a:defRPr sz="900" cap="all">
                <a:solidFill>
                  <a:schemeClr val="bg2">
                    <a:lumMod val="25000"/>
                  </a:schemeClr>
                </a:solidFill>
              </a:defRPr>
            </a:lvl1pPr>
            <a:lvl2pPr>
              <a:defRPr sz="900"/>
            </a:lvl2pPr>
            <a:lvl3pPr>
              <a:defRPr sz="900"/>
            </a:lvl3pPr>
            <a:lvl4pPr>
              <a:defRPr sz="900"/>
            </a:lvl4pPr>
            <a:lvl5pPr>
              <a:defRPr sz="900"/>
            </a:lvl5pPr>
          </a:lstStyle>
          <a:p>
            <a:pPr lvl="0"/>
            <a:r>
              <a:rPr lang="en-US" dirty="0"/>
              <a:t>CXXXXX</a:t>
            </a:r>
          </a:p>
        </p:txBody>
      </p:sp>
      <p:sp>
        <p:nvSpPr>
          <p:cNvPr id="15" name="Text Placeholder 4"/>
          <p:cNvSpPr>
            <a:spLocks noGrp="1"/>
          </p:cNvSpPr>
          <p:nvPr>
            <p:ph type="body" sz="quarter" idx="12" hasCustomPrompt="1"/>
          </p:nvPr>
        </p:nvSpPr>
        <p:spPr>
          <a:xfrm>
            <a:off x="8839201" y="5990511"/>
            <a:ext cx="2741084" cy="228600"/>
          </a:xfrm>
          <a:prstGeom prst="rect">
            <a:avLst/>
          </a:prstGeom>
        </p:spPr>
        <p:txBody>
          <a:bodyPr anchor="b" anchorCtr="0">
            <a:noAutofit/>
          </a:bodyPr>
          <a:lstStyle>
            <a:lvl1pPr marL="0" indent="0" algn="r">
              <a:lnSpc>
                <a:spcPct val="100000"/>
              </a:lnSpc>
              <a:spcBef>
                <a:spcPts val="0"/>
              </a:spcBef>
              <a:spcAft>
                <a:spcPts val="0"/>
              </a:spcAft>
              <a:buFont typeface="Arial"/>
              <a:buNone/>
              <a:defRPr sz="900" cap="all">
                <a:solidFill>
                  <a:schemeClr val="bg2">
                    <a:lumMod val="25000"/>
                  </a:schemeClr>
                </a:solidFill>
              </a:defRPr>
            </a:lvl1pPr>
            <a:lvl2pPr>
              <a:defRPr sz="900"/>
            </a:lvl2pPr>
            <a:lvl3pPr>
              <a:defRPr sz="900"/>
            </a:lvl3pPr>
            <a:lvl4pPr>
              <a:defRPr sz="900"/>
            </a:lvl4pPr>
            <a:lvl5pPr>
              <a:defRPr sz="900"/>
            </a:lvl5pPr>
          </a:lstStyle>
          <a:p>
            <a:pPr lvl="0"/>
            <a:r>
              <a:rPr lang="en-US" dirty="0"/>
              <a:t>XXXXXX_XXXXXX (MM/YY)</a:t>
            </a:r>
          </a:p>
        </p:txBody>
      </p:sp>
      <p:sp>
        <p:nvSpPr>
          <p:cNvPr id="2" name="Footer Placeholder 1">
            <a:extLst>
              <a:ext uri="{FF2B5EF4-FFF2-40B4-BE49-F238E27FC236}">
                <a16:creationId xmlns:a16="http://schemas.microsoft.com/office/drawing/2014/main" id="{9E570002-A795-904A-9B72-CFBF03FB30C2}"/>
              </a:ext>
            </a:extLst>
          </p:cNvPr>
          <p:cNvSpPr>
            <a:spLocks noGrp="1"/>
          </p:cNvSpPr>
          <p:nvPr>
            <p:ph type="ftr" sz="quarter" idx="14"/>
          </p:nvPr>
        </p:nvSpPr>
        <p:spPr/>
        <p:txBody>
          <a:bodyPr/>
          <a:lstStyle>
            <a:lvl1pPr>
              <a:defRPr b="0" i="0">
                <a:latin typeface="ITC Franklin Gothic Std Book" panose="020B0504030503020204" pitchFamily="34" charset="77"/>
              </a:defRPr>
            </a:lvl1pPr>
          </a:lstStyle>
          <a:p>
            <a:r>
              <a:rPr lang="en-US" dirty="0"/>
              <a:t>TIAA CLASSIFICATION FOOTER</a:t>
            </a:r>
          </a:p>
        </p:txBody>
      </p:sp>
      <p:pic>
        <p:nvPicPr>
          <p:cNvPr id="4" name="Picture 3">
            <a:extLst>
              <a:ext uri="{FF2B5EF4-FFF2-40B4-BE49-F238E27FC236}">
                <a16:creationId xmlns:a16="http://schemas.microsoft.com/office/drawing/2014/main" id="{3A53E265-4CE9-7E7E-EDC6-C822F5E3DD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06197" y="381849"/>
            <a:ext cx="1739900" cy="457200"/>
          </a:xfrm>
          <a:prstGeom prst="rect">
            <a:avLst/>
          </a:prstGeom>
        </p:spPr>
      </p:pic>
    </p:spTree>
    <p:extLst>
      <p:ext uri="{BB962C8B-B14F-4D97-AF65-F5344CB8AC3E}">
        <p14:creationId xmlns:p14="http://schemas.microsoft.com/office/powerpoint/2010/main" val="12503896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02a Cobrand with photo">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A3F85AB-D466-A744-8518-C303014C9699}"/>
              </a:ext>
            </a:extLst>
          </p:cNvPr>
          <p:cNvSpPr>
            <a:spLocks noGrp="1"/>
          </p:cNvSpPr>
          <p:nvPr>
            <p:ph type="ctrTitle" hasCustomPrompt="1"/>
          </p:nvPr>
        </p:nvSpPr>
        <p:spPr>
          <a:xfrm>
            <a:off x="5784427" y="1087121"/>
            <a:ext cx="5825067" cy="1149731"/>
          </a:xfrm>
          <a:prstGeom prst="rect">
            <a:avLst/>
          </a:prstGeom>
        </p:spPr>
        <p:txBody>
          <a:bodyPr anchor="b" anchorCtr="0">
            <a:noAutofit/>
          </a:bodyPr>
          <a:lstStyle>
            <a:lvl1pPr>
              <a:lnSpc>
                <a:spcPts val="3280"/>
              </a:lnSpc>
              <a:defRPr sz="2800" b="0" i="0">
                <a:solidFill>
                  <a:srgbClr val="00A3E0"/>
                </a:solidFill>
                <a:latin typeface="Gill Sans Nova Light" panose="020B0302020104020203" pitchFamily="34" charset="0"/>
                <a:cs typeface="Gill Sans Light" panose="020B0302020104020203" pitchFamily="34" charset="-79"/>
              </a:defRPr>
            </a:lvl1pPr>
          </a:lstStyle>
          <a:p>
            <a:r>
              <a:rPr lang="en-US" dirty="0"/>
              <a:t>Title of presentation:</a:t>
            </a:r>
          </a:p>
        </p:txBody>
      </p:sp>
      <p:sp>
        <p:nvSpPr>
          <p:cNvPr id="14" name="Subtitle 2">
            <a:extLst>
              <a:ext uri="{FF2B5EF4-FFF2-40B4-BE49-F238E27FC236}">
                <a16:creationId xmlns:a16="http://schemas.microsoft.com/office/drawing/2014/main" id="{89C65DD7-3E28-504C-B0B6-6BBB33093059}"/>
              </a:ext>
            </a:extLst>
          </p:cNvPr>
          <p:cNvSpPr>
            <a:spLocks noGrp="1"/>
          </p:cNvSpPr>
          <p:nvPr>
            <p:ph type="subTitle" idx="1" hasCustomPrompt="1"/>
          </p:nvPr>
        </p:nvSpPr>
        <p:spPr>
          <a:xfrm>
            <a:off x="5784427" y="2269656"/>
            <a:ext cx="5825067" cy="1207605"/>
          </a:xfrm>
        </p:spPr>
        <p:txBody>
          <a:bodyPr anchor="t">
            <a:noAutofit/>
          </a:bodyPr>
          <a:lstStyle>
            <a:lvl1pPr marL="0" indent="0" algn="l">
              <a:lnSpc>
                <a:spcPts val="2680"/>
              </a:lnSpc>
              <a:spcBef>
                <a:spcPts val="0"/>
              </a:spcBef>
              <a:spcAft>
                <a:spcPts val="0"/>
              </a:spcAft>
              <a:buNone/>
              <a:defRPr sz="2000" b="0" i="0">
                <a:solidFill>
                  <a:schemeClr val="tx1"/>
                </a:solidFill>
                <a:latin typeface="Gill Sans Nova Light" panose="020B0302020104020203" pitchFamily="34" charset="0"/>
                <a:cs typeface="Gill Sans Light" panose="020B0302020104020203" pitchFamily="34"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if needed</a:t>
            </a:r>
          </a:p>
        </p:txBody>
      </p:sp>
      <p:sp>
        <p:nvSpPr>
          <p:cNvPr id="19" name="Text Placeholder 7">
            <a:extLst>
              <a:ext uri="{FF2B5EF4-FFF2-40B4-BE49-F238E27FC236}">
                <a16:creationId xmlns:a16="http://schemas.microsoft.com/office/drawing/2014/main" id="{8E9C6DFF-0786-8E41-B0B8-F1E9FE0D36FF}"/>
              </a:ext>
            </a:extLst>
          </p:cNvPr>
          <p:cNvSpPr>
            <a:spLocks noGrp="1"/>
          </p:cNvSpPr>
          <p:nvPr>
            <p:ph type="body" sz="quarter" idx="11" hasCustomPrompt="1"/>
          </p:nvPr>
        </p:nvSpPr>
        <p:spPr>
          <a:xfrm>
            <a:off x="5789382" y="3495458"/>
            <a:ext cx="5823105" cy="457200"/>
          </a:xfrm>
        </p:spPr>
        <p:txBody>
          <a:bodyPr anchor="b" anchorCtr="0">
            <a:noAutofit/>
          </a:bodyPr>
          <a:lstStyle>
            <a:lvl1pPr marL="0" indent="0">
              <a:spcBef>
                <a:spcPts val="0"/>
              </a:spcBef>
              <a:spcAft>
                <a:spcPts val="0"/>
              </a:spcAft>
              <a:buNone/>
              <a:defRPr sz="1200" b="0" i="0">
                <a:solidFill>
                  <a:schemeClr val="tx1"/>
                </a:solidFill>
                <a:latin typeface="ITC Franklin Gothic Std Med"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PRESENTATION BY</a:t>
            </a:r>
          </a:p>
        </p:txBody>
      </p:sp>
      <p:sp>
        <p:nvSpPr>
          <p:cNvPr id="21" name="Text Placeholder 7">
            <a:extLst>
              <a:ext uri="{FF2B5EF4-FFF2-40B4-BE49-F238E27FC236}">
                <a16:creationId xmlns:a16="http://schemas.microsoft.com/office/drawing/2014/main" id="{A727BC80-9B75-B745-9585-6873C596D589}"/>
              </a:ext>
            </a:extLst>
          </p:cNvPr>
          <p:cNvSpPr>
            <a:spLocks noGrp="1"/>
          </p:cNvSpPr>
          <p:nvPr>
            <p:ph type="body" sz="quarter" idx="12" hasCustomPrompt="1"/>
          </p:nvPr>
        </p:nvSpPr>
        <p:spPr>
          <a:xfrm>
            <a:off x="5795908" y="4071729"/>
            <a:ext cx="5823105" cy="1358853"/>
          </a:xfrm>
        </p:spPr>
        <p:txBody>
          <a:bodyPr anchor="t" anchorCtr="0">
            <a:noAutofit/>
          </a:bodyPr>
          <a:lstStyle>
            <a:lvl1pPr marL="0" indent="0">
              <a:spcBef>
                <a:spcPts val="0"/>
              </a:spcBef>
              <a:spcAft>
                <a:spcPts val="0"/>
              </a:spcAft>
              <a:buNone/>
              <a:defRPr sz="1200" b="0" i="0">
                <a:solidFill>
                  <a:schemeClr val="tx1"/>
                </a:solidFill>
                <a:latin typeface="ITC Franklin Gothic Std Book"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Firstname Lastname</a:t>
            </a:r>
          </a:p>
          <a:p>
            <a:pPr lvl="0"/>
            <a:r>
              <a:rPr lang="en-US" dirty="0"/>
              <a:t>Title, Company</a:t>
            </a:r>
          </a:p>
          <a:p>
            <a:pPr lvl="0"/>
            <a:endParaRPr lang="en-US" dirty="0"/>
          </a:p>
          <a:p>
            <a:pPr lvl="0"/>
            <a:r>
              <a:rPr lang="en-US" dirty="0"/>
              <a:t>Month 00, 0000</a:t>
            </a:r>
          </a:p>
          <a:p>
            <a:pPr lvl="0"/>
            <a:endParaRPr lang="en-US" dirty="0"/>
          </a:p>
        </p:txBody>
      </p:sp>
      <p:pic>
        <p:nvPicPr>
          <p:cNvPr id="9" name="Picture 8">
            <a:extLst>
              <a:ext uri="{FF2B5EF4-FFF2-40B4-BE49-F238E27FC236}">
                <a16:creationId xmlns:a16="http://schemas.microsoft.com/office/drawing/2014/main" id="{CE95FA47-37A8-624A-BC8C-EF43CE897D9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57493" y="375498"/>
            <a:ext cx="1939739" cy="384048"/>
          </a:xfrm>
          <a:prstGeom prst="rect">
            <a:avLst/>
          </a:prstGeom>
        </p:spPr>
      </p:pic>
      <p:sp>
        <p:nvSpPr>
          <p:cNvPr id="2" name="Footer Placeholder 1">
            <a:extLst>
              <a:ext uri="{FF2B5EF4-FFF2-40B4-BE49-F238E27FC236}">
                <a16:creationId xmlns:a16="http://schemas.microsoft.com/office/drawing/2014/main" id="{CF91EA15-C58C-AF4F-BA3A-ADDE3C6A25C5}"/>
              </a:ext>
            </a:extLst>
          </p:cNvPr>
          <p:cNvSpPr>
            <a:spLocks noGrp="1"/>
          </p:cNvSpPr>
          <p:nvPr>
            <p:ph type="ftr" sz="quarter" idx="14"/>
          </p:nvPr>
        </p:nvSpPr>
        <p:spPr>
          <a:xfrm>
            <a:off x="611293" y="6386831"/>
            <a:ext cx="4114800" cy="257810"/>
          </a:xfrm>
        </p:spPr>
        <p:txBody>
          <a:bodyPr/>
          <a:lstStyle>
            <a:lvl1pPr>
              <a:defRPr b="0" i="0">
                <a:solidFill>
                  <a:schemeClr val="tx1"/>
                </a:solidFill>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414972802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02a">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66713CAC-C8D2-3942-AB9E-069F790DC190}"/>
              </a:ext>
            </a:extLst>
          </p:cNvPr>
          <p:cNvSpPr>
            <a:spLocks noGrp="1"/>
          </p:cNvSpPr>
          <p:nvPr>
            <p:ph type="pic" sz="quarter" idx="14"/>
          </p:nvPr>
        </p:nvSpPr>
        <p:spPr>
          <a:xfrm>
            <a:off x="0" y="0"/>
            <a:ext cx="5337387" cy="6858000"/>
          </a:xfrm>
          <a:solidFill>
            <a:schemeClr val="bg2"/>
          </a:solidFill>
        </p:spPr>
        <p:txBody>
          <a:bodyPr anchor="ctr" anchorCtr="0">
            <a:normAutofit/>
          </a:bodyPr>
          <a:lstStyle>
            <a:lvl1pPr algn="ctr">
              <a:defRPr sz="1800" b="0" i="0">
                <a:latin typeface="ITC Franklin Gothic Std Book" panose="020B0504030503020204" pitchFamily="34" charset="77"/>
              </a:defRPr>
            </a:lvl1pPr>
          </a:lstStyle>
          <a:p>
            <a:r>
              <a:rPr lang="en-US" dirty="0"/>
              <a:t>Click icon to add picture</a:t>
            </a:r>
          </a:p>
        </p:txBody>
      </p:sp>
      <p:sp>
        <p:nvSpPr>
          <p:cNvPr id="27" name="Title 1">
            <a:extLst>
              <a:ext uri="{FF2B5EF4-FFF2-40B4-BE49-F238E27FC236}">
                <a16:creationId xmlns:a16="http://schemas.microsoft.com/office/drawing/2014/main" id="{B77939DE-C982-8D4E-9B1B-480FD1215A7A}"/>
              </a:ext>
            </a:extLst>
          </p:cNvPr>
          <p:cNvSpPr>
            <a:spLocks noGrp="1"/>
          </p:cNvSpPr>
          <p:nvPr>
            <p:ph type="ctrTitle" hasCustomPrompt="1"/>
          </p:nvPr>
        </p:nvSpPr>
        <p:spPr>
          <a:xfrm>
            <a:off x="5784427" y="1087121"/>
            <a:ext cx="5852160" cy="1149731"/>
          </a:xfrm>
          <a:prstGeom prst="rect">
            <a:avLst/>
          </a:prstGeom>
        </p:spPr>
        <p:txBody>
          <a:bodyPr anchor="b" anchorCtr="0">
            <a:noAutofit/>
          </a:bodyPr>
          <a:lstStyle>
            <a:lvl1pPr>
              <a:lnSpc>
                <a:spcPts val="3200"/>
              </a:lnSpc>
              <a:defRPr sz="2800" b="0" i="0">
                <a:solidFill>
                  <a:srgbClr val="00A3E0"/>
                </a:solidFill>
                <a:latin typeface="Gill Sans Nova Light" panose="020B0302020104020203" pitchFamily="34" charset="0"/>
                <a:cs typeface="Gill Sans Light" panose="020B0302020104020203" pitchFamily="34" charset="-79"/>
              </a:defRPr>
            </a:lvl1pPr>
          </a:lstStyle>
          <a:p>
            <a:r>
              <a:rPr lang="en-US" dirty="0"/>
              <a:t>Title of presentation:</a:t>
            </a:r>
          </a:p>
        </p:txBody>
      </p:sp>
      <p:sp>
        <p:nvSpPr>
          <p:cNvPr id="28" name="Subtitle 2">
            <a:extLst>
              <a:ext uri="{FF2B5EF4-FFF2-40B4-BE49-F238E27FC236}">
                <a16:creationId xmlns:a16="http://schemas.microsoft.com/office/drawing/2014/main" id="{B4DB9E0A-EACC-2948-8FC3-716C0ED31B59}"/>
              </a:ext>
            </a:extLst>
          </p:cNvPr>
          <p:cNvSpPr>
            <a:spLocks noGrp="1"/>
          </p:cNvSpPr>
          <p:nvPr>
            <p:ph type="subTitle" idx="1" hasCustomPrompt="1"/>
          </p:nvPr>
        </p:nvSpPr>
        <p:spPr>
          <a:xfrm>
            <a:off x="5784427" y="2269656"/>
            <a:ext cx="5852160" cy="1207605"/>
          </a:xfrm>
        </p:spPr>
        <p:txBody>
          <a:bodyPr anchor="t">
            <a:noAutofit/>
          </a:bodyPr>
          <a:lstStyle>
            <a:lvl1pPr marL="0" indent="0" algn="l">
              <a:lnSpc>
                <a:spcPts val="2680"/>
              </a:lnSpc>
              <a:spcBef>
                <a:spcPts val="0"/>
              </a:spcBef>
              <a:spcAft>
                <a:spcPts val="0"/>
              </a:spcAft>
              <a:buNone/>
              <a:defRPr sz="2000" b="0" i="0">
                <a:solidFill>
                  <a:schemeClr val="accent1"/>
                </a:solidFill>
                <a:latin typeface="Gill Sans Nova Light" panose="020B0302020104020203" pitchFamily="34" charset="0"/>
                <a:cs typeface="Gill Sans Light" panose="020B0302020104020203" pitchFamily="34"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if needed</a:t>
            </a:r>
          </a:p>
        </p:txBody>
      </p:sp>
      <p:sp>
        <p:nvSpPr>
          <p:cNvPr id="29" name="Text Placeholder 7">
            <a:extLst>
              <a:ext uri="{FF2B5EF4-FFF2-40B4-BE49-F238E27FC236}">
                <a16:creationId xmlns:a16="http://schemas.microsoft.com/office/drawing/2014/main" id="{432277F3-4942-2649-B6B8-82DB964373A6}"/>
              </a:ext>
            </a:extLst>
          </p:cNvPr>
          <p:cNvSpPr>
            <a:spLocks noGrp="1"/>
          </p:cNvSpPr>
          <p:nvPr>
            <p:ph type="body" sz="quarter" idx="11" hasCustomPrompt="1"/>
          </p:nvPr>
        </p:nvSpPr>
        <p:spPr>
          <a:xfrm>
            <a:off x="5789383" y="3495458"/>
            <a:ext cx="5850189" cy="457200"/>
          </a:xfrm>
        </p:spPr>
        <p:txBody>
          <a:bodyPr anchor="b" anchorCtr="0">
            <a:noAutofit/>
          </a:bodyPr>
          <a:lstStyle>
            <a:lvl1pPr marL="0" indent="0">
              <a:spcBef>
                <a:spcPts val="0"/>
              </a:spcBef>
              <a:spcAft>
                <a:spcPts val="0"/>
              </a:spcAft>
              <a:buNone/>
              <a:defRPr sz="1200" b="0" i="0">
                <a:solidFill>
                  <a:schemeClr val="bg2">
                    <a:lumMod val="50000"/>
                  </a:schemeClr>
                </a:solidFill>
                <a:latin typeface="ITC Franklin Gothic Std Med"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PRESENTATION BY</a:t>
            </a:r>
          </a:p>
        </p:txBody>
      </p:sp>
      <p:sp>
        <p:nvSpPr>
          <p:cNvPr id="30" name="Text Placeholder 7">
            <a:extLst>
              <a:ext uri="{FF2B5EF4-FFF2-40B4-BE49-F238E27FC236}">
                <a16:creationId xmlns:a16="http://schemas.microsoft.com/office/drawing/2014/main" id="{2D033EBA-DF6D-2646-804D-09A2B4122591}"/>
              </a:ext>
            </a:extLst>
          </p:cNvPr>
          <p:cNvSpPr>
            <a:spLocks noGrp="1"/>
          </p:cNvSpPr>
          <p:nvPr>
            <p:ph type="body" sz="quarter" idx="12" hasCustomPrompt="1"/>
          </p:nvPr>
        </p:nvSpPr>
        <p:spPr>
          <a:xfrm>
            <a:off x="5795908" y="4071729"/>
            <a:ext cx="5850189" cy="1358853"/>
          </a:xfrm>
        </p:spPr>
        <p:txBody>
          <a:bodyPr anchor="t" anchorCtr="0">
            <a:noAutofit/>
          </a:bodyPr>
          <a:lstStyle>
            <a:lvl1pPr marL="0" indent="0">
              <a:spcBef>
                <a:spcPts val="0"/>
              </a:spcBef>
              <a:spcAft>
                <a:spcPts val="0"/>
              </a:spcAft>
              <a:buNone/>
              <a:defRPr sz="1200" b="0" i="0">
                <a:solidFill>
                  <a:schemeClr val="bg2">
                    <a:lumMod val="50000"/>
                  </a:schemeClr>
                </a:solidFill>
                <a:latin typeface="ITC Franklin Gothic Std Book" panose="020B0504030503020204" pitchFamily="34" charset="77"/>
              </a:defRPr>
            </a:lvl1pPr>
            <a:lvl2pPr>
              <a:spcBef>
                <a:spcPts val="0"/>
              </a:spcBef>
              <a:spcAft>
                <a:spcPts val="0"/>
              </a:spcAft>
              <a:defRPr sz="1400">
                <a:solidFill>
                  <a:schemeClr val="bg1"/>
                </a:solidFill>
              </a:defRPr>
            </a:lvl2pPr>
            <a:lvl3pPr>
              <a:spcBef>
                <a:spcPts val="0"/>
              </a:spcBef>
              <a:spcAft>
                <a:spcPts val="0"/>
              </a:spcAft>
              <a:defRPr sz="1400">
                <a:solidFill>
                  <a:schemeClr val="bg1"/>
                </a:solidFill>
              </a:defRPr>
            </a:lvl3pPr>
            <a:lvl4pPr>
              <a:spcBef>
                <a:spcPts val="0"/>
              </a:spcBef>
              <a:spcAft>
                <a:spcPts val="0"/>
              </a:spcAft>
              <a:defRPr sz="1400">
                <a:solidFill>
                  <a:schemeClr val="bg1"/>
                </a:solidFill>
              </a:defRPr>
            </a:lvl4pPr>
            <a:lvl5pPr>
              <a:spcBef>
                <a:spcPts val="0"/>
              </a:spcBef>
              <a:spcAft>
                <a:spcPts val="0"/>
              </a:spcAft>
              <a:defRPr sz="1400">
                <a:solidFill>
                  <a:schemeClr val="bg1"/>
                </a:solidFill>
              </a:defRPr>
            </a:lvl5pPr>
          </a:lstStyle>
          <a:p>
            <a:pPr lvl="0"/>
            <a:r>
              <a:rPr lang="en-US" dirty="0"/>
              <a:t>Firstname Lastname</a:t>
            </a:r>
          </a:p>
          <a:p>
            <a:pPr lvl="0"/>
            <a:r>
              <a:rPr lang="en-US" dirty="0"/>
              <a:t>Title, Company</a:t>
            </a:r>
          </a:p>
          <a:p>
            <a:pPr lvl="0"/>
            <a:endParaRPr lang="en-US" dirty="0"/>
          </a:p>
          <a:p>
            <a:pPr lvl="0"/>
            <a:r>
              <a:rPr lang="en-US" dirty="0"/>
              <a:t>Month 00, 0000</a:t>
            </a:r>
          </a:p>
          <a:p>
            <a:pPr lvl="0"/>
            <a:endParaRPr lang="en-US" dirty="0"/>
          </a:p>
        </p:txBody>
      </p:sp>
      <p:pic>
        <p:nvPicPr>
          <p:cNvPr id="10" name="Picture 9">
            <a:extLst>
              <a:ext uri="{FF2B5EF4-FFF2-40B4-BE49-F238E27FC236}">
                <a16:creationId xmlns:a16="http://schemas.microsoft.com/office/drawing/2014/main" id="{08BE9433-BFCD-3C48-9D33-4FC1EDBF112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9663709" y="381849"/>
            <a:ext cx="1950720" cy="381661"/>
          </a:xfrm>
          <a:prstGeom prst="rect">
            <a:avLst/>
          </a:prstGeom>
        </p:spPr>
      </p:pic>
      <p:pic>
        <p:nvPicPr>
          <p:cNvPr id="9" name="Picture 8">
            <a:extLst>
              <a:ext uri="{FF2B5EF4-FFF2-40B4-BE49-F238E27FC236}">
                <a16:creationId xmlns:a16="http://schemas.microsoft.com/office/drawing/2014/main" id="{08BE9433-BFCD-3C48-9D33-4FC1EDBF112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9663709" y="381849"/>
            <a:ext cx="1950720" cy="381661"/>
          </a:xfrm>
          <a:prstGeom prst="rect">
            <a:avLst/>
          </a:prstGeom>
        </p:spPr>
      </p:pic>
      <p:pic>
        <p:nvPicPr>
          <p:cNvPr id="11" name="Picture 10">
            <a:extLst>
              <a:ext uri="{FF2B5EF4-FFF2-40B4-BE49-F238E27FC236}">
                <a16:creationId xmlns:a16="http://schemas.microsoft.com/office/drawing/2014/main" id="{08BE9433-BFCD-3C48-9D33-4FC1EDBF112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75228" y="381849"/>
            <a:ext cx="1927683" cy="381661"/>
          </a:xfrm>
          <a:prstGeom prst="rect">
            <a:avLst/>
          </a:prstGeom>
        </p:spPr>
      </p:pic>
      <p:sp>
        <p:nvSpPr>
          <p:cNvPr id="2" name="Footer Placeholder 1">
            <a:extLst>
              <a:ext uri="{FF2B5EF4-FFF2-40B4-BE49-F238E27FC236}">
                <a16:creationId xmlns:a16="http://schemas.microsoft.com/office/drawing/2014/main" id="{05A70819-366F-8440-80DB-A7EEC4754DA3}"/>
              </a:ext>
            </a:extLst>
          </p:cNvPr>
          <p:cNvSpPr>
            <a:spLocks noGrp="1"/>
          </p:cNvSpPr>
          <p:nvPr>
            <p:ph type="ftr" sz="quarter" idx="15"/>
          </p:nvPr>
        </p:nvSpPr>
        <p:spPr>
          <a:xfrm>
            <a:off x="611293" y="6386831"/>
            <a:ext cx="4114800" cy="257810"/>
          </a:xfrm>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233083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7" name="Content Placeholder 6">
            <a:extLst>
              <a:ext uri="{FF2B5EF4-FFF2-40B4-BE49-F238E27FC236}">
                <a16:creationId xmlns:a16="http://schemas.microsoft.com/office/drawing/2014/main" id="{29FA9DB7-4E11-7541-98B7-73A551162561}"/>
              </a:ext>
            </a:extLst>
          </p:cNvPr>
          <p:cNvSpPr>
            <a:spLocks noGrp="1"/>
          </p:cNvSpPr>
          <p:nvPr>
            <p:ph sz="quarter" idx="16" hasCustomPrompt="1"/>
          </p:nvPr>
        </p:nvSpPr>
        <p:spPr>
          <a:xfrm>
            <a:off x="601132" y="1600200"/>
            <a:ext cx="10972800" cy="4636008"/>
          </a:xfrm>
        </p:spPr>
        <p:txBody>
          <a:bodyPr/>
          <a:lstStyle>
            <a:lvl1pPr marL="0" indent="0">
              <a:buFont typeface="+mj-lt"/>
              <a:buNone/>
              <a:defRPr sz="2800">
                <a:latin typeface="Franklin Gothic Book" panose="020B0503020102020204" pitchFamily="34" charset="0"/>
              </a:defRPr>
            </a:lvl1pPr>
            <a:lvl2pPr marL="457200" indent="-457200">
              <a:buClr>
                <a:schemeClr val="accent4"/>
              </a:buClr>
              <a:buSzPct val="100000"/>
              <a:buFont typeface="+mj-lt"/>
              <a:buAutoNum type="arabicPeriod"/>
              <a:defRPr sz="2000" b="0" i="0">
                <a:latin typeface="ITC Franklin Gothic Std Book" panose="020B0504030503020204" pitchFamily="34" charset="77"/>
              </a:defRPr>
            </a:lvl2pPr>
            <a:lvl3pPr marL="749300" indent="-342900">
              <a:buFont typeface="+mj-lt"/>
              <a:buAutoNum type="alphaLcPeriod"/>
              <a:tabLst>
                <a:tab pos="342900" algn="l"/>
              </a:tabLst>
              <a:defRPr sz="1800" b="0" i="0">
                <a:latin typeface="ITC Franklin Gothic Std Book" panose="020B0504030503020204" pitchFamily="34" charset="77"/>
              </a:defRPr>
            </a:lvl3pPr>
          </a:lstStyle>
          <a:p>
            <a:pPr lvl="1"/>
            <a:r>
              <a:rPr lang="en-US" dirty="0"/>
              <a:t>Item 1</a:t>
            </a:r>
          </a:p>
          <a:p>
            <a:pPr lvl="1"/>
            <a:r>
              <a:rPr lang="en-US" dirty="0"/>
              <a:t>Item 2</a:t>
            </a:r>
          </a:p>
          <a:p>
            <a:pPr lvl="2"/>
            <a:r>
              <a:rPr lang="en-US" dirty="0"/>
              <a:t>Sub Item</a:t>
            </a:r>
          </a:p>
        </p:txBody>
      </p:sp>
      <p:sp>
        <p:nvSpPr>
          <p:cNvPr id="2" name="Footer Placeholder 1">
            <a:extLst>
              <a:ext uri="{FF2B5EF4-FFF2-40B4-BE49-F238E27FC236}">
                <a16:creationId xmlns:a16="http://schemas.microsoft.com/office/drawing/2014/main" id="{2DD2C0A8-ED41-AE4A-B6C6-60E8F0F0BA35}"/>
              </a:ext>
            </a:extLst>
          </p:cNvPr>
          <p:cNvSpPr>
            <a:spLocks noGrp="1"/>
          </p:cNvSpPr>
          <p:nvPr>
            <p:ph type="ftr" sz="quarter" idx="17"/>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76772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71E29FD8-DC90-C545-BCDB-39CC9DB78CD7}"/>
              </a:ext>
            </a:extLst>
          </p:cNvPr>
          <p:cNvSpPr>
            <a:spLocks noGrp="1"/>
          </p:cNvSpPr>
          <p:nvPr>
            <p:ph sz="half" idx="2" hasCustomPrompt="1"/>
          </p:nvPr>
        </p:nvSpPr>
        <p:spPr>
          <a:xfrm>
            <a:off x="596053" y="1597572"/>
            <a:ext cx="10972800" cy="4526782"/>
          </a:xfrm>
          <a:prstGeom prst="rect">
            <a:avLst/>
          </a:prstGeom>
        </p:spPr>
        <p:txBody>
          <a:bodyPr>
            <a:norm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7"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sz="2600"/>
            </a:lvl1pPr>
          </a:lstStyle>
          <a:p>
            <a:r>
              <a:rPr lang="en-US" dirty="0"/>
              <a:t>Slide title</a:t>
            </a:r>
          </a:p>
        </p:txBody>
      </p:sp>
      <p:sp>
        <p:nvSpPr>
          <p:cNvPr id="8" name="Text Placeholder 22">
            <a:extLst>
              <a:ext uri="{FF2B5EF4-FFF2-40B4-BE49-F238E27FC236}">
                <a16:creationId xmlns:a16="http://schemas.microsoft.com/office/drawing/2014/main" id="{2B6C7425-DC67-7E43-861F-C15C742E1484}"/>
              </a:ext>
            </a:extLst>
          </p:cNvPr>
          <p:cNvSpPr>
            <a:spLocks noGrp="1"/>
          </p:cNvSpPr>
          <p:nvPr>
            <p:ph type="body" sz="quarter" idx="15" hasCustomPrompt="1"/>
          </p:nvPr>
        </p:nvSpPr>
        <p:spPr>
          <a:xfrm>
            <a:off x="602593" y="1126522"/>
            <a:ext cx="10966260" cy="461647"/>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50551C34-D09A-A449-873A-36F907432AAC}"/>
              </a:ext>
            </a:extLst>
          </p:cNvPr>
          <p:cNvSpPr>
            <a:spLocks noGrp="1"/>
          </p:cNvSpPr>
          <p:nvPr>
            <p:ph type="ftr" sz="quarter" idx="16"/>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82425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DD28C669-DD23-F045-8C68-AB155D2CA72A}"/>
              </a:ext>
            </a:extLst>
          </p:cNvPr>
          <p:cNvSpPr>
            <a:spLocks noGrp="1"/>
          </p:cNvSpPr>
          <p:nvPr>
            <p:ph sz="half" idx="2" hasCustomPrompt="1"/>
          </p:nvPr>
        </p:nvSpPr>
        <p:spPr>
          <a:xfrm>
            <a:off x="596053" y="1597572"/>
            <a:ext cx="5215467" cy="4569312"/>
          </a:xfrm>
          <a:prstGeom prst="rect">
            <a:avLst/>
          </a:prstGeom>
        </p:spPr>
        <p:txBody>
          <a:bodyPr>
            <a:no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14" name="Content Placeholder 5">
            <a:extLst>
              <a:ext uri="{FF2B5EF4-FFF2-40B4-BE49-F238E27FC236}">
                <a16:creationId xmlns:a16="http://schemas.microsoft.com/office/drawing/2014/main" id="{70B7525D-7FC2-8043-8429-77C3653D4B18}"/>
              </a:ext>
            </a:extLst>
          </p:cNvPr>
          <p:cNvSpPr>
            <a:spLocks noGrp="1"/>
          </p:cNvSpPr>
          <p:nvPr>
            <p:ph sz="quarter" idx="4" hasCustomPrompt="1"/>
          </p:nvPr>
        </p:nvSpPr>
        <p:spPr>
          <a:xfrm>
            <a:off x="6339840" y="1597572"/>
            <a:ext cx="5215467" cy="4569312"/>
          </a:xfrm>
          <a:prstGeom prst="rect">
            <a:avLst/>
          </a:prstGeom>
        </p:spPr>
        <p:txBody>
          <a:bodyPr>
            <a:no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10"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11" name="Text Placeholder 22">
            <a:extLst>
              <a:ext uri="{FF2B5EF4-FFF2-40B4-BE49-F238E27FC236}">
                <a16:creationId xmlns:a16="http://schemas.microsoft.com/office/drawing/2014/main" id="{2B6C7425-DC67-7E43-861F-C15C742E1484}"/>
              </a:ext>
            </a:extLst>
          </p:cNvPr>
          <p:cNvSpPr>
            <a:spLocks noGrp="1"/>
          </p:cNvSpPr>
          <p:nvPr>
            <p:ph type="body" sz="quarter" idx="15" hasCustomPrompt="1"/>
          </p:nvPr>
        </p:nvSpPr>
        <p:spPr>
          <a:xfrm>
            <a:off x="602593" y="1126522"/>
            <a:ext cx="10966260" cy="461647"/>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F993087D-E79A-AC46-8653-F5FDAABF0ED4}"/>
              </a:ext>
            </a:extLst>
          </p:cNvPr>
          <p:cNvSpPr>
            <a:spLocks noGrp="1"/>
          </p:cNvSpPr>
          <p:nvPr>
            <p:ph type="ftr" sz="quarter" idx="16"/>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367143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96928" y="2049517"/>
            <a:ext cx="5242560" cy="4132490"/>
          </a:xfrm>
          <a:prstGeom prst="rect">
            <a:avLst/>
          </a:prstGeom>
        </p:spPr>
        <p:txBody>
          <a:bodyPr>
            <a:norm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6" name="Content Placeholder 5"/>
          <p:cNvSpPr>
            <a:spLocks noGrp="1"/>
          </p:cNvSpPr>
          <p:nvPr>
            <p:ph sz="quarter" idx="4" hasCustomPrompt="1"/>
          </p:nvPr>
        </p:nvSpPr>
        <p:spPr>
          <a:xfrm>
            <a:off x="6326292" y="2049517"/>
            <a:ext cx="5242560" cy="4132490"/>
          </a:xfrm>
          <a:prstGeom prst="rect">
            <a:avLst/>
          </a:prstGeom>
        </p:spPr>
        <p:txBody>
          <a:bodyPr>
            <a:normAutofit/>
          </a:bodyPr>
          <a:lstStyle>
            <a:lvl1pPr>
              <a:defRPr sz="1600" b="0" i="0">
                <a:solidFill>
                  <a:schemeClr val="accent1"/>
                </a:solidFill>
                <a:latin typeface="Franklin Gothic Book" panose="020B0503020102020204" pitchFamily="34" charset="0"/>
              </a:defRPr>
            </a:lvl1pPr>
            <a:lvl2pPr>
              <a:defRPr sz="1600" b="0" i="0">
                <a:solidFill>
                  <a:schemeClr val="accent1"/>
                </a:solidFill>
                <a:latin typeface="ITC Franklin Gothic Std Book" panose="020B0504030503020204" pitchFamily="34" charset="77"/>
              </a:defRPr>
            </a:lvl2pPr>
            <a:lvl3pPr>
              <a:defRPr sz="1600" b="0" i="0">
                <a:solidFill>
                  <a:schemeClr val="accent1"/>
                </a:solidFill>
                <a:latin typeface="ITC Franklin Gothic Std Book" panose="020B0504030503020204" pitchFamily="34" charset="77"/>
              </a:defRPr>
            </a:lvl3pPr>
            <a:lvl4pPr>
              <a:defRPr sz="1400" b="0" i="0">
                <a:solidFill>
                  <a:schemeClr val="accent1"/>
                </a:solidFill>
                <a:latin typeface="ITC Franklin Gothic Std Book" panose="020B0504030503020204" pitchFamily="34" charset="77"/>
              </a:defRPr>
            </a:lvl4pPr>
            <a:lvl5pPr>
              <a:defRPr sz="1200" b="0" i="0">
                <a:latin typeface="ITC Franklin Gothic Std Book" panose="020B0504030503020204" pitchFamily="34" charset="77"/>
              </a:defRPr>
            </a:lvl5pPr>
            <a:lvl6pPr>
              <a:defRPr sz="1600"/>
            </a:lvl6pPr>
            <a:lvl7pPr>
              <a:defRPr sz="1600"/>
            </a:lvl7pPr>
            <a:lvl8pPr>
              <a:defRPr sz="1600"/>
            </a:lvl8pPr>
            <a:lvl9pPr>
              <a:defRPr sz="1600"/>
            </a:lvl9p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10" name="Content Placeholder 2">
            <a:extLst>
              <a:ext uri="{FF2B5EF4-FFF2-40B4-BE49-F238E27FC236}">
                <a16:creationId xmlns:a16="http://schemas.microsoft.com/office/drawing/2014/main" id="{EEC2A0DF-724B-524F-AD80-147B0FC6F1ED}"/>
              </a:ext>
            </a:extLst>
          </p:cNvPr>
          <p:cNvSpPr>
            <a:spLocks noGrp="1"/>
          </p:cNvSpPr>
          <p:nvPr>
            <p:ph sz="half" idx="14" hasCustomPrompt="1"/>
          </p:nvPr>
        </p:nvSpPr>
        <p:spPr>
          <a:xfrm>
            <a:off x="596053" y="1587501"/>
            <a:ext cx="5242560" cy="451856"/>
          </a:xfrm>
          <a:prstGeom prst="rect">
            <a:avLst/>
          </a:prstGeom>
        </p:spPr>
        <p:txBody>
          <a:bodyPr bIns="91440" anchor="t" anchorCtr="0">
            <a:normAutofit/>
          </a:bodyPr>
          <a:lstStyle>
            <a:lvl1pPr fontAlgn="t" hangingPunct="0">
              <a:spcBef>
                <a:spcPts val="0"/>
              </a:spcBef>
              <a:spcAft>
                <a:spcPts val="0"/>
              </a:spcAft>
              <a:defRPr sz="1600" b="0" i="0">
                <a:solidFill>
                  <a:schemeClr val="accent1"/>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Edit Master text styles</a:t>
            </a:r>
          </a:p>
        </p:txBody>
      </p:sp>
      <p:sp>
        <p:nvSpPr>
          <p:cNvPr id="11" name="Content Placeholder 2">
            <a:extLst>
              <a:ext uri="{FF2B5EF4-FFF2-40B4-BE49-F238E27FC236}">
                <a16:creationId xmlns:a16="http://schemas.microsoft.com/office/drawing/2014/main" id="{3F955966-9A9B-0945-B57F-A92BC334A4A6}"/>
              </a:ext>
            </a:extLst>
          </p:cNvPr>
          <p:cNvSpPr>
            <a:spLocks noGrp="1"/>
          </p:cNvSpPr>
          <p:nvPr>
            <p:ph sz="half" idx="15" hasCustomPrompt="1"/>
          </p:nvPr>
        </p:nvSpPr>
        <p:spPr>
          <a:xfrm>
            <a:off x="6326292" y="1597661"/>
            <a:ext cx="5242560" cy="451856"/>
          </a:xfrm>
          <a:prstGeom prst="rect">
            <a:avLst/>
          </a:prstGeom>
        </p:spPr>
        <p:txBody>
          <a:bodyPr bIns="91440" anchor="t" anchorCtr="0">
            <a:normAutofit/>
          </a:bodyPr>
          <a:lstStyle>
            <a:lvl1pPr fontAlgn="t">
              <a:spcBef>
                <a:spcPts val="0"/>
              </a:spcBef>
              <a:spcAft>
                <a:spcPts val="0"/>
              </a:spcAft>
              <a:defRPr sz="1600" b="0" i="0">
                <a:solidFill>
                  <a:schemeClr val="accent1"/>
                </a:solidFill>
                <a:latin typeface="ITC Franklin Gothic Std Med" panose="020B0504030503020204" pitchFamily="34" charset="77"/>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600">
                <a:solidFill>
                  <a:schemeClr val="accent1"/>
                </a:solidFill>
              </a:defRPr>
            </a:lvl5pPr>
            <a:lvl6pPr>
              <a:defRPr sz="1800"/>
            </a:lvl6pPr>
            <a:lvl7pPr>
              <a:defRPr sz="1800"/>
            </a:lvl7pPr>
            <a:lvl8pPr>
              <a:defRPr sz="1800"/>
            </a:lvl8pPr>
            <a:lvl9pPr>
              <a:defRPr sz="1800"/>
            </a:lvl9pPr>
          </a:lstStyle>
          <a:p>
            <a:pPr lvl="0"/>
            <a:r>
              <a:rPr lang="en-US" dirty="0"/>
              <a:t>Edit Master text styles</a:t>
            </a:r>
          </a:p>
        </p:txBody>
      </p:sp>
      <p:sp>
        <p:nvSpPr>
          <p:cNvPr id="8" name="Title 1">
            <a:extLst>
              <a:ext uri="{FF2B5EF4-FFF2-40B4-BE49-F238E27FC236}">
                <a16:creationId xmlns:a16="http://schemas.microsoft.com/office/drawing/2014/main" id="{23758847-B7DD-674A-B616-8F176C13913E}"/>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13" name="Text Placeholder 22">
            <a:extLst>
              <a:ext uri="{FF2B5EF4-FFF2-40B4-BE49-F238E27FC236}">
                <a16:creationId xmlns:a16="http://schemas.microsoft.com/office/drawing/2014/main" id="{2B6C7425-DC67-7E43-861F-C15C742E1484}"/>
              </a:ext>
            </a:extLst>
          </p:cNvPr>
          <p:cNvSpPr>
            <a:spLocks noGrp="1"/>
          </p:cNvSpPr>
          <p:nvPr>
            <p:ph type="body" sz="quarter" idx="16" hasCustomPrompt="1"/>
          </p:nvPr>
        </p:nvSpPr>
        <p:spPr>
          <a:xfrm>
            <a:off x="602593" y="1126522"/>
            <a:ext cx="10966260" cy="452022"/>
          </a:xfrm>
        </p:spPr>
        <p:txBody>
          <a:bodyPr>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a:solidFill>
                  <a:schemeClr val="accent1"/>
                </a:solidFill>
                <a:latin typeface="Gill Sans Nova Light" panose="020B0302020104020203" pitchFamily="34" charset="0"/>
                <a:cs typeface="Gill Sans Light" panose="020B0302020104020203"/>
              </a:defRPr>
            </a:lvl1pPr>
            <a:lvl2pPr>
              <a:defRPr b="0" i="0">
                <a:solidFill>
                  <a:schemeClr val="accent3"/>
                </a:solidFill>
                <a:latin typeface="Gill Sans Light" panose="020B0302020104020203" pitchFamily="34" charset="-79"/>
                <a:cs typeface="Gill Sans Light" panose="020B0302020104020203" pitchFamily="34" charset="-79"/>
              </a:defRPr>
            </a:lvl2pPr>
            <a:lvl3pPr>
              <a:defRPr b="0" i="0">
                <a:solidFill>
                  <a:schemeClr val="accent3"/>
                </a:solidFill>
                <a:latin typeface="Gill Sans Light" panose="020B0302020104020203" pitchFamily="34" charset="-79"/>
                <a:cs typeface="Gill Sans Light" panose="020B0302020104020203" pitchFamily="34" charset="-79"/>
              </a:defRPr>
            </a:lvl3pPr>
            <a:lvl4pPr>
              <a:defRPr b="0" i="0">
                <a:solidFill>
                  <a:schemeClr val="accent3"/>
                </a:solidFill>
                <a:latin typeface="Gill Sans Light" panose="020B0302020104020203" pitchFamily="34" charset="-79"/>
                <a:cs typeface="Gill Sans Light" panose="020B0302020104020203" pitchFamily="34" charset="-79"/>
              </a:defRPr>
            </a:lvl4pPr>
            <a:lvl5pPr>
              <a:defRPr b="0" i="0">
                <a:solidFill>
                  <a:schemeClr val="accent3"/>
                </a:solidFill>
                <a:latin typeface="Gill Sans Light" panose="020B0302020104020203" pitchFamily="34" charset="-79"/>
                <a:cs typeface="Gill Sans Light" panose="020B0302020104020203" pitchFamily="34" charset="-79"/>
              </a:defRPr>
            </a:lvl5p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dirty="0"/>
              <a:t>Subtitle, if needed</a:t>
            </a:r>
          </a:p>
        </p:txBody>
      </p:sp>
      <p:sp>
        <p:nvSpPr>
          <p:cNvPr id="2" name="Footer Placeholder 1">
            <a:extLst>
              <a:ext uri="{FF2B5EF4-FFF2-40B4-BE49-F238E27FC236}">
                <a16:creationId xmlns:a16="http://schemas.microsoft.com/office/drawing/2014/main" id="{CCAC5BBD-BA91-3A4E-A249-553DBD92E307}"/>
              </a:ext>
            </a:extLst>
          </p:cNvPr>
          <p:cNvSpPr>
            <a:spLocks noGrp="1"/>
          </p:cNvSpPr>
          <p:nvPr>
            <p:ph type="ftr" sz="quarter" idx="17"/>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17300435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60638BEF-21F3-CD45-AAD6-BD631D3592E2}"/>
              </a:ext>
            </a:extLst>
          </p:cNvPr>
          <p:cNvSpPr>
            <a:spLocks noGrp="1"/>
          </p:cNvSpPr>
          <p:nvPr>
            <p:ph type="body" idx="1"/>
          </p:nvPr>
        </p:nvSpPr>
        <p:spPr>
          <a:xfrm>
            <a:off x="602594" y="1597572"/>
            <a:ext cx="10979807" cy="4600027"/>
          </a:xfrm>
          <a:prstGeom prst="rect">
            <a:avLst/>
          </a:prstGeom>
        </p:spPr>
        <p:txBody>
          <a:bodyPr vert="horz" lIns="0" tIns="0" rIns="0" bIns="0" rtlCol="0">
            <a:normAutofit/>
          </a:bodyPr>
          <a:lstStyle/>
          <a:p>
            <a:pPr lvl="1"/>
            <a:r>
              <a:rPr lang="en-US" dirty="0"/>
              <a:t>Click to edit Master text styles</a:t>
            </a:r>
          </a:p>
          <a:p>
            <a:pPr lvl="2"/>
            <a:r>
              <a:rPr lang="en-US" dirty="0"/>
              <a:t>First level</a:t>
            </a:r>
          </a:p>
          <a:p>
            <a:pPr lvl="3"/>
            <a:r>
              <a:rPr lang="en-US" dirty="0"/>
              <a:t>Second level</a:t>
            </a:r>
          </a:p>
          <a:p>
            <a:pPr lvl="4"/>
            <a:r>
              <a:rPr lang="en-US" dirty="0"/>
              <a:t>Third level</a:t>
            </a:r>
          </a:p>
        </p:txBody>
      </p:sp>
      <p:sp>
        <p:nvSpPr>
          <p:cNvPr id="22" name="Text Placeholder 19">
            <a:extLst>
              <a:ext uri="{FF2B5EF4-FFF2-40B4-BE49-F238E27FC236}">
                <a16:creationId xmlns:a16="http://schemas.microsoft.com/office/drawing/2014/main" id="{25BA0C83-F4B7-8745-8461-90D0D210B34A}"/>
              </a:ext>
            </a:extLst>
          </p:cNvPr>
          <p:cNvSpPr txBox="1">
            <a:spLocks/>
          </p:cNvSpPr>
          <p:nvPr userDrawn="1"/>
        </p:nvSpPr>
        <p:spPr>
          <a:xfrm>
            <a:off x="5415516" y="6445101"/>
            <a:ext cx="5830464" cy="210889"/>
          </a:xfrm>
          <a:prstGeom prst="rect">
            <a:avLst/>
          </a:prstGeom>
        </p:spPr>
        <p:txBody>
          <a:bodyPr lIns="0" tIns="0" rIns="0" bIns="0" anchor="b" anchorCtr="0">
            <a:noAutofit/>
          </a:bodyPr>
          <a:lstStyle>
            <a:lvl1pPr marL="0" indent="0" algn="l" defTabSz="914400" rtl="0" eaLnBrk="1" latinLnBrk="0" hangingPunct="1">
              <a:lnSpc>
                <a:spcPct val="100000"/>
              </a:lnSpc>
              <a:spcBef>
                <a:spcPts val="300"/>
              </a:spcBef>
              <a:spcAft>
                <a:spcPts val="0"/>
              </a:spcAft>
              <a:buFontTx/>
              <a:buNone/>
              <a:defRPr sz="800" b="0" i="0" kern="1200" cap="all" baseline="0">
                <a:solidFill>
                  <a:schemeClr val="accent1"/>
                </a:solidFill>
                <a:latin typeface="Franklin Gothic Medium" panose="020B06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6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2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800" b="0" i="0" dirty="0">
                <a:solidFill>
                  <a:schemeClr val="bg2">
                    <a:lumMod val="25000"/>
                  </a:schemeClr>
                </a:solidFill>
                <a:latin typeface="ITC Franklin Gothic Std Book" panose="020B0504030503020204" pitchFamily="34" charset="77"/>
              </a:rPr>
              <a:t>Live with confidence in retirement – 5 steps to creating YOUR retirement income plan</a:t>
            </a:r>
          </a:p>
        </p:txBody>
      </p:sp>
      <p:cxnSp>
        <p:nvCxnSpPr>
          <p:cNvPr id="4" name="Straight Connector 3">
            <a:extLst>
              <a:ext uri="{FF2B5EF4-FFF2-40B4-BE49-F238E27FC236}">
                <a16:creationId xmlns:a16="http://schemas.microsoft.com/office/drawing/2014/main" id="{C932F985-08C8-C242-B7C4-64EAD84A4455}"/>
              </a:ext>
            </a:extLst>
          </p:cNvPr>
          <p:cNvCxnSpPr/>
          <p:nvPr userDrawn="1"/>
        </p:nvCxnSpPr>
        <p:spPr>
          <a:xfrm>
            <a:off x="602593" y="6345382"/>
            <a:ext cx="10984040" cy="10968"/>
          </a:xfrm>
          <a:prstGeom prst="line">
            <a:avLst/>
          </a:prstGeom>
          <a:ln w="6350">
            <a:solidFill>
              <a:schemeClr val="bg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550400" y="160866"/>
            <a:ext cx="0" cy="677334"/>
          </a:xfrm>
          <a:prstGeom prst="line">
            <a:avLst/>
          </a:prstGeom>
          <a:ln w="14351">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11" name="TextBox 10" hidden="1"/>
          <p:cNvSpPr txBox="1"/>
          <p:nvPr/>
        </p:nvSpPr>
        <p:spPr>
          <a:xfrm>
            <a:off x="16933334" y="12700000"/>
            <a:ext cx="16933" cy="369332"/>
          </a:xfrm>
          <a:prstGeom prst="rect">
            <a:avLst/>
          </a:prstGeom>
          <a:noFill/>
        </p:spPr>
        <p:txBody>
          <a:bodyPr vert="horz" rtlCol="0">
            <a:spAutoFit/>
          </a:bodyPr>
          <a:lstStyle/>
          <a:p>
            <a:r>
              <a:rPr lang="en-US" sz="1800" b="0" i="0" dirty="0">
                <a:latin typeface="ITC Franklin Gothic Std Book" panose="020B0504030503020204" pitchFamily="34" charset="77"/>
              </a:rPr>
              <a:t> </a:t>
            </a:r>
          </a:p>
        </p:txBody>
      </p:sp>
      <p:sp>
        <p:nvSpPr>
          <p:cNvPr id="18" name="Title Placeholder 1">
            <a:extLst>
              <a:ext uri="{FF2B5EF4-FFF2-40B4-BE49-F238E27FC236}">
                <a16:creationId xmlns:a16="http://schemas.microsoft.com/office/drawing/2014/main" id="{069A6637-1FEC-2F41-8CD9-B2B4D7BB135E}"/>
              </a:ext>
            </a:extLst>
          </p:cNvPr>
          <p:cNvSpPr>
            <a:spLocks noGrp="1"/>
          </p:cNvSpPr>
          <p:nvPr>
            <p:ph type="title"/>
          </p:nvPr>
        </p:nvSpPr>
        <p:spPr>
          <a:xfrm>
            <a:off x="602594" y="433782"/>
            <a:ext cx="10979805" cy="685800"/>
          </a:xfrm>
          <a:prstGeom prst="rect">
            <a:avLst/>
          </a:prstGeom>
        </p:spPr>
        <p:txBody>
          <a:bodyPr vert="horz" lIns="0" tIns="0" rIns="0" bIns="0" rtlCol="0" anchor="t" anchorCtr="0">
            <a:noAutofit/>
          </a:bodyPr>
          <a:lstStyle/>
          <a:p>
            <a:r>
              <a:rPr lang="en-US" dirty="0"/>
              <a:t>Slide title</a:t>
            </a:r>
            <a:br>
              <a:rPr lang="en-US" dirty="0"/>
            </a:br>
            <a:endParaRPr lang="en-US" dirty="0"/>
          </a:p>
        </p:txBody>
      </p:sp>
      <p:sp>
        <p:nvSpPr>
          <p:cNvPr id="17" name="TextBox 16">
            <a:extLst>
              <a:ext uri="{FF2B5EF4-FFF2-40B4-BE49-F238E27FC236}">
                <a16:creationId xmlns:a16="http://schemas.microsoft.com/office/drawing/2014/main" id="{AA3D4DC4-0775-D74C-A761-8503BCC46628}"/>
              </a:ext>
            </a:extLst>
          </p:cNvPr>
          <p:cNvSpPr txBox="1"/>
          <p:nvPr userDrawn="1"/>
        </p:nvSpPr>
        <p:spPr>
          <a:xfrm>
            <a:off x="11334427" y="6505819"/>
            <a:ext cx="281840" cy="142954"/>
          </a:xfrm>
          <a:prstGeom prst="rect">
            <a:avLst/>
          </a:prstGeom>
          <a:noFill/>
        </p:spPr>
        <p:txBody>
          <a:bodyPr wrap="square" lIns="0" tIns="0" rIns="0" bIns="0" rtlCol="0" anchor="b" anchorCtr="0">
            <a:noAutofit/>
          </a:bodyPr>
          <a:lstStyle/>
          <a:p>
            <a:pPr algn="r"/>
            <a:fld id="{80FA6673-3273-144B-927F-E74368733081}" type="slidenum">
              <a:rPr lang="en-US" sz="800" b="0" i="0" smtClean="0">
                <a:solidFill>
                  <a:srgbClr val="00A3E0"/>
                </a:solidFill>
                <a:latin typeface="Gill Sans Nova Light" panose="020B0302020104020203" pitchFamily="34" charset="0"/>
              </a:rPr>
              <a:pPr algn="r"/>
              <a:t>‹#›</a:t>
            </a:fld>
            <a:endParaRPr lang="en-US" sz="800" b="0" i="0" dirty="0">
              <a:solidFill>
                <a:srgbClr val="00A3E0"/>
              </a:solidFill>
              <a:latin typeface="Gill Sans Nova Light" panose="020B0302020104020203" pitchFamily="34" charset="0"/>
            </a:endParaRPr>
          </a:p>
        </p:txBody>
      </p:sp>
      <p:cxnSp>
        <p:nvCxnSpPr>
          <p:cNvPr id="14" name="Straight Connector 13"/>
          <p:cNvCxnSpPr/>
          <p:nvPr/>
        </p:nvCxnSpPr>
        <p:spPr>
          <a:xfrm>
            <a:off x="9550400" y="160866"/>
            <a:ext cx="0" cy="677334"/>
          </a:xfrm>
          <a:prstGeom prst="line">
            <a:avLst/>
          </a:prstGeom>
          <a:ln w="14351">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15" name="TextBox 14" hidden="1"/>
          <p:cNvSpPr txBox="1"/>
          <p:nvPr/>
        </p:nvSpPr>
        <p:spPr>
          <a:xfrm>
            <a:off x="16933334" y="12700000"/>
            <a:ext cx="16933" cy="369332"/>
          </a:xfrm>
          <a:prstGeom prst="rect">
            <a:avLst/>
          </a:prstGeom>
          <a:noFill/>
        </p:spPr>
        <p:txBody>
          <a:bodyPr vert="horz" rtlCol="0">
            <a:spAutoFit/>
          </a:bodyPr>
          <a:lstStyle/>
          <a:p>
            <a:r>
              <a:rPr lang="en-US" sz="1800" b="0" i="0" dirty="0">
                <a:latin typeface="ITC Franklin Gothic Std Book" panose="020B0504030503020204" pitchFamily="34" charset="77"/>
              </a:rPr>
              <a:t> </a:t>
            </a:r>
          </a:p>
        </p:txBody>
      </p:sp>
      <p:cxnSp>
        <p:nvCxnSpPr>
          <p:cNvPr id="24" name="Straight Connector 23"/>
          <p:cNvCxnSpPr/>
          <p:nvPr userDrawn="1"/>
        </p:nvCxnSpPr>
        <p:spPr>
          <a:xfrm>
            <a:off x="9550400" y="160866"/>
            <a:ext cx="0" cy="677334"/>
          </a:xfrm>
          <a:prstGeom prst="line">
            <a:avLst/>
          </a:prstGeom>
          <a:ln w="14351">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25" name="TextBox 24" hidden="1"/>
          <p:cNvSpPr txBox="1"/>
          <p:nvPr userDrawn="1"/>
        </p:nvSpPr>
        <p:spPr>
          <a:xfrm>
            <a:off x="16933334" y="12700000"/>
            <a:ext cx="16933" cy="369332"/>
          </a:xfrm>
          <a:prstGeom prst="rect">
            <a:avLst/>
          </a:prstGeom>
          <a:noFill/>
        </p:spPr>
        <p:txBody>
          <a:bodyPr vert="horz" rtlCol="0">
            <a:spAutoFit/>
          </a:bodyPr>
          <a:lstStyle/>
          <a:p>
            <a:r>
              <a:rPr lang="en-US" sz="1800" b="0" i="0" dirty="0">
                <a:latin typeface="ITC Franklin Gothic Std Book" panose="020B0504030503020204" pitchFamily="34" charset="77"/>
              </a:rPr>
              <a:t> </a:t>
            </a:r>
          </a:p>
        </p:txBody>
      </p:sp>
      <p:sp>
        <p:nvSpPr>
          <p:cNvPr id="2" name="Footer Placeholder 1">
            <a:extLst>
              <a:ext uri="{FF2B5EF4-FFF2-40B4-BE49-F238E27FC236}">
                <a16:creationId xmlns:a16="http://schemas.microsoft.com/office/drawing/2014/main" id="{275B9E70-A4BE-9440-AC0D-D0810AD3A420}"/>
              </a:ext>
            </a:extLst>
          </p:cNvPr>
          <p:cNvSpPr>
            <a:spLocks noGrp="1"/>
          </p:cNvSpPr>
          <p:nvPr>
            <p:ph type="ftr" sz="quarter" idx="3"/>
          </p:nvPr>
        </p:nvSpPr>
        <p:spPr>
          <a:xfrm>
            <a:off x="1605820" y="6439293"/>
            <a:ext cx="2599267" cy="210890"/>
          </a:xfrm>
          <a:prstGeom prst="rect">
            <a:avLst/>
          </a:prstGeom>
        </p:spPr>
        <p:txBody>
          <a:bodyPr vert="horz" lIns="0" tIns="0" rIns="0" bIns="0" rtlCol="0" anchor="b"/>
          <a:lstStyle>
            <a:lvl1pPr algn="l">
              <a:defRPr sz="800" b="0" i="0">
                <a:solidFill>
                  <a:schemeClr val="bg2">
                    <a:lumMod val="25000"/>
                  </a:schemeClr>
                </a:solidFill>
                <a:latin typeface="ITC Franklin Gothic Std Book" panose="020B0504030503020204" pitchFamily="34" charset="77"/>
              </a:defRPr>
            </a:lvl1pPr>
          </a:lstStyle>
          <a:p>
            <a:r>
              <a:rPr lang="en-US" dirty="0"/>
              <a:t>TIAA CLASSIFICATION FOOTER</a:t>
            </a:r>
          </a:p>
        </p:txBody>
      </p:sp>
      <p:pic>
        <p:nvPicPr>
          <p:cNvPr id="3" name="Picture 2">
            <a:extLst>
              <a:ext uri="{FF2B5EF4-FFF2-40B4-BE49-F238E27FC236}">
                <a16:creationId xmlns:a16="http://schemas.microsoft.com/office/drawing/2014/main" id="{7EC5A58D-4AE8-AA4E-3000-073A8DF80AAB}"/>
              </a:ext>
            </a:extLst>
          </p:cNvPr>
          <p:cNvPicPr>
            <a:picLocks noChangeAspect="1"/>
          </p:cNvPicPr>
          <p:nvPr userDrawn="1"/>
        </p:nvPicPr>
        <p:blipFill>
          <a:blip r:embed="rId34" cstate="print">
            <a:extLst>
              <a:ext uri="{28A0092B-C50C-407E-A947-70E740481C1C}">
                <a14:useLocalDpi xmlns:a14="http://schemas.microsoft.com/office/drawing/2010/main"/>
              </a:ext>
            </a:extLst>
          </a:blip>
          <a:stretch>
            <a:fillRect/>
          </a:stretch>
        </p:blipFill>
        <p:spPr>
          <a:xfrm>
            <a:off x="602594" y="6487597"/>
            <a:ext cx="546100" cy="139700"/>
          </a:xfrm>
          <a:prstGeom prst="rect">
            <a:avLst/>
          </a:prstGeom>
        </p:spPr>
      </p:pic>
      <p:sp>
        <p:nvSpPr>
          <p:cNvPr id="5" name="MSIPCMContentMarking" descr="{&quot;HashCode&quot;:-496763533,&quot;Placement&quot;:&quot;Footer&quot;,&quot;Top&quot;:519.343,&quot;Left&quot;:437.247955,&quot;SlideWidth&quot;:960,&quot;SlideHeight&quot;:540}"/>
          <p:cNvSpPr txBox="1"/>
          <p:nvPr userDrawn="1"/>
        </p:nvSpPr>
        <p:spPr>
          <a:xfrm>
            <a:off x="5553049" y="6595656"/>
            <a:ext cx="1085901" cy="262344"/>
          </a:xfrm>
          <a:prstGeom prst="rect">
            <a:avLst/>
          </a:prstGeom>
          <a:noFill/>
          <a:ln>
            <a:noFill/>
          </a:ln>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Confidential (C)</a:t>
            </a:r>
            <a:endParaRPr lang="en-US" sz="1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3316900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6" r:id="rId3"/>
    <p:sldLayoutId id="2147483867" r:id="rId4"/>
    <p:sldLayoutId id="2147483864" r:id="rId5"/>
    <p:sldLayoutId id="2147483869" r:id="rId6"/>
    <p:sldLayoutId id="2147483868" r:id="rId7"/>
    <p:sldLayoutId id="2147483870" r:id="rId8"/>
    <p:sldLayoutId id="2147483871" r:id="rId9"/>
    <p:sldLayoutId id="2147483872" r:id="rId10"/>
    <p:sldLayoutId id="2147483874" r:id="rId11"/>
    <p:sldLayoutId id="2147483873" r:id="rId12"/>
    <p:sldLayoutId id="2147483875" r:id="rId13"/>
    <p:sldLayoutId id="2147483876" r:id="rId14"/>
    <p:sldLayoutId id="2147483877" r:id="rId15"/>
    <p:sldLayoutId id="2147483878" r:id="rId16"/>
    <p:sldLayoutId id="2147483879" r:id="rId17"/>
    <p:sldLayoutId id="2147483880" r:id="rId18"/>
    <p:sldLayoutId id="2147483881" r:id="rId19"/>
    <p:sldLayoutId id="2147483902" r:id="rId20"/>
    <p:sldLayoutId id="2147483882" r:id="rId21"/>
    <p:sldLayoutId id="2147483886" r:id="rId22"/>
    <p:sldLayoutId id="2147483884" r:id="rId23"/>
    <p:sldLayoutId id="2147483887" r:id="rId24"/>
    <p:sldLayoutId id="2147483889" r:id="rId25"/>
    <p:sldLayoutId id="2147483888" r:id="rId26"/>
    <p:sldLayoutId id="2147483896" r:id="rId27"/>
    <p:sldLayoutId id="2147483897" r:id="rId28"/>
    <p:sldLayoutId id="2147483898" r:id="rId29"/>
    <p:sldLayoutId id="2147483903" r:id="rId30"/>
    <p:sldLayoutId id="2147483904" r:id="rId31"/>
    <p:sldLayoutId id="2147483905" r:id="rId32"/>
  </p:sldLayoutIdLst>
  <p:hf hdr="0" dt="0"/>
  <p:txStyles>
    <p:titleStyle>
      <a:lvl1pPr algn="l" defTabSz="914400" rtl="0" eaLnBrk="1" latinLnBrk="0" hangingPunct="1">
        <a:lnSpc>
          <a:spcPts val="3000"/>
        </a:lnSpc>
        <a:spcBef>
          <a:spcPct val="0"/>
        </a:spcBef>
        <a:buNone/>
        <a:defRPr sz="2600" b="0" i="0" kern="1200">
          <a:solidFill>
            <a:schemeClr val="accent4"/>
          </a:solidFill>
          <a:latin typeface="Gill Sans Nova Light" panose="020B0302020104020203" pitchFamily="34" charset="0"/>
          <a:ea typeface="+mj-ea"/>
          <a:cs typeface="Gill Sans Light" panose="020B0302020104020203" pitchFamily="34" charset="-79"/>
        </a:defRPr>
      </a:lvl1pPr>
    </p:titleStyle>
    <p:body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b="0" i="0" kern="1200">
          <a:solidFill>
            <a:schemeClr val="accent1"/>
          </a:solidFill>
          <a:latin typeface="ITC Franklin Gothic Std Book" panose="020B0504030503020204" pitchFamily="34" charset="77"/>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b="0" i="0" kern="1200">
          <a:solidFill>
            <a:schemeClr val="accent1"/>
          </a:solidFill>
          <a:latin typeface="ITC Franklin Gothic Std Book" panose="020B0504030503020204" pitchFamily="34" charset="77"/>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b="0" i="0" kern="1200">
          <a:solidFill>
            <a:schemeClr val="accent1"/>
          </a:solidFill>
          <a:latin typeface="ITC Franklin Gothic Std Book" panose="020B0504030503020204" pitchFamily="34" charset="77"/>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b="0" i="0" kern="1200">
          <a:solidFill>
            <a:schemeClr val="accent1"/>
          </a:solidFill>
          <a:latin typeface="ITC Franklin Gothic Std Book" panose="020B0504030503020204" pitchFamily="34" charset="77"/>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chart" Target="../charts/chart1.xml"/><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hart" Target="../charts/chart2.xml"/><Relationship Id="rId7" Type="http://schemas.openxmlformats.org/officeDocument/2006/relationships/image" Target="../media/image30.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6.sv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chart" Target="../charts/chart3.xml"/><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chart" Target="../charts/chart4.xm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hart" Target="../charts/chart5.xml"/><Relationship Id="rId7" Type="http://schemas.openxmlformats.org/officeDocument/2006/relationships/image" Target="../media/image30.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2.sv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hart" Target="../charts/chart6.xml"/><Relationship Id="rId7" Type="http://schemas.openxmlformats.org/officeDocument/2006/relationships/image" Target="../media/image28.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2.sv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2.emf"/><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38856A3-18DA-E6A5-0217-C73ABD400FB4}"/>
              </a:ext>
            </a:extLst>
          </p:cNvPr>
          <p:cNvPicPr>
            <a:picLocks noGrp="1" noChangeAspect="1"/>
          </p:cNvPicPr>
          <p:nvPr>
            <p:ph type="pic" sz="quarter" idx="14"/>
          </p:nvPr>
        </p:nvPicPr>
        <p:blipFill rotWithShape="1">
          <a:blip r:embed="rId3" cstate="hqprint">
            <a:extLst>
              <a:ext uri="{28A0092B-C50C-407E-A947-70E740481C1C}">
                <a14:useLocalDpi xmlns:a14="http://schemas.microsoft.com/office/drawing/2010/main"/>
              </a:ext>
            </a:extLst>
          </a:blip>
          <a:srcRect/>
          <a:stretch/>
        </p:blipFill>
        <p:spPr>
          <a:xfrm>
            <a:off x="0" y="0"/>
            <a:ext cx="5343911" cy="6858000"/>
          </a:xfrm>
        </p:spPr>
      </p:pic>
      <p:sp>
        <p:nvSpPr>
          <p:cNvPr id="5" name="Title 1">
            <a:extLst>
              <a:ext uri="{FF2B5EF4-FFF2-40B4-BE49-F238E27FC236}">
                <a16:creationId xmlns:a16="http://schemas.microsoft.com/office/drawing/2014/main" id="{B8E978FC-DB34-2A1D-100A-4318B742633C}"/>
              </a:ext>
            </a:extLst>
          </p:cNvPr>
          <p:cNvSpPr txBox="1">
            <a:spLocks/>
          </p:cNvSpPr>
          <p:nvPr/>
        </p:nvSpPr>
        <p:spPr>
          <a:xfrm>
            <a:off x="5730619" y="1717058"/>
            <a:ext cx="4914636" cy="1149731"/>
          </a:xfrm>
          <a:prstGeom prst="rect">
            <a:avLst/>
          </a:prstGeom>
        </p:spPr>
        <p:txBody>
          <a:bodyPr vert="horz" lIns="0" tIns="0" rIns="0" bIns="0" rtlCol="0" anchor="b" anchorCtr="0">
            <a:noAutofit/>
          </a:bodyPr>
          <a:lstStyle>
            <a:lvl1pPr algn="l" defTabSz="914400" rtl="0" eaLnBrk="1" latinLnBrk="0" hangingPunct="1">
              <a:lnSpc>
                <a:spcPts val="3200"/>
              </a:lnSpc>
              <a:spcBef>
                <a:spcPct val="0"/>
              </a:spcBef>
              <a:buNone/>
              <a:defRPr sz="2800" b="0" i="0" kern="1200">
                <a:solidFill>
                  <a:srgbClr val="00A3E0"/>
                </a:solidFill>
                <a:latin typeface="Gill Sans Nova Light" panose="020B0302020104020203" pitchFamily="34" charset="0"/>
                <a:ea typeface="+mj-ea"/>
                <a:cs typeface="Gill Sans Light" panose="020B0302020104020203" pitchFamily="34" charset="-79"/>
              </a:defRPr>
            </a:lvl1pPr>
          </a:lstStyle>
          <a:p>
            <a:pPr>
              <a:lnSpc>
                <a:spcPts val="4800"/>
              </a:lnSpc>
            </a:pPr>
            <a:r>
              <a:rPr lang="en-US" sz="4400" dirty="0"/>
              <a:t>Live with confidence in retirement</a:t>
            </a:r>
          </a:p>
        </p:txBody>
      </p:sp>
      <p:sp>
        <p:nvSpPr>
          <p:cNvPr id="8" name="Subtitle 13">
            <a:extLst>
              <a:ext uri="{FF2B5EF4-FFF2-40B4-BE49-F238E27FC236}">
                <a16:creationId xmlns:a16="http://schemas.microsoft.com/office/drawing/2014/main" id="{C6FF2F91-842D-B018-2ADA-07936A5969C1}"/>
              </a:ext>
            </a:extLst>
          </p:cNvPr>
          <p:cNvSpPr txBox="1">
            <a:spLocks/>
          </p:cNvSpPr>
          <p:nvPr/>
        </p:nvSpPr>
        <p:spPr>
          <a:xfrm>
            <a:off x="5775588" y="2939653"/>
            <a:ext cx="5852160" cy="692497"/>
          </a:xfrm>
          <a:prstGeom prst="rect">
            <a:avLst/>
          </a:prstGeom>
        </p:spPr>
        <p:txBody>
          <a:bodyPr vert="horz" lIns="0" tIns="0" rIns="0" bIns="0" rtlCol="0" anchor="t">
            <a:spAutoFit/>
          </a:bodyPr>
          <a:lstStyle>
            <a:lvl1pPr marL="0" indent="0" algn="l" defTabSz="914400" rtl="0" eaLnBrk="1" latinLnBrk="0" hangingPunct="1">
              <a:lnSpc>
                <a:spcPts val="2680"/>
              </a:lnSpc>
              <a:spcBef>
                <a:spcPts val="0"/>
              </a:spcBef>
              <a:spcAft>
                <a:spcPts val="0"/>
              </a:spcAft>
              <a:buFontTx/>
              <a:buNone/>
              <a:defRPr sz="2000" b="0" i="0" kern="1200">
                <a:solidFill>
                  <a:schemeClr val="accent1"/>
                </a:solidFill>
                <a:latin typeface="Gill Sans Nova Light" panose="020B0302020104020203" pitchFamily="34" charset="0"/>
                <a:ea typeface="+mn-ea"/>
                <a:cs typeface="Gill Sans Light" panose="020B0302020104020203" pitchFamily="34" charset="-79"/>
              </a:defRPr>
            </a:lvl1pPr>
            <a:lvl2pPr marL="457200" indent="0" algn="ctr"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00000"/>
              </a:lnSpc>
              <a:spcBef>
                <a:spcPts val="300"/>
              </a:spcBef>
              <a:spcAft>
                <a:spcPts val="300"/>
              </a:spcAft>
              <a:buClr>
                <a:schemeClr val="tx1"/>
              </a:buClr>
              <a:buSzPct val="100000"/>
              <a:buFont typeface="Arial" panose="020B0604020202020204" pitchFamily="34" charset="0"/>
              <a:buNone/>
              <a:tabLst/>
              <a:defRPr sz="1600" kern="1200">
                <a:solidFill>
                  <a:schemeClr val="tx1">
                    <a:tint val="75000"/>
                  </a:schemeClr>
                </a:solidFill>
                <a:latin typeface="+mn-lt"/>
                <a:ea typeface="+mn-ea"/>
                <a:cs typeface="+mn-cs"/>
              </a:defRPr>
            </a:lvl3pPr>
            <a:lvl4pPr marL="1371600" indent="0" algn="ctr" defTabSz="914400" rtl="0" eaLnBrk="1" latinLnBrk="0" hangingPunct="1">
              <a:lnSpc>
                <a:spcPct val="100000"/>
              </a:lnSpc>
              <a:spcBef>
                <a:spcPts val="300"/>
              </a:spcBef>
              <a:spcAft>
                <a:spcPts val="300"/>
              </a:spcAft>
              <a:buClr>
                <a:schemeClr val="accent1"/>
              </a:buClr>
              <a:buFont typeface="Franklin Gothic Book" panose="020B0503020102020204" pitchFamily="34" charset="0"/>
              <a:buNone/>
              <a:tabLst/>
              <a:defRPr sz="1400" kern="1200">
                <a:solidFill>
                  <a:schemeClr val="tx1">
                    <a:tint val="75000"/>
                  </a:schemeClr>
                </a:solidFill>
                <a:latin typeface="+mn-lt"/>
                <a:ea typeface="+mn-ea"/>
                <a:cs typeface="+mn-cs"/>
              </a:defRPr>
            </a:lvl4pPr>
            <a:lvl5pPr marL="1828800" indent="0" algn="ctr" defTabSz="914400" rtl="0" eaLnBrk="1" latinLnBrk="0" hangingPunct="1">
              <a:lnSpc>
                <a:spcPct val="100000"/>
              </a:lnSpc>
              <a:spcBef>
                <a:spcPts val="300"/>
              </a:spcBef>
              <a:spcAft>
                <a:spcPts val="300"/>
              </a:spcAft>
              <a:buClr>
                <a:schemeClr val="accent1"/>
              </a:buClr>
              <a:buFont typeface="Arial" panose="020B0604020202020204" pitchFamily="34" charset="0"/>
              <a:buNone/>
              <a:tabLst>
                <a:tab pos="741363" algn="l"/>
              </a:tabLst>
              <a:defRPr sz="12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t>5 steps to creating your retirement income plan</a:t>
            </a:r>
          </a:p>
          <a:p>
            <a:endParaRPr lang="en-US" sz="2400" dirty="0"/>
          </a:p>
        </p:txBody>
      </p:sp>
      <p:sp>
        <p:nvSpPr>
          <p:cNvPr id="16" name="Text Placeholder 6">
            <a:extLst>
              <a:ext uri="{FF2B5EF4-FFF2-40B4-BE49-F238E27FC236}">
                <a16:creationId xmlns:a16="http://schemas.microsoft.com/office/drawing/2014/main" id="{46C21528-C6A6-8F5A-8780-441BDC0FE1D4}"/>
              </a:ext>
            </a:extLst>
          </p:cNvPr>
          <p:cNvSpPr txBox="1">
            <a:spLocks/>
          </p:cNvSpPr>
          <p:nvPr/>
        </p:nvSpPr>
        <p:spPr>
          <a:xfrm>
            <a:off x="5795908" y="4071729"/>
            <a:ext cx="5850189" cy="135885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Tx/>
              <a:buNone/>
              <a:defRPr sz="1200" b="0" i="0" kern="1200">
                <a:solidFill>
                  <a:schemeClr val="bg2">
                    <a:lumMod val="50000"/>
                  </a:schemeClr>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0"/>
              </a:spcBef>
              <a:spcAft>
                <a:spcPts val="0"/>
              </a:spcAft>
              <a:buClr>
                <a:schemeClr val="bg1">
                  <a:lumMod val="65000"/>
                </a:schemeClr>
              </a:buClr>
              <a:buSzPct val="120000"/>
              <a:buFont typeface="+mj-lt"/>
              <a:buNone/>
              <a:defRPr sz="1400" kern="1200">
                <a:solidFill>
                  <a:schemeClr val="bg1"/>
                </a:solidFill>
                <a:latin typeface="+mn-lt"/>
                <a:ea typeface="+mn-ea"/>
                <a:cs typeface="+mn-cs"/>
              </a:defRPr>
            </a:lvl2pPr>
            <a:lvl3pPr marL="182880" indent="-182880" algn="l" defTabSz="914400"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400" kern="1200">
                <a:solidFill>
                  <a:schemeClr val="bg1"/>
                </a:solidFill>
                <a:latin typeface="+mn-lt"/>
                <a:ea typeface="+mn-ea"/>
                <a:cs typeface="+mn-cs"/>
              </a:defRPr>
            </a:lvl3pPr>
            <a:lvl4pPr marL="365760" indent="-182880" algn="l" defTabSz="914400" rtl="0" eaLnBrk="1" latinLnBrk="0" hangingPunct="1">
              <a:lnSpc>
                <a:spcPct val="100000"/>
              </a:lnSpc>
              <a:spcBef>
                <a:spcPts val="0"/>
              </a:spcBef>
              <a:spcAft>
                <a:spcPts val="0"/>
              </a:spcAft>
              <a:buClr>
                <a:schemeClr val="accent1"/>
              </a:buClr>
              <a:buFont typeface="Franklin Gothic Book" panose="020B0503020102020204" pitchFamily="34" charset="0"/>
              <a:buChar char="―"/>
              <a:tabLst/>
              <a:defRPr sz="1400" kern="1200">
                <a:solidFill>
                  <a:schemeClr val="bg1"/>
                </a:solidFill>
                <a:latin typeface="+mn-lt"/>
                <a:ea typeface="+mn-ea"/>
                <a:cs typeface="+mn-cs"/>
              </a:defRPr>
            </a:lvl4pPr>
            <a:lvl5pPr marL="457200" indent="-146304" algn="l" defTabSz="914400" rtl="0" eaLnBrk="1" latinLnBrk="0" hangingPunct="1">
              <a:lnSpc>
                <a:spcPct val="100000"/>
              </a:lnSpc>
              <a:spcBef>
                <a:spcPts val="0"/>
              </a:spcBef>
              <a:spcAft>
                <a:spcPts val="0"/>
              </a:spcAft>
              <a:buClr>
                <a:schemeClr val="accent1"/>
              </a:buClr>
              <a:buFont typeface="Arial" panose="020B0604020202020204" pitchFamily="34" charset="0"/>
              <a:buChar char="•"/>
              <a:tabLst>
                <a:tab pos="741363"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D9117E"/>
              </a:solidFill>
              <a:latin typeface="ITC Franklin Gothic Std Book" panose="020B0504030503020204" pitchFamily="34" charset="77"/>
            </a:endParaRPr>
          </a:p>
        </p:txBody>
      </p:sp>
      <p:pic>
        <p:nvPicPr>
          <p:cNvPr id="3" name="Picture 2">
            <a:extLst>
              <a:ext uri="{FF2B5EF4-FFF2-40B4-BE49-F238E27FC236}">
                <a16:creationId xmlns:a16="http://schemas.microsoft.com/office/drawing/2014/main" id="{340CE07A-79BC-4CDE-AF36-E99D2FA1BC6E}"/>
              </a:ext>
            </a:extLst>
          </p:cNvPr>
          <p:cNvPicPr>
            <a:picLocks noChangeAspect="1"/>
          </p:cNvPicPr>
          <p:nvPr/>
        </p:nvPicPr>
        <p:blipFill>
          <a:blip r:embed="rId4"/>
          <a:stretch>
            <a:fillRect/>
          </a:stretch>
        </p:blipFill>
        <p:spPr>
          <a:xfrm>
            <a:off x="6628437" y="5719350"/>
            <a:ext cx="5336151" cy="1069894"/>
          </a:xfrm>
          <a:prstGeom prst="rect">
            <a:avLst/>
          </a:prstGeom>
        </p:spPr>
      </p:pic>
    </p:spTree>
    <p:extLst>
      <p:ext uri="{BB962C8B-B14F-4D97-AF65-F5344CB8AC3E}">
        <p14:creationId xmlns:p14="http://schemas.microsoft.com/office/powerpoint/2010/main" val="2357749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47BEF66-5C83-6738-198B-F976DC10FC04}"/>
              </a:ext>
            </a:extLst>
          </p:cNvPr>
          <p:cNvSpPr>
            <a:spLocks noGrp="1"/>
          </p:cNvSpPr>
          <p:nvPr>
            <p:ph type="title"/>
          </p:nvPr>
        </p:nvSpPr>
        <p:spPr>
          <a:xfrm>
            <a:off x="602593" y="1042348"/>
            <a:ext cx="10966260" cy="685800"/>
          </a:xfrm>
        </p:spPr>
        <p:txBody>
          <a:bodyPr/>
          <a:lstStyle/>
          <a:p>
            <a:r>
              <a:rPr lang="en-US" sz="3600" dirty="0"/>
              <a:t>Retirement income has evolved over time</a:t>
            </a:r>
          </a:p>
        </p:txBody>
      </p:sp>
      <p:sp>
        <p:nvSpPr>
          <p:cNvPr id="10" name="Text Placeholder 7">
            <a:extLst>
              <a:ext uri="{FF2B5EF4-FFF2-40B4-BE49-F238E27FC236}">
                <a16:creationId xmlns:a16="http://schemas.microsoft.com/office/drawing/2014/main" id="{2A3850EF-6E22-11A0-5741-D0B631FDAF3D}"/>
              </a:ext>
            </a:extLst>
          </p:cNvPr>
          <p:cNvSpPr txBox="1">
            <a:spLocks/>
          </p:cNvSpPr>
          <p:nvPr/>
        </p:nvSpPr>
        <p:spPr>
          <a:xfrm>
            <a:off x="602593" y="1577477"/>
            <a:ext cx="10966260" cy="461647"/>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Change</a:t>
            </a:r>
            <a:r>
              <a:rPr lang="en-US" dirty="0"/>
              <a:t> is being driven by a need for both security and flexibility.</a:t>
            </a:r>
          </a:p>
        </p:txBody>
      </p:sp>
      <p:sp>
        <p:nvSpPr>
          <p:cNvPr id="40" name="TextBox 39">
            <a:extLst>
              <a:ext uri="{FF2B5EF4-FFF2-40B4-BE49-F238E27FC236}">
                <a16:creationId xmlns:a16="http://schemas.microsoft.com/office/drawing/2014/main" id="{F72C5D76-8A0B-A231-68F7-997572D5F448}"/>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41" name="TextBox 40">
            <a:extLst>
              <a:ext uri="{FF2B5EF4-FFF2-40B4-BE49-F238E27FC236}">
                <a16:creationId xmlns:a16="http://schemas.microsoft.com/office/drawing/2014/main" id="{29DA236B-109E-E908-7A07-7CA048DDA1CD}"/>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42" name="TextBox 41">
            <a:extLst>
              <a:ext uri="{FF2B5EF4-FFF2-40B4-BE49-F238E27FC236}">
                <a16:creationId xmlns:a16="http://schemas.microsoft.com/office/drawing/2014/main" id="{31803477-B152-3BEC-CDD4-C420FC5D2714}"/>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43" name="TextBox 42">
            <a:extLst>
              <a:ext uri="{FF2B5EF4-FFF2-40B4-BE49-F238E27FC236}">
                <a16:creationId xmlns:a16="http://schemas.microsoft.com/office/drawing/2014/main" id="{1490BC86-39FE-0D97-9A5F-63124185B2B0}"/>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44" name="TextBox 43">
            <a:extLst>
              <a:ext uri="{FF2B5EF4-FFF2-40B4-BE49-F238E27FC236}">
                <a16:creationId xmlns:a16="http://schemas.microsoft.com/office/drawing/2014/main" id="{5A652935-CB8F-3532-E9BD-8F9018829022}"/>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45" name="TextBox 44">
            <a:extLst>
              <a:ext uri="{FF2B5EF4-FFF2-40B4-BE49-F238E27FC236}">
                <a16:creationId xmlns:a16="http://schemas.microsoft.com/office/drawing/2014/main" id="{92DD889F-F9B2-0112-937A-A8E6EA6F7109}"/>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46" name="TextBox 45">
            <a:extLst>
              <a:ext uri="{FF2B5EF4-FFF2-40B4-BE49-F238E27FC236}">
                <a16:creationId xmlns:a16="http://schemas.microsoft.com/office/drawing/2014/main" id="{58C6DA7D-CA0F-4217-E549-B05BBE867099}"/>
              </a:ext>
            </a:extLst>
          </p:cNvPr>
          <p:cNvSpPr txBox="1"/>
          <p:nvPr/>
        </p:nvSpPr>
        <p:spPr>
          <a:xfrm>
            <a:off x="3752906"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2</a:t>
            </a:r>
          </a:p>
        </p:txBody>
      </p:sp>
      <p:sp>
        <p:nvSpPr>
          <p:cNvPr id="12" name="Rectangle 11">
            <a:extLst>
              <a:ext uri="{FF2B5EF4-FFF2-40B4-BE49-F238E27FC236}">
                <a16:creationId xmlns:a16="http://schemas.microsoft.com/office/drawing/2014/main" id="{513B9B09-C953-9819-1628-A9394CC2E12A}"/>
              </a:ext>
            </a:extLst>
          </p:cNvPr>
          <p:cNvSpPr/>
          <p:nvPr/>
        </p:nvSpPr>
        <p:spPr>
          <a:xfrm>
            <a:off x="579224" y="2304567"/>
            <a:ext cx="2900900" cy="3808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grpSp>
        <p:nvGrpSpPr>
          <p:cNvPr id="13" name="Group 12">
            <a:extLst>
              <a:ext uri="{FF2B5EF4-FFF2-40B4-BE49-F238E27FC236}">
                <a16:creationId xmlns:a16="http://schemas.microsoft.com/office/drawing/2014/main" id="{A46D6100-4632-495C-E8B5-6538B9260D62}"/>
              </a:ext>
            </a:extLst>
          </p:cNvPr>
          <p:cNvGrpSpPr/>
          <p:nvPr/>
        </p:nvGrpSpPr>
        <p:grpSpPr>
          <a:xfrm>
            <a:off x="810413" y="2573206"/>
            <a:ext cx="2633527" cy="3392105"/>
            <a:chOff x="602593" y="2436726"/>
            <a:chExt cx="2633527" cy="3392105"/>
          </a:xfrm>
        </p:grpSpPr>
        <p:grpSp>
          <p:nvGrpSpPr>
            <p:cNvPr id="14" name="Group 13">
              <a:extLst>
                <a:ext uri="{FF2B5EF4-FFF2-40B4-BE49-F238E27FC236}">
                  <a16:creationId xmlns:a16="http://schemas.microsoft.com/office/drawing/2014/main" id="{046C75B5-EEB6-F22F-AF51-36F783398DA4}"/>
                </a:ext>
              </a:extLst>
            </p:cNvPr>
            <p:cNvGrpSpPr/>
            <p:nvPr/>
          </p:nvGrpSpPr>
          <p:grpSpPr>
            <a:xfrm>
              <a:off x="604837" y="2436726"/>
              <a:ext cx="2250823" cy="2839419"/>
              <a:chOff x="604837" y="2436726"/>
              <a:chExt cx="2250823" cy="2839419"/>
            </a:xfrm>
          </p:grpSpPr>
          <p:sp>
            <p:nvSpPr>
              <p:cNvPr id="16" name="Content Placeholder 17">
                <a:extLst>
                  <a:ext uri="{FF2B5EF4-FFF2-40B4-BE49-F238E27FC236}">
                    <a16:creationId xmlns:a16="http://schemas.microsoft.com/office/drawing/2014/main" id="{EC0854CC-5FC6-6EBE-062A-95CC9ECBF14D}"/>
                  </a:ext>
                </a:extLst>
              </p:cNvPr>
              <p:cNvSpPr txBox="1">
                <a:spLocks/>
              </p:cNvSpPr>
              <p:nvPr/>
            </p:nvSpPr>
            <p:spPr>
              <a:xfrm>
                <a:off x="604837" y="3168032"/>
                <a:ext cx="2250823" cy="2108113"/>
              </a:xfrm>
              <a:prstGeom prst="rect">
                <a:avLst/>
              </a:prstGeom>
              <a:ln>
                <a:noFill/>
              </a:ln>
            </p:spPr>
            <p:txBody>
              <a:bodyPr vert="horz" lIns="0" tIns="0" rIns="0" bIns="0" rtlCol="0" anchor="t" anchorCtr="0">
                <a:noAutofit/>
              </a:bodyPr>
              <a:lstStyle>
                <a:lvl1pPr marL="0" indent="0" algn="l" defTabSz="914400" rtl="0" eaLnBrk="1" fontAlgn="t" latinLnBrk="0" hangingPunct="1">
                  <a:lnSpc>
                    <a:spcPct val="100000"/>
                  </a:lnSpc>
                  <a:spcBef>
                    <a:spcPts val="0"/>
                  </a:spcBef>
                  <a:spcAft>
                    <a:spcPts val="0"/>
                  </a:spcAft>
                  <a:buFontTx/>
                  <a:buNone/>
                  <a:defRPr sz="1400" b="1" i="0" kern="1200">
                    <a:solidFill>
                      <a:schemeClr val="accent1"/>
                    </a:solidFill>
                    <a:latin typeface="Franklin Gothic Book" panose="020B05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8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4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900"/>
                  </a:spcAft>
                </a:pPr>
                <a:r>
                  <a:rPr lang="en-US" sz="1600" b="0" dirty="0">
                    <a:latin typeface="ITC Franklin Gothic Std Book" panose="020B0504030503020204" pitchFamily="34" charset="77"/>
                  </a:rPr>
                  <a:t>Before 1980s</a:t>
                </a:r>
              </a:p>
              <a:p>
                <a:r>
                  <a:rPr lang="en-US" sz="2800" b="0" dirty="0">
                    <a:solidFill>
                      <a:schemeClr val="accent3"/>
                    </a:solidFill>
                    <a:latin typeface="Gill Sans Nova Light" panose="020B0302020104020203" pitchFamily="34" charset="0"/>
                  </a:rPr>
                  <a:t>Pensions </a:t>
                </a:r>
                <a:br>
                  <a:rPr lang="en-US" sz="2800" b="0" dirty="0">
                    <a:solidFill>
                      <a:schemeClr val="accent3"/>
                    </a:solidFill>
                    <a:latin typeface="Gill Sans Nova Light" panose="020B0302020104020203" pitchFamily="34" charset="0"/>
                  </a:rPr>
                </a:br>
                <a:endParaRPr lang="en-US" b="0" dirty="0">
                  <a:solidFill>
                    <a:schemeClr val="accent3"/>
                  </a:solidFill>
                  <a:latin typeface="Gill Sans Nova Light" panose="020B0302020104020203" pitchFamily="34" charset="0"/>
                </a:endParaRPr>
              </a:p>
              <a:p>
                <a:r>
                  <a:rPr lang="en-US" sz="2000" b="0" dirty="0">
                    <a:solidFill>
                      <a:schemeClr val="tx1"/>
                    </a:solidFill>
                    <a:latin typeface="ITC Franklin Gothic Std Book" panose="020B0504030503020204" pitchFamily="34" charset="77"/>
                  </a:rPr>
                  <a:t>Majority of income </a:t>
                </a:r>
                <a:br>
                  <a:rPr lang="en-US" sz="2000" b="0" dirty="0">
                    <a:solidFill>
                      <a:schemeClr val="tx1"/>
                    </a:solidFill>
                    <a:latin typeface="ITC Franklin Gothic Std Book" panose="020B0504030503020204" pitchFamily="34" charset="77"/>
                  </a:rPr>
                </a:br>
                <a:r>
                  <a:rPr lang="en-US" sz="2000" b="0" dirty="0">
                    <a:solidFill>
                      <a:schemeClr val="tx1"/>
                    </a:solidFill>
                    <a:latin typeface="ITC Franklin Gothic Std Book" panose="020B0504030503020204" pitchFamily="34" charset="77"/>
                  </a:rPr>
                  <a:t>guaranteed for life</a:t>
                </a:r>
              </a:p>
              <a:p>
                <a:endParaRPr lang="en-US" sz="1600" b="0" dirty="0">
                  <a:latin typeface="ITC Franklin Gothic Std Med" panose="020B0504030503020204" pitchFamily="34" charset="77"/>
                </a:endParaRPr>
              </a:p>
            </p:txBody>
          </p:sp>
          <p:grpSp>
            <p:nvGrpSpPr>
              <p:cNvPr id="17" name="Graphic 31">
                <a:extLst>
                  <a:ext uri="{FF2B5EF4-FFF2-40B4-BE49-F238E27FC236}">
                    <a16:creationId xmlns:a16="http://schemas.microsoft.com/office/drawing/2014/main" id="{41E63497-690F-A49B-8E46-807EA5745E77}"/>
                  </a:ext>
                </a:extLst>
              </p:cNvPr>
              <p:cNvGrpSpPr/>
              <p:nvPr/>
            </p:nvGrpSpPr>
            <p:grpSpPr>
              <a:xfrm>
                <a:off x="679031" y="2436726"/>
                <a:ext cx="550066" cy="478845"/>
                <a:chOff x="2507294" y="2394219"/>
                <a:chExt cx="652797" cy="568275"/>
              </a:xfrm>
              <a:noFill/>
            </p:grpSpPr>
            <p:sp>
              <p:nvSpPr>
                <p:cNvPr id="24" name="Freeform 23">
                  <a:extLst>
                    <a:ext uri="{FF2B5EF4-FFF2-40B4-BE49-F238E27FC236}">
                      <a16:creationId xmlns:a16="http://schemas.microsoft.com/office/drawing/2014/main" id="{0B8ECE11-4E4C-D488-50E7-3CB196303392}"/>
                    </a:ext>
                  </a:extLst>
                </p:cNvPr>
                <p:cNvSpPr/>
                <p:nvPr/>
              </p:nvSpPr>
              <p:spPr>
                <a:xfrm>
                  <a:off x="2507294" y="2479425"/>
                  <a:ext cx="652797" cy="483069"/>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2225" cap="flat">
                  <a:solidFill>
                    <a:schemeClr val="accent1"/>
                  </a:solidFill>
                  <a:prstDash val="solid"/>
                  <a:miter/>
                </a:ln>
              </p:spPr>
              <p:txBody>
                <a:bodyPr rtlCol="0" anchor="ctr"/>
                <a:lstStyle/>
                <a:p>
                  <a:endParaRPr lang="en-US" dirty="0">
                    <a:latin typeface="ITC Franklin Gothic Std Book" panose="020B0504030503020204" pitchFamily="34" charset="77"/>
                  </a:endParaRPr>
                </a:p>
              </p:txBody>
            </p:sp>
            <p:sp>
              <p:nvSpPr>
                <p:cNvPr id="25" name="Freeform 24">
                  <a:extLst>
                    <a:ext uri="{FF2B5EF4-FFF2-40B4-BE49-F238E27FC236}">
                      <a16:creationId xmlns:a16="http://schemas.microsoft.com/office/drawing/2014/main" id="{D072D3C9-2343-5AED-D722-D0FD7D551D34}"/>
                    </a:ext>
                  </a:extLst>
                </p:cNvPr>
                <p:cNvSpPr/>
                <p:nvPr/>
              </p:nvSpPr>
              <p:spPr>
                <a:xfrm>
                  <a:off x="2720385" y="2394219"/>
                  <a:ext cx="226622" cy="83237"/>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2225" cap="flat">
                  <a:solidFill>
                    <a:schemeClr val="accent1"/>
                  </a:solidFill>
                  <a:prstDash val="solid"/>
                  <a:miter/>
                </a:ln>
              </p:spPr>
              <p:txBody>
                <a:bodyPr rtlCol="0" anchor="ctr"/>
                <a:lstStyle/>
                <a:p>
                  <a:endParaRPr lang="en-US" dirty="0">
                    <a:latin typeface="ITC Franklin Gothic Std Book" panose="020B0504030503020204" pitchFamily="34" charset="77"/>
                  </a:endParaRPr>
                </a:p>
              </p:txBody>
            </p:sp>
          </p:grpSp>
        </p:grpSp>
        <p:sp>
          <p:nvSpPr>
            <p:cNvPr id="15" name="TextBox 14">
              <a:extLst>
                <a:ext uri="{FF2B5EF4-FFF2-40B4-BE49-F238E27FC236}">
                  <a16:creationId xmlns:a16="http://schemas.microsoft.com/office/drawing/2014/main" id="{557CAA91-FFED-3E46-827D-1E71D63C0897}"/>
                </a:ext>
              </a:extLst>
            </p:cNvPr>
            <p:cNvSpPr txBox="1"/>
            <p:nvPr/>
          </p:nvSpPr>
          <p:spPr>
            <a:xfrm>
              <a:off x="602593" y="5582610"/>
              <a:ext cx="2633527" cy="246221"/>
            </a:xfrm>
            <a:prstGeom prst="rect">
              <a:avLst/>
            </a:prstGeom>
            <a:noFill/>
          </p:spPr>
          <p:txBody>
            <a:bodyPr wrap="square" lIns="0" tIns="0" rIns="0" bIns="0" rtlCol="0">
              <a:spAutoFit/>
            </a:bodyPr>
            <a:lstStyle/>
            <a:p>
              <a:pPr>
                <a:spcAft>
                  <a:spcPts val="300"/>
                </a:spcAft>
              </a:pPr>
              <a:r>
                <a:rPr lang="en-US" sz="1600" b="1" dirty="0">
                  <a:solidFill>
                    <a:schemeClr val="accent3"/>
                  </a:solidFill>
                  <a:latin typeface="Gill Sans Nova Light" panose="020B0302020104020203" pitchFamily="34" charset="0"/>
                </a:rPr>
                <a:t>Secure but inflexible</a:t>
              </a:r>
            </a:p>
          </p:txBody>
        </p:sp>
      </p:grpSp>
      <p:grpSp>
        <p:nvGrpSpPr>
          <p:cNvPr id="34" name="Group 33">
            <a:extLst>
              <a:ext uri="{FF2B5EF4-FFF2-40B4-BE49-F238E27FC236}">
                <a16:creationId xmlns:a16="http://schemas.microsoft.com/office/drawing/2014/main" id="{294A2E50-1B35-2FA5-70DB-33DD48AE6111}"/>
              </a:ext>
            </a:extLst>
          </p:cNvPr>
          <p:cNvGrpSpPr/>
          <p:nvPr/>
        </p:nvGrpSpPr>
        <p:grpSpPr>
          <a:xfrm>
            <a:off x="3612415" y="2304568"/>
            <a:ext cx="2909691" cy="3808479"/>
            <a:chOff x="3612415" y="2304568"/>
            <a:chExt cx="2909691" cy="3808479"/>
          </a:xfrm>
        </p:grpSpPr>
        <p:sp>
          <p:nvSpPr>
            <p:cNvPr id="26" name="Rectangle 25">
              <a:extLst>
                <a:ext uri="{FF2B5EF4-FFF2-40B4-BE49-F238E27FC236}">
                  <a16:creationId xmlns:a16="http://schemas.microsoft.com/office/drawing/2014/main" id="{6A9915BD-76A4-9A65-E01E-4CC86DE9C36D}"/>
                </a:ext>
              </a:extLst>
            </p:cNvPr>
            <p:cNvSpPr/>
            <p:nvPr/>
          </p:nvSpPr>
          <p:spPr>
            <a:xfrm>
              <a:off x="3612415" y="2304568"/>
              <a:ext cx="2900900" cy="3808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grpSp>
          <p:nvGrpSpPr>
            <p:cNvPr id="29" name="Group 28">
              <a:extLst>
                <a:ext uri="{FF2B5EF4-FFF2-40B4-BE49-F238E27FC236}">
                  <a16:creationId xmlns:a16="http://schemas.microsoft.com/office/drawing/2014/main" id="{A926FF5F-37A5-8440-818E-82BEFEB7C642}"/>
                </a:ext>
              </a:extLst>
            </p:cNvPr>
            <p:cNvGrpSpPr/>
            <p:nvPr/>
          </p:nvGrpSpPr>
          <p:grpSpPr>
            <a:xfrm>
              <a:off x="3841865" y="2454732"/>
              <a:ext cx="2462232" cy="2924852"/>
              <a:chOff x="3841865" y="2318252"/>
              <a:chExt cx="2462232" cy="2924852"/>
            </a:xfrm>
          </p:grpSpPr>
          <p:sp>
            <p:nvSpPr>
              <p:cNvPr id="31" name="Content Placeholder 17">
                <a:extLst>
                  <a:ext uri="{FF2B5EF4-FFF2-40B4-BE49-F238E27FC236}">
                    <a16:creationId xmlns:a16="http://schemas.microsoft.com/office/drawing/2014/main" id="{6FAB7FE2-373B-A12E-2FEC-416FA9A24B58}"/>
                  </a:ext>
                </a:extLst>
              </p:cNvPr>
              <p:cNvSpPr txBox="1">
                <a:spLocks/>
              </p:cNvSpPr>
              <p:nvPr/>
            </p:nvSpPr>
            <p:spPr>
              <a:xfrm>
                <a:off x="3888579" y="3168031"/>
                <a:ext cx="2415518" cy="2075073"/>
              </a:xfrm>
              <a:prstGeom prst="rect">
                <a:avLst/>
              </a:prstGeom>
            </p:spPr>
            <p:txBody>
              <a:bodyPr vert="horz" lIns="0" tIns="0" rIns="0" bIns="0" rtlCol="0" anchor="t" anchorCtr="0">
                <a:noAutofit/>
              </a:bodyPr>
              <a:lstStyle>
                <a:lvl1pPr marL="0" indent="0" algn="l" defTabSz="914400" rtl="0" eaLnBrk="1" fontAlgn="t" latinLnBrk="0" hangingPunct="1">
                  <a:lnSpc>
                    <a:spcPct val="100000"/>
                  </a:lnSpc>
                  <a:spcBef>
                    <a:spcPts val="0"/>
                  </a:spcBef>
                  <a:spcAft>
                    <a:spcPts val="0"/>
                  </a:spcAft>
                  <a:buFontTx/>
                  <a:buNone/>
                  <a:defRPr sz="1400" b="1" i="0" kern="1200">
                    <a:solidFill>
                      <a:schemeClr val="accent1"/>
                    </a:solidFill>
                    <a:latin typeface="Franklin Gothic Book" panose="020B05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8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4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900"/>
                  </a:spcAft>
                </a:pPr>
                <a:r>
                  <a:rPr lang="en-US" sz="1600" b="0" dirty="0">
                    <a:latin typeface="ITC Franklin Gothic Std Book" panose="020B0504030503020204" pitchFamily="34" charset="77"/>
                  </a:rPr>
                  <a:t>1980s to 2019</a:t>
                </a:r>
              </a:p>
              <a:p>
                <a:r>
                  <a:rPr lang="en-US" sz="2800" b="0" dirty="0">
                    <a:solidFill>
                      <a:schemeClr val="accent3"/>
                    </a:solidFill>
                    <a:latin typeface="Gill Sans Nova Light" panose="020B0302020104020203" pitchFamily="34" charset="0"/>
                  </a:rPr>
                  <a:t>Savings plans</a:t>
                </a:r>
                <a:br>
                  <a:rPr lang="en-US" sz="2800" b="0" dirty="0">
                    <a:solidFill>
                      <a:schemeClr val="accent3"/>
                    </a:solidFill>
                    <a:latin typeface="Gill Sans Nova Light" panose="020B0302020104020203" pitchFamily="34" charset="0"/>
                  </a:rPr>
                </a:br>
                <a:endParaRPr lang="en-US" sz="2800" b="0" dirty="0">
                  <a:solidFill>
                    <a:schemeClr val="accent3"/>
                  </a:solidFill>
                  <a:latin typeface="Gill Sans Nova Light" panose="020B0302020104020203" pitchFamily="34" charset="0"/>
                </a:endParaRPr>
              </a:p>
              <a:p>
                <a:r>
                  <a:rPr lang="en-US" sz="2000" b="0" dirty="0">
                    <a:solidFill>
                      <a:schemeClr val="tx1"/>
                    </a:solidFill>
                    <a:latin typeface="ITC Franklin Gothic Std Book" panose="020B0504030503020204" pitchFamily="34" charset="77"/>
                  </a:rPr>
                  <a:t>Majority of income </a:t>
                </a:r>
                <a:br>
                  <a:rPr lang="en-US" sz="2000" b="0" dirty="0">
                    <a:solidFill>
                      <a:schemeClr val="tx1"/>
                    </a:solidFill>
                    <a:latin typeface="ITC Franklin Gothic Std Book" panose="020B0504030503020204" pitchFamily="34" charset="77"/>
                  </a:rPr>
                </a:br>
                <a:r>
                  <a:rPr lang="en-US" sz="2000" b="0" dirty="0">
                    <a:solidFill>
                      <a:schemeClr val="tx1"/>
                    </a:solidFill>
                    <a:latin typeface="ITC Franklin Gothic Std Book" panose="020B0504030503020204" pitchFamily="34" charset="77"/>
                  </a:rPr>
                  <a:t>not guaranteed for life </a:t>
                </a:r>
              </a:p>
            </p:txBody>
          </p:sp>
          <p:pic>
            <p:nvPicPr>
              <p:cNvPr id="32" name="Graphic 31">
                <a:extLst>
                  <a:ext uri="{FF2B5EF4-FFF2-40B4-BE49-F238E27FC236}">
                    <a16:creationId xmlns:a16="http://schemas.microsoft.com/office/drawing/2014/main" id="{1B93B406-10F6-FF21-75BF-7609A10D1CB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41865" y="2318252"/>
                <a:ext cx="847362" cy="847362"/>
              </a:xfrm>
              <a:prstGeom prst="rect">
                <a:avLst/>
              </a:prstGeom>
            </p:spPr>
          </p:pic>
        </p:grpSp>
        <p:sp>
          <p:nvSpPr>
            <p:cNvPr id="30" name="TextBox 29">
              <a:extLst>
                <a:ext uri="{FF2B5EF4-FFF2-40B4-BE49-F238E27FC236}">
                  <a16:creationId xmlns:a16="http://schemas.microsoft.com/office/drawing/2014/main" id="{1FD388DE-3027-6EF7-2132-9A7D025A0612}"/>
                </a:ext>
              </a:extLst>
            </p:cNvPr>
            <p:cNvSpPr txBox="1"/>
            <p:nvPr/>
          </p:nvSpPr>
          <p:spPr>
            <a:xfrm>
              <a:off x="3888579" y="5690569"/>
              <a:ext cx="2633527" cy="246221"/>
            </a:xfrm>
            <a:prstGeom prst="rect">
              <a:avLst/>
            </a:prstGeom>
            <a:noFill/>
          </p:spPr>
          <p:txBody>
            <a:bodyPr wrap="square" lIns="0" tIns="0" rIns="0" bIns="0" rtlCol="0">
              <a:spAutoFit/>
            </a:bodyPr>
            <a:lstStyle/>
            <a:p>
              <a:pPr>
                <a:spcAft>
                  <a:spcPts val="300"/>
                </a:spcAft>
              </a:pPr>
              <a:r>
                <a:rPr lang="en-US" sz="1600" b="1" dirty="0">
                  <a:solidFill>
                    <a:schemeClr val="accent3"/>
                  </a:solidFill>
                  <a:latin typeface="Gill Sans Nova Light" panose="020B0302020104020203" pitchFamily="34" charset="0"/>
                </a:rPr>
                <a:t>Flexible but not secure</a:t>
              </a:r>
            </a:p>
          </p:txBody>
        </p:sp>
      </p:grpSp>
      <p:sp>
        <p:nvSpPr>
          <p:cNvPr id="28" name="Right Arrow 27">
            <a:extLst>
              <a:ext uri="{FF2B5EF4-FFF2-40B4-BE49-F238E27FC236}">
                <a16:creationId xmlns:a16="http://schemas.microsoft.com/office/drawing/2014/main" id="{BD304BD2-4973-6D40-6239-AAE5ED950264}"/>
              </a:ext>
            </a:extLst>
          </p:cNvPr>
          <p:cNvSpPr/>
          <p:nvPr/>
        </p:nvSpPr>
        <p:spPr>
          <a:xfrm>
            <a:off x="3063481" y="4690481"/>
            <a:ext cx="709704" cy="489615"/>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cxnSp>
        <p:nvCxnSpPr>
          <p:cNvPr id="2" name="Straight Connector 1">
            <a:extLst>
              <a:ext uri="{FF2B5EF4-FFF2-40B4-BE49-F238E27FC236}">
                <a16:creationId xmlns:a16="http://schemas.microsoft.com/office/drawing/2014/main" id="{D4912177-3830-D650-A416-634639283AD0}"/>
              </a:ext>
            </a:extLst>
          </p:cNvPr>
          <p:cNvCxnSpPr>
            <a:cxnSpLocks/>
          </p:cNvCxnSpPr>
          <p:nvPr/>
        </p:nvCxnSpPr>
        <p:spPr>
          <a:xfrm>
            <a:off x="810413" y="3579397"/>
            <a:ext cx="2445405"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ACB9000-1D7F-414C-637E-1E069C43B410}"/>
              </a:ext>
            </a:extLst>
          </p:cNvPr>
          <p:cNvCxnSpPr>
            <a:cxnSpLocks/>
          </p:cNvCxnSpPr>
          <p:nvPr/>
        </p:nvCxnSpPr>
        <p:spPr>
          <a:xfrm>
            <a:off x="3876998" y="3579397"/>
            <a:ext cx="2445405"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31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07C9E90-50A2-154D-F3DC-EBE5877670F6}"/>
              </a:ext>
            </a:extLst>
          </p:cNvPr>
          <p:cNvSpPr/>
          <p:nvPr/>
        </p:nvSpPr>
        <p:spPr>
          <a:xfrm>
            <a:off x="6658587" y="2309231"/>
            <a:ext cx="4880040" cy="3808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2" name="Rectangle 31">
            <a:extLst>
              <a:ext uri="{FF2B5EF4-FFF2-40B4-BE49-F238E27FC236}">
                <a16:creationId xmlns:a16="http://schemas.microsoft.com/office/drawing/2014/main" id="{91A3785A-1183-5780-F97C-AFA202A4CEDC}"/>
              </a:ext>
            </a:extLst>
          </p:cNvPr>
          <p:cNvSpPr/>
          <p:nvPr/>
        </p:nvSpPr>
        <p:spPr>
          <a:xfrm>
            <a:off x="565596" y="2304567"/>
            <a:ext cx="2900900" cy="3808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1" name="Rectangle 30">
            <a:extLst>
              <a:ext uri="{FF2B5EF4-FFF2-40B4-BE49-F238E27FC236}">
                <a16:creationId xmlns:a16="http://schemas.microsoft.com/office/drawing/2014/main" id="{0BD32945-8B07-8B0C-C2EF-EC5F1B1DFF20}"/>
              </a:ext>
            </a:extLst>
          </p:cNvPr>
          <p:cNvSpPr/>
          <p:nvPr/>
        </p:nvSpPr>
        <p:spPr>
          <a:xfrm>
            <a:off x="3612415" y="2304568"/>
            <a:ext cx="2900900" cy="3808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 name="Title 1">
            <a:extLst>
              <a:ext uri="{FF2B5EF4-FFF2-40B4-BE49-F238E27FC236}">
                <a16:creationId xmlns:a16="http://schemas.microsoft.com/office/drawing/2014/main" id="{31FF0B1F-609A-AE85-4919-A24393E8B9D4}"/>
              </a:ext>
            </a:extLst>
          </p:cNvPr>
          <p:cNvSpPr>
            <a:spLocks noGrp="1"/>
          </p:cNvSpPr>
          <p:nvPr>
            <p:ph type="title"/>
          </p:nvPr>
        </p:nvSpPr>
        <p:spPr>
          <a:xfrm>
            <a:off x="602593" y="1042348"/>
            <a:ext cx="10966260" cy="685800"/>
          </a:xfrm>
        </p:spPr>
        <p:txBody>
          <a:bodyPr/>
          <a:lstStyle/>
          <a:p>
            <a:r>
              <a:rPr lang="en-US" sz="3600" dirty="0"/>
              <a:t>Retirement income has evolved over time</a:t>
            </a:r>
          </a:p>
        </p:txBody>
      </p:sp>
      <p:sp>
        <p:nvSpPr>
          <p:cNvPr id="3" name="Text Placeholder 7">
            <a:extLst>
              <a:ext uri="{FF2B5EF4-FFF2-40B4-BE49-F238E27FC236}">
                <a16:creationId xmlns:a16="http://schemas.microsoft.com/office/drawing/2014/main" id="{2261DEE6-2DC3-4667-D01A-557F56DBCE5C}"/>
              </a:ext>
            </a:extLst>
          </p:cNvPr>
          <p:cNvSpPr txBox="1">
            <a:spLocks/>
          </p:cNvSpPr>
          <p:nvPr/>
        </p:nvSpPr>
        <p:spPr>
          <a:xfrm>
            <a:off x="602593" y="1577477"/>
            <a:ext cx="10966260" cy="372093"/>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Plans with lifetime income offer guarantees along with flexibility.</a:t>
            </a:r>
          </a:p>
        </p:txBody>
      </p:sp>
      <p:grpSp>
        <p:nvGrpSpPr>
          <p:cNvPr id="8" name="Group 7">
            <a:extLst>
              <a:ext uri="{FF2B5EF4-FFF2-40B4-BE49-F238E27FC236}">
                <a16:creationId xmlns:a16="http://schemas.microsoft.com/office/drawing/2014/main" id="{85A2BA6D-AE3F-E6A5-E425-0DBF678C69A2}"/>
              </a:ext>
            </a:extLst>
          </p:cNvPr>
          <p:cNvGrpSpPr/>
          <p:nvPr/>
        </p:nvGrpSpPr>
        <p:grpSpPr>
          <a:xfrm>
            <a:off x="810413" y="2573206"/>
            <a:ext cx="2633527" cy="3359983"/>
            <a:chOff x="602593" y="2436726"/>
            <a:chExt cx="2633527" cy="3359983"/>
          </a:xfrm>
        </p:grpSpPr>
        <p:grpSp>
          <p:nvGrpSpPr>
            <p:cNvPr id="10" name="Group 9">
              <a:extLst>
                <a:ext uri="{FF2B5EF4-FFF2-40B4-BE49-F238E27FC236}">
                  <a16:creationId xmlns:a16="http://schemas.microsoft.com/office/drawing/2014/main" id="{3FD3A08F-8740-627D-8942-9B823C289E5B}"/>
                </a:ext>
              </a:extLst>
            </p:cNvPr>
            <p:cNvGrpSpPr/>
            <p:nvPr/>
          </p:nvGrpSpPr>
          <p:grpSpPr>
            <a:xfrm>
              <a:off x="604837" y="2436726"/>
              <a:ext cx="2250823" cy="2839419"/>
              <a:chOff x="604837" y="2436726"/>
              <a:chExt cx="2250823" cy="2839419"/>
            </a:xfrm>
          </p:grpSpPr>
          <p:sp>
            <p:nvSpPr>
              <p:cNvPr id="15" name="Content Placeholder 17">
                <a:extLst>
                  <a:ext uri="{FF2B5EF4-FFF2-40B4-BE49-F238E27FC236}">
                    <a16:creationId xmlns:a16="http://schemas.microsoft.com/office/drawing/2014/main" id="{6191DAF5-2194-C414-4375-DB6C672024D7}"/>
                  </a:ext>
                </a:extLst>
              </p:cNvPr>
              <p:cNvSpPr txBox="1">
                <a:spLocks/>
              </p:cNvSpPr>
              <p:nvPr/>
            </p:nvSpPr>
            <p:spPr>
              <a:xfrm>
                <a:off x="604837" y="3168032"/>
                <a:ext cx="2250823" cy="2108113"/>
              </a:xfrm>
              <a:prstGeom prst="rect">
                <a:avLst/>
              </a:prstGeom>
              <a:ln>
                <a:noFill/>
              </a:ln>
            </p:spPr>
            <p:txBody>
              <a:bodyPr vert="horz" lIns="0" tIns="0" rIns="0" bIns="0" rtlCol="0" anchor="t" anchorCtr="0">
                <a:noAutofit/>
              </a:bodyPr>
              <a:lstStyle>
                <a:lvl1pPr marL="0" indent="0" algn="l" defTabSz="914400" rtl="0" eaLnBrk="1" fontAlgn="t" latinLnBrk="0" hangingPunct="1">
                  <a:lnSpc>
                    <a:spcPct val="100000"/>
                  </a:lnSpc>
                  <a:spcBef>
                    <a:spcPts val="0"/>
                  </a:spcBef>
                  <a:spcAft>
                    <a:spcPts val="0"/>
                  </a:spcAft>
                  <a:buFontTx/>
                  <a:buNone/>
                  <a:defRPr sz="1400" b="1" i="0" kern="1200">
                    <a:solidFill>
                      <a:schemeClr val="accent1"/>
                    </a:solidFill>
                    <a:latin typeface="Franklin Gothic Book" panose="020B05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8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4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900"/>
                  </a:spcAft>
                </a:pPr>
                <a:r>
                  <a:rPr lang="en-US" sz="1600" b="0" dirty="0">
                    <a:latin typeface="ITC Franklin Gothic Std Book" panose="020B0504030503020204" pitchFamily="34" charset="77"/>
                  </a:rPr>
                  <a:t>Before 1980s</a:t>
                </a:r>
              </a:p>
              <a:p>
                <a:r>
                  <a:rPr lang="en-US" sz="2800" b="0" dirty="0">
                    <a:solidFill>
                      <a:schemeClr val="accent3"/>
                    </a:solidFill>
                    <a:latin typeface="Gill Sans Nova Light" panose="020B0302020104020203" pitchFamily="34" charset="0"/>
                  </a:rPr>
                  <a:t>Pensions </a:t>
                </a:r>
                <a:br>
                  <a:rPr lang="en-US" sz="2800" b="0" dirty="0">
                    <a:solidFill>
                      <a:schemeClr val="accent3"/>
                    </a:solidFill>
                    <a:latin typeface="Gill Sans Nova Light" panose="020B0302020104020203" pitchFamily="34" charset="0"/>
                  </a:rPr>
                </a:br>
                <a:endParaRPr lang="en-US" b="0" dirty="0">
                  <a:solidFill>
                    <a:schemeClr val="accent3"/>
                  </a:solidFill>
                  <a:latin typeface="Gill Sans Nova Light" panose="020B0302020104020203" pitchFamily="34" charset="0"/>
                </a:endParaRPr>
              </a:p>
              <a:p>
                <a:r>
                  <a:rPr lang="en-US" sz="2000" b="0" dirty="0">
                    <a:solidFill>
                      <a:schemeClr val="tx1"/>
                    </a:solidFill>
                    <a:latin typeface="ITC Franklin Gothic Std Book" panose="020B0504030503020204" pitchFamily="34" charset="77"/>
                  </a:rPr>
                  <a:t>Majority of income </a:t>
                </a:r>
                <a:br>
                  <a:rPr lang="en-US" sz="2000" b="0" dirty="0">
                    <a:solidFill>
                      <a:schemeClr val="tx1"/>
                    </a:solidFill>
                    <a:latin typeface="ITC Franklin Gothic Std Book" panose="020B0504030503020204" pitchFamily="34" charset="77"/>
                  </a:rPr>
                </a:br>
                <a:r>
                  <a:rPr lang="en-US" sz="2000" b="0" dirty="0">
                    <a:solidFill>
                      <a:schemeClr val="tx1"/>
                    </a:solidFill>
                    <a:latin typeface="ITC Franklin Gothic Std Book" panose="020B0504030503020204" pitchFamily="34" charset="77"/>
                  </a:rPr>
                  <a:t>guaranteed for life</a:t>
                </a:r>
              </a:p>
              <a:p>
                <a:endParaRPr lang="en-US" sz="1600" b="0" dirty="0">
                  <a:latin typeface="ITC Franklin Gothic Std Med" panose="020B0504030503020204" pitchFamily="34" charset="77"/>
                </a:endParaRPr>
              </a:p>
            </p:txBody>
          </p:sp>
          <p:grpSp>
            <p:nvGrpSpPr>
              <p:cNvPr id="17" name="Graphic 31">
                <a:extLst>
                  <a:ext uri="{FF2B5EF4-FFF2-40B4-BE49-F238E27FC236}">
                    <a16:creationId xmlns:a16="http://schemas.microsoft.com/office/drawing/2014/main" id="{72EDCCE2-28D0-A791-0AA3-47AF4EEA08FB}"/>
                  </a:ext>
                </a:extLst>
              </p:cNvPr>
              <p:cNvGrpSpPr/>
              <p:nvPr/>
            </p:nvGrpSpPr>
            <p:grpSpPr>
              <a:xfrm>
                <a:off x="679031" y="2436726"/>
                <a:ext cx="550066" cy="478845"/>
                <a:chOff x="2507294" y="2394219"/>
                <a:chExt cx="652797" cy="568275"/>
              </a:xfrm>
              <a:noFill/>
            </p:grpSpPr>
            <p:sp>
              <p:nvSpPr>
                <p:cNvPr id="19" name="Freeform 18">
                  <a:extLst>
                    <a:ext uri="{FF2B5EF4-FFF2-40B4-BE49-F238E27FC236}">
                      <a16:creationId xmlns:a16="http://schemas.microsoft.com/office/drawing/2014/main" id="{0446AAD2-063F-78F8-B9E9-D74D345C7032}"/>
                    </a:ext>
                  </a:extLst>
                </p:cNvPr>
                <p:cNvSpPr/>
                <p:nvPr/>
              </p:nvSpPr>
              <p:spPr>
                <a:xfrm>
                  <a:off x="2507294" y="2479425"/>
                  <a:ext cx="652797" cy="483069"/>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2225" cap="flat">
                  <a:solidFill>
                    <a:schemeClr val="accent1"/>
                  </a:solidFill>
                  <a:prstDash val="solid"/>
                  <a:miter/>
                </a:ln>
              </p:spPr>
              <p:txBody>
                <a:bodyPr rtlCol="0" anchor="ctr"/>
                <a:lstStyle/>
                <a:p>
                  <a:endParaRPr lang="en-US" dirty="0">
                    <a:latin typeface="ITC Franklin Gothic Std Book" panose="020B0504030503020204" pitchFamily="34" charset="77"/>
                  </a:endParaRPr>
                </a:p>
              </p:txBody>
            </p:sp>
            <p:sp>
              <p:nvSpPr>
                <p:cNvPr id="20" name="Freeform 19">
                  <a:extLst>
                    <a:ext uri="{FF2B5EF4-FFF2-40B4-BE49-F238E27FC236}">
                      <a16:creationId xmlns:a16="http://schemas.microsoft.com/office/drawing/2014/main" id="{2E0CD4D5-A6AD-1519-9C8D-6438D92F7DE1}"/>
                    </a:ext>
                  </a:extLst>
                </p:cNvPr>
                <p:cNvSpPr/>
                <p:nvPr/>
              </p:nvSpPr>
              <p:spPr>
                <a:xfrm>
                  <a:off x="2720385" y="2394219"/>
                  <a:ext cx="226622" cy="83237"/>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2225" cap="flat">
                  <a:solidFill>
                    <a:schemeClr val="accent1"/>
                  </a:solidFill>
                  <a:prstDash val="solid"/>
                  <a:miter/>
                </a:ln>
              </p:spPr>
              <p:txBody>
                <a:bodyPr rtlCol="0" anchor="ctr"/>
                <a:lstStyle/>
                <a:p>
                  <a:endParaRPr lang="en-US" dirty="0">
                    <a:latin typeface="ITC Franklin Gothic Std Book" panose="020B0504030503020204" pitchFamily="34" charset="77"/>
                  </a:endParaRPr>
                </a:p>
              </p:txBody>
            </p:sp>
          </p:grpSp>
        </p:grpSp>
        <p:sp>
          <p:nvSpPr>
            <p:cNvPr id="4" name="TextBox 3">
              <a:extLst>
                <a:ext uri="{FF2B5EF4-FFF2-40B4-BE49-F238E27FC236}">
                  <a16:creationId xmlns:a16="http://schemas.microsoft.com/office/drawing/2014/main" id="{49C45B7D-D3B6-9A36-DC21-B3BA6912181E}"/>
                </a:ext>
              </a:extLst>
            </p:cNvPr>
            <p:cNvSpPr txBox="1"/>
            <p:nvPr/>
          </p:nvSpPr>
          <p:spPr>
            <a:xfrm>
              <a:off x="602593" y="5550488"/>
              <a:ext cx="2633527" cy="246221"/>
            </a:xfrm>
            <a:prstGeom prst="rect">
              <a:avLst/>
            </a:prstGeom>
            <a:noFill/>
          </p:spPr>
          <p:txBody>
            <a:bodyPr wrap="square" lIns="0" tIns="0" rIns="0" bIns="0" rtlCol="0">
              <a:spAutoFit/>
            </a:bodyPr>
            <a:lstStyle/>
            <a:p>
              <a:pPr>
                <a:spcAft>
                  <a:spcPts val="300"/>
                </a:spcAft>
              </a:pPr>
              <a:r>
                <a:rPr lang="en-US" sz="1600" b="1" dirty="0">
                  <a:solidFill>
                    <a:schemeClr val="accent3"/>
                  </a:solidFill>
                  <a:latin typeface="Gill Sans Nova Light" panose="020B0302020104020203" pitchFamily="34" charset="0"/>
                </a:rPr>
                <a:t>Secure but inflexible</a:t>
              </a:r>
            </a:p>
          </p:txBody>
        </p:sp>
      </p:grpSp>
      <p:grpSp>
        <p:nvGrpSpPr>
          <p:cNvPr id="16" name="Group 15">
            <a:extLst>
              <a:ext uri="{FF2B5EF4-FFF2-40B4-BE49-F238E27FC236}">
                <a16:creationId xmlns:a16="http://schemas.microsoft.com/office/drawing/2014/main" id="{AB6C2995-D802-640A-8E2C-52020E7A30FA}"/>
              </a:ext>
            </a:extLst>
          </p:cNvPr>
          <p:cNvGrpSpPr/>
          <p:nvPr/>
        </p:nvGrpSpPr>
        <p:grpSpPr>
          <a:xfrm>
            <a:off x="3063481" y="2454732"/>
            <a:ext cx="3458625" cy="3482058"/>
            <a:chOff x="3063481" y="2318252"/>
            <a:chExt cx="3458625" cy="3482058"/>
          </a:xfrm>
        </p:grpSpPr>
        <p:sp>
          <p:nvSpPr>
            <p:cNvPr id="7" name="Right Arrow 6">
              <a:extLst>
                <a:ext uri="{FF2B5EF4-FFF2-40B4-BE49-F238E27FC236}">
                  <a16:creationId xmlns:a16="http://schemas.microsoft.com/office/drawing/2014/main" id="{6F4C5988-69BA-3429-6675-968C709D1E3B}"/>
                </a:ext>
              </a:extLst>
            </p:cNvPr>
            <p:cNvSpPr/>
            <p:nvPr/>
          </p:nvSpPr>
          <p:spPr>
            <a:xfrm>
              <a:off x="3063481" y="4554001"/>
              <a:ext cx="709704" cy="489615"/>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grpSp>
          <p:nvGrpSpPr>
            <p:cNvPr id="11" name="Group 10">
              <a:extLst>
                <a:ext uri="{FF2B5EF4-FFF2-40B4-BE49-F238E27FC236}">
                  <a16:creationId xmlns:a16="http://schemas.microsoft.com/office/drawing/2014/main" id="{1D6F44D6-E570-02FC-A8C5-0544C95B4748}"/>
                </a:ext>
              </a:extLst>
            </p:cNvPr>
            <p:cNvGrpSpPr/>
            <p:nvPr/>
          </p:nvGrpSpPr>
          <p:grpSpPr>
            <a:xfrm>
              <a:off x="3841865" y="2318252"/>
              <a:ext cx="2462232" cy="2802386"/>
              <a:chOff x="3841865" y="2318252"/>
              <a:chExt cx="2462232" cy="2802386"/>
            </a:xfrm>
          </p:grpSpPr>
          <p:sp>
            <p:nvSpPr>
              <p:cNvPr id="12" name="Content Placeholder 17">
                <a:extLst>
                  <a:ext uri="{FF2B5EF4-FFF2-40B4-BE49-F238E27FC236}">
                    <a16:creationId xmlns:a16="http://schemas.microsoft.com/office/drawing/2014/main" id="{D7C25C87-CE3C-095D-1E12-D1719FEE681D}"/>
                  </a:ext>
                </a:extLst>
              </p:cNvPr>
              <p:cNvSpPr txBox="1">
                <a:spLocks/>
              </p:cNvSpPr>
              <p:nvPr/>
            </p:nvSpPr>
            <p:spPr>
              <a:xfrm>
                <a:off x="3888579" y="3168032"/>
                <a:ext cx="2415518" cy="1952606"/>
              </a:xfrm>
              <a:prstGeom prst="rect">
                <a:avLst/>
              </a:prstGeom>
            </p:spPr>
            <p:txBody>
              <a:bodyPr vert="horz" lIns="0" tIns="0" rIns="0" bIns="0" rtlCol="0" anchor="t" anchorCtr="0">
                <a:noAutofit/>
              </a:bodyPr>
              <a:lstStyle>
                <a:lvl1pPr marL="0" indent="0" algn="l" defTabSz="914400" rtl="0" eaLnBrk="1" fontAlgn="t" latinLnBrk="0" hangingPunct="1">
                  <a:lnSpc>
                    <a:spcPct val="100000"/>
                  </a:lnSpc>
                  <a:spcBef>
                    <a:spcPts val="0"/>
                  </a:spcBef>
                  <a:spcAft>
                    <a:spcPts val="0"/>
                  </a:spcAft>
                  <a:buFontTx/>
                  <a:buNone/>
                  <a:defRPr sz="1400" b="1" i="0" kern="1200">
                    <a:solidFill>
                      <a:schemeClr val="accent1"/>
                    </a:solidFill>
                    <a:latin typeface="Franklin Gothic Book" panose="020B05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8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4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900"/>
                  </a:spcAft>
                </a:pPr>
                <a:r>
                  <a:rPr lang="en-US" sz="1600" b="0" dirty="0">
                    <a:latin typeface="ITC Franklin Gothic Std Book" panose="020B0504030503020204" pitchFamily="34" charset="77"/>
                  </a:rPr>
                  <a:t>1980s to 2019</a:t>
                </a:r>
              </a:p>
              <a:p>
                <a:r>
                  <a:rPr lang="en-US" sz="2800" b="0" dirty="0">
                    <a:solidFill>
                      <a:schemeClr val="accent3"/>
                    </a:solidFill>
                    <a:latin typeface="Gill Sans Nova Light" panose="020B0302020104020203" pitchFamily="34" charset="0"/>
                  </a:rPr>
                  <a:t>Savings plans</a:t>
                </a:r>
                <a:br>
                  <a:rPr lang="en-US" sz="2800" b="0" dirty="0">
                    <a:solidFill>
                      <a:schemeClr val="accent3"/>
                    </a:solidFill>
                    <a:latin typeface="Gill Sans Nova Light" panose="020B0302020104020203" pitchFamily="34" charset="0"/>
                  </a:rPr>
                </a:br>
                <a:endParaRPr lang="en-US" b="0" dirty="0">
                  <a:latin typeface="ITC Franklin Gothic Std Book" panose="020B0504030503020204" pitchFamily="34" charset="77"/>
                </a:endParaRPr>
              </a:p>
              <a:p>
                <a:r>
                  <a:rPr lang="en-US" sz="2000" b="0" dirty="0">
                    <a:solidFill>
                      <a:schemeClr val="tx1"/>
                    </a:solidFill>
                    <a:latin typeface="ITC Franklin Gothic Std Book" panose="020B0504030503020204" pitchFamily="34" charset="77"/>
                  </a:rPr>
                  <a:t>Majority of income </a:t>
                </a:r>
                <a:br>
                  <a:rPr lang="en-US" sz="2000" b="0" dirty="0">
                    <a:solidFill>
                      <a:schemeClr val="tx1"/>
                    </a:solidFill>
                    <a:latin typeface="ITC Franklin Gothic Std Book" panose="020B0504030503020204" pitchFamily="34" charset="77"/>
                  </a:rPr>
                </a:br>
                <a:r>
                  <a:rPr lang="en-US" sz="2000" b="0" dirty="0">
                    <a:solidFill>
                      <a:schemeClr val="tx1"/>
                    </a:solidFill>
                    <a:latin typeface="ITC Franklin Gothic Std Book" panose="020B0504030503020204" pitchFamily="34" charset="77"/>
                  </a:rPr>
                  <a:t>not guaranteed for life </a:t>
                </a:r>
              </a:p>
            </p:txBody>
          </p:sp>
          <p:pic>
            <p:nvPicPr>
              <p:cNvPr id="13" name="Graphic 12">
                <a:extLst>
                  <a:ext uri="{FF2B5EF4-FFF2-40B4-BE49-F238E27FC236}">
                    <a16:creationId xmlns:a16="http://schemas.microsoft.com/office/drawing/2014/main" id="{4F69ACAF-67A9-85FC-2B63-E0E8506941A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41865" y="2318252"/>
                <a:ext cx="847362" cy="847362"/>
              </a:xfrm>
              <a:prstGeom prst="rect">
                <a:avLst/>
              </a:prstGeom>
            </p:spPr>
          </p:pic>
        </p:grpSp>
        <p:sp>
          <p:nvSpPr>
            <p:cNvPr id="6" name="TextBox 5">
              <a:extLst>
                <a:ext uri="{FF2B5EF4-FFF2-40B4-BE49-F238E27FC236}">
                  <a16:creationId xmlns:a16="http://schemas.microsoft.com/office/drawing/2014/main" id="{CF8D5C8B-25A0-FAEE-136E-92E74751564F}"/>
                </a:ext>
              </a:extLst>
            </p:cNvPr>
            <p:cNvSpPr txBox="1"/>
            <p:nvPr/>
          </p:nvSpPr>
          <p:spPr>
            <a:xfrm>
              <a:off x="3888579" y="5554089"/>
              <a:ext cx="2633527" cy="246221"/>
            </a:xfrm>
            <a:prstGeom prst="rect">
              <a:avLst/>
            </a:prstGeom>
            <a:noFill/>
          </p:spPr>
          <p:txBody>
            <a:bodyPr wrap="square" lIns="0" tIns="0" rIns="0" bIns="0" rtlCol="0">
              <a:spAutoFit/>
            </a:bodyPr>
            <a:lstStyle/>
            <a:p>
              <a:pPr>
                <a:spcAft>
                  <a:spcPts val="300"/>
                </a:spcAft>
              </a:pPr>
              <a:r>
                <a:rPr lang="en-US" sz="1600" b="1" dirty="0">
                  <a:solidFill>
                    <a:schemeClr val="accent3"/>
                  </a:solidFill>
                  <a:latin typeface="Gill Sans Nova Light" panose="020B0302020104020203" pitchFamily="34" charset="0"/>
                </a:rPr>
                <a:t>Flexible but not secure</a:t>
              </a:r>
            </a:p>
          </p:txBody>
        </p:sp>
      </p:grpSp>
      <p:sp>
        <p:nvSpPr>
          <p:cNvPr id="21" name="Right Arrow 20">
            <a:extLst>
              <a:ext uri="{FF2B5EF4-FFF2-40B4-BE49-F238E27FC236}">
                <a16:creationId xmlns:a16="http://schemas.microsoft.com/office/drawing/2014/main" id="{D8539A65-E4F2-BC3C-E1F7-AB73D2C56FE4}"/>
              </a:ext>
            </a:extLst>
          </p:cNvPr>
          <p:cNvSpPr/>
          <p:nvPr/>
        </p:nvSpPr>
        <p:spPr>
          <a:xfrm>
            <a:off x="6386199" y="4690481"/>
            <a:ext cx="679151" cy="489615"/>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grpSp>
        <p:nvGrpSpPr>
          <p:cNvPr id="22" name="Group 21">
            <a:extLst>
              <a:ext uri="{FF2B5EF4-FFF2-40B4-BE49-F238E27FC236}">
                <a16:creationId xmlns:a16="http://schemas.microsoft.com/office/drawing/2014/main" id="{F4B6A354-B5F1-F84C-9A1A-F10FC96EE2EA}"/>
              </a:ext>
            </a:extLst>
          </p:cNvPr>
          <p:cNvGrpSpPr/>
          <p:nvPr/>
        </p:nvGrpSpPr>
        <p:grpSpPr>
          <a:xfrm>
            <a:off x="7172893" y="2578918"/>
            <a:ext cx="4164885" cy="3354271"/>
            <a:chOff x="7422277" y="2442438"/>
            <a:chExt cx="4164885" cy="3354271"/>
          </a:xfrm>
        </p:grpSpPr>
        <p:sp>
          <p:nvSpPr>
            <p:cNvPr id="14" name="Content Placeholder 17">
              <a:extLst>
                <a:ext uri="{FF2B5EF4-FFF2-40B4-BE49-F238E27FC236}">
                  <a16:creationId xmlns:a16="http://schemas.microsoft.com/office/drawing/2014/main" id="{1B288119-52DB-7E23-89D5-6229A29123DA}"/>
                </a:ext>
              </a:extLst>
            </p:cNvPr>
            <p:cNvSpPr txBox="1">
              <a:spLocks/>
            </p:cNvSpPr>
            <p:nvPr/>
          </p:nvSpPr>
          <p:spPr>
            <a:xfrm>
              <a:off x="7432552" y="3165614"/>
              <a:ext cx="4154610" cy="2266077"/>
            </a:xfrm>
            <a:prstGeom prst="rect">
              <a:avLst/>
            </a:prstGeom>
          </p:spPr>
          <p:txBody>
            <a:bodyPr vert="horz" lIns="0" tIns="0" rIns="0" bIns="0" rtlCol="0" anchor="t" anchorCtr="0">
              <a:noAutofit/>
            </a:bodyPr>
            <a:lstStyle>
              <a:lvl1pPr marL="0" indent="0" algn="l" defTabSz="914400" rtl="0" eaLnBrk="1" fontAlgn="t" latinLnBrk="0" hangingPunct="1">
                <a:lnSpc>
                  <a:spcPct val="100000"/>
                </a:lnSpc>
                <a:spcBef>
                  <a:spcPts val="0"/>
                </a:spcBef>
                <a:spcAft>
                  <a:spcPts val="0"/>
                </a:spcAft>
                <a:buFontTx/>
                <a:buNone/>
                <a:defRPr sz="1400" b="1" i="0" kern="1200">
                  <a:solidFill>
                    <a:schemeClr val="accent1"/>
                  </a:solidFill>
                  <a:latin typeface="Franklin Gothic Book" panose="020B05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8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4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900"/>
                </a:spcAft>
              </a:pPr>
              <a:r>
                <a:rPr lang="en-US" sz="1600" b="0" dirty="0">
                  <a:latin typeface="ITC Franklin Gothic Std Book" panose="020B0504030503020204" pitchFamily="34" charset="77"/>
                </a:rPr>
                <a:t>2019 shift </a:t>
              </a:r>
            </a:p>
            <a:p>
              <a:r>
                <a:rPr lang="en-US" sz="2800" b="0" dirty="0">
                  <a:solidFill>
                    <a:schemeClr val="accent3"/>
                  </a:solidFill>
                  <a:latin typeface="Gill Sans Nova Light" panose="020B0302020104020203" pitchFamily="34" charset="0"/>
                </a:rPr>
                <a:t>Savings plans with </a:t>
              </a:r>
              <a:br>
                <a:rPr lang="en-US" sz="2800" b="0" dirty="0">
                  <a:solidFill>
                    <a:schemeClr val="accent3"/>
                  </a:solidFill>
                  <a:latin typeface="Gill Sans Nova Light" panose="020B0302020104020203" pitchFamily="34" charset="0"/>
                </a:rPr>
              </a:br>
              <a:r>
                <a:rPr lang="en-US" sz="2800" b="0" dirty="0">
                  <a:solidFill>
                    <a:schemeClr val="accent3"/>
                  </a:solidFill>
                  <a:latin typeface="Gill Sans Nova Light" panose="020B0302020104020203" pitchFamily="34" charset="0"/>
                </a:rPr>
                <a:t>lifetime income options</a:t>
              </a:r>
              <a:endParaRPr lang="en-US" sz="2800" dirty="0">
                <a:solidFill>
                  <a:schemeClr val="accent3"/>
                </a:solidFill>
                <a:latin typeface="Gill Sans Nova Light" panose="020B0302020104020203" pitchFamily="34" charset="0"/>
              </a:endParaRPr>
            </a:p>
            <a:p>
              <a:endParaRPr lang="en-US" sz="1600" b="0" dirty="0">
                <a:solidFill>
                  <a:schemeClr val="tx1"/>
                </a:solidFill>
                <a:latin typeface="ITC Franklin Gothic Std Book" panose="020B0504030503020204" pitchFamily="34" charset="77"/>
              </a:endParaRPr>
            </a:p>
            <a:p>
              <a:r>
                <a:rPr lang="en-US" sz="2000" b="0" dirty="0">
                  <a:solidFill>
                    <a:schemeClr val="tx1"/>
                  </a:solidFill>
                  <a:latin typeface="ITC Franklin Gothic Std Book" panose="020B0504030503020204" pitchFamily="34" charset="77"/>
                </a:rPr>
                <a:t>Majority of income guaranteed for life (with annuities alongside Social Security/pension)</a:t>
              </a:r>
            </a:p>
          </p:txBody>
        </p:sp>
        <p:pic>
          <p:nvPicPr>
            <p:cNvPr id="23" name="Graphic 22">
              <a:extLst>
                <a:ext uri="{FF2B5EF4-FFF2-40B4-BE49-F238E27FC236}">
                  <a16:creationId xmlns:a16="http://schemas.microsoft.com/office/drawing/2014/main" id="{A87EC910-085A-5625-6EA5-98EB69C1D94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22277" y="2442438"/>
              <a:ext cx="589116" cy="589116"/>
            </a:xfrm>
            <a:prstGeom prst="rect">
              <a:avLst/>
            </a:prstGeom>
          </p:spPr>
        </p:pic>
        <p:sp>
          <p:nvSpPr>
            <p:cNvPr id="9" name="TextBox 8">
              <a:extLst>
                <a:ext uri="{FF2B5EF4-FFF2-40B4-BE49-F238E27FC236}">
                  <a16:creationId xmlns:a16="http://schemas.microsoft.com/office/drawing/2014/main" id="{4D655003-51C0-3006-46E6-8D24031CA4C7}"/>
                </a:ext>
              </a:extLst>
            </p:cNvPr>
            <p:cNvSpPr txBox="1"/>
            <p:nvPr/>
          </p:nvSpPr>
          <p:spPr>
            <a:xfrm>
              <a:off x="7432553" y="5550488"/>
              <a:ext cx="2633527" cy="246221"/>
            </a:xfrm>
            <a:prstGeom prst="rect">
              <a:avLst/>
            </a:prstGeom>
            <a:noFill/>
          </p:spPr>
          <p:txBody>
            <a:bodyPr wrap="square" lIns="0" tIns="0" rIns="0" bIns="0" rtlCol="0">
              <a:spAutoFit/>
            </a:bodyPr>
            <a:lstStyle/>
            <a:p>
              <a:pPr>
                <a:spcAft>
                  <a:spcPts val="300"/>
                </a:spcAft>
              </a:pPr>
              <a:r>
                <a:rPr lang="en-US" sz="1600" b="1" dirty="0">
                  <a:solidFill>
                    <a:schemeClr val="accent3"/>
                  </a:solidFill>
                  <a:latin typeface="Gill Sans Nova Light" panose="020B0302020104020203" pitchFamily="34" charset="0"/>
                </a:rPr>
                <a:t>Balance of security and flexibility</a:t>
              </a:r>
            </a:p>
          </p:txBody>
        </p:sp>
      </p:grpSp>
      <p:sp>
        <p:nvSpPr>
          <p:cNvPr id="18" name="TextBox 17">
            <a:extLst>
              <a:ext uri="{FF2B5EF4-FFF2-40B4-BE49-F238E27FC236}">
                <a16:creationId xmlns:a16="http://schemas.microsoft.com/office/drawing/2014/main" id="{6AF20918-CA6A-536C-ACE0-AA5C0C308CB5}"/>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24" name="TextBox 23">
            <a:extLst>
              <a:ext uri="{FF2B5EF4-FFF2-40B4-BE49-F238E27FC236}">
                <a16:creationId xmlns:a16="http://schemas.microsoft.com/office/drawing/2014/main" id="{33374C28-AB1E-82F8-CCEE-14A724AB3052}"/>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25" name="TextBox 24">
            <a:extLst>
              <a:ext uri="{FF2B5EF4-FFF2-40B4-BE49-F238E27FC236}">
                <a16:creationId xmlns:a16="http://schemas.microsoft.com/office/drawing/2014/main" id="{6E3A122E-753A-CCF7-E1CC-77FA6977DE8B}"/>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26" name="TextBox 25">
            <a:extLst>
              <a:ext uri="{FF2B5EF4-FFF2-40B4-BE49-F238E27FC236}">
                <a16:creationId xmlns:a16="http://schemas.microsoft.com/office/drawing/2014/main" id="{5A1ED6A0-5BE2-69FD-9ACE-DA1339CC58A1}"/>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27" name="TextBox 26">
            <a:extLst>
              <a:ext uri="{FF2B5EF4-FFF2-40B4-BE49-F238E27FC236}">
                <a16:creationId xmlns:a16="http://schemas.microsoft.com/office/drawing/2014/main" id="{2BC7F850-D809-46D0-5BA9-78475E8744A9}"/>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28" name="TextBox 27">
            <a:extLst>
              <a:ext uri="{FF2B5EF4-FFF2-40B4-BE49-F238E27FC236}">
                <a16:creationId xmlns:a16="http://schemas.microsoft.com/office/drawing/2014/main" id="{5B7181AA-BFB8-7A3A-DCA0-56E63A236FE3}"/>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29" name="TextBox 28">
            <a:extLst>
              <a:ext uri="{FF2B5EF4-FFF2-40B4-BE49-F238E27FC236}">
                <a16:creationId xmlns:a16="http://schemas.microsoft.com/office/drawing/2014/main" id="{969F95E1-CD2D-4B9E-A443-C2904A529319}"/>
              </a:ext>
            </a:extLst>
          </p:cNvPr>
          <p:cNvSpPr txBox="1"/>
          <p:nvPr/>
        </p:nvSpPr>
        <p:spPr>
          <a:xfrm>
            <a:off x="3752906"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2</a:t>
            </a:r>
          </a:p>
        </p:txBody>
      </p:sp>
      <p:sp>
        <p:nvSpPr>
          <p:cNvPr id="30" name="TextBox 29">
            <a:extLst>
              <a:ext uri="{FF2B5EF4-FFF2-40B4-BE49-F238E27FC236}">
                <a16:creationId xmlns:a16="http://schemas.microsoft.com/office/drawing/2014/main" id="{CC308093-36F8-5D0A-47E4-81D665AFBEE9}"/>
              </a:ext>
            </a:extLst>
          </p:cNvPr>
          <p:cNvSpPr txBox="1"/>
          <p:nvPr/>
        </p:nvSpPr>
        <p:spPr>
          <a:xfrm>
            <a:off x="609600" y="6122455"/>
            <a:ext cx="9443934" cy="246221"/>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Diversification is a technique to help reduce risk. It is not guaranteed to protect against loss. </a:t>
            </a:r>
          </a:p>
        </p:txBody>
      </p:sp>
      <p:cxnSp>
        <p:nvCxnSpPr>
          <p:cNvPr id="5" name="Straight Connector 4">
            <a:extLst>
              <a:ext uri="{FF2B5EF4-FFF2-40B4-BE49-F238E27FC236}">
                <a16:creationId xmlns:a16="http://schemas.microsoft.com/office/drawing/2014/main" id="{F29794C1-308E-ECE7-A14D-456669C9F634}"/>
              </a:ext>
            </a:extLst>
          </p:cNvPr>
          <p:cNvCxnSpPr>
            <a:cxnSpLocks/>
          </p:cNvCxnSpPr>
          <p:nvPr/>
        </p:nvCxnSpPr>
        <p:spPr>
          <a:xfrm>
            <a:off x="810413" y="3579397"/>
            <a:ext cx="2445405"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BAF03AC-002C-F565-E8F9-A04C6E100036}"/>
              </a:ext>
            </a:extLst>
          </p:cNvPr>
          <p:cNvCxnSpPr>
            <a:cxnSpLocks/>
          </p:cNvCxnSpPr>
          <p:nvPr/>
        </p:nvCxnSpPr>
        <p:spPr>
          <a:xfrm>
            <a:off x="3876998" y="3579397"/>
            <a:ext cx="2445405"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817464C-15CB-4D50-4A94-C8EAC8D9D573}"/>
              </a:ext>
            </a:extLst>
          </p:cNvPr>
          <p:cNvCxnSpPr>
            <a:cxnSpLocks/>
          </p:cNvCxnSpPr>
          <p:nvPr/>
        </p:nvCxnSpPr>
        <p:spPr>
          <a:xfrm>
            <a:off x="7166607" y="3579397"/>
            <a:ext cx="4171171"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80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0B1F-609A-AE85-4919-A24393E8B9D4}"/>
              </a:ext>
            </a:extLst>
          </p:cNvPr>
          <p:cNvSpPr>
            <a:spLocks noGrp="1"/>
          </p:cNvSpPr>
          <p:nvPr>
            <p:ph type="title"/>
          </p:nvPr>
        </p:nvSpPr>
        <p:spPr>
          <a:xfrm>
            <a:off x="602593" y="1049653"/>
            <a:ext cx="10966260" cy="461647"/>
          </a:xfrm>
        </p:spPr>
        <p:txBody>
          <a:bodyPr/>
          <a:lstStyle/>
          <a:p>
            <a:r>
              <a:rPr lang="en-US" sz="3600" dirty="0"/>
              <a:t>Step 3: Build your strategy for lifetime income</a:t>
            </a:r>
          </a:p>
        </p:txBody>
      </p:sp>
      <p:sp>
        <p:nvSpPr>
          <p:cNvPr id="3" name="Text Placeholder 7">
            <a:extLst>
              <a:ext uri="{FF2B5EF4-FFF2-40B4-BE49-F238E27FC236}">
                <a16:creationId xmlns:a16="http://schemas.microsoft.com/office/drawing/2014/main" id="{2261DEE6-2DC3-4667-D01A-557F56DBCE5C}"/>
              </a:ext>
            </a:extLst>
          </p:cNvPr>
          <p:cNvSpPr txBox="1">
            <a:spLocks/>
          </p:cNvSpPr>
          <p:nvPr/>
        </p:nvSpPr>
        <p:spPr>
          <a:xfrm>
            <a:off x="602592" y="1573098"/>
            <a:ext cx="11589407" cy="461647"/>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TIAA suggests covering 2/3 of your needs with lifetime income.*</a:t>
            </a:r>
          </a:p>
        </p:txBody>
      </p:sp>
      <p:sp>
        <p:nvSpPr>
          <p:cNvPr id="15" name="Content Placeholder 17">
            <a:extLst>
              <a:ext uri="{FF2B5EF4-FFF2-40B4-BE49-F238E27FC236}">
                <a16:creationId xmlns:a16="http://schemas.microsoft.com/office/drawing/2014/main" id="{54F1F341-872B-86FB-5D6E-265AC73D174E}"/>
              </a:ext>
            </a:extLst>
          </p:cNvPr>
          <p:cNvSpPr txBox="1">
            <a:spLocks/>
          </p:cNvSpPr>
          <p:nvPr/>
        </p:nvSpPr>
        <p:spPr>
          <a:xfrm>
            <a:off x="6873438" y="2590500"/>
            <a:ext cx="4425971" cy="1808419"/>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Bef>
                <a:spcPts val="600"/>
              </a:spcBef>
            </a:pPr>
            <a:endParaRPr lang="en-US" sz="2000" dirty="0">
              <a:latin typeface="ITC Franklin Gothic Std Book" panose="020B0504030503020204" pitchFamily="34" charset="77"/>
            </a:endParaRPr>
          </a:p>
        </p:txBody>
      </p:sp>
      <p:sp>
        <p:nvSpPr>
          <p:cNvPr id="4" name="TextBox 3">
            <a:extLst>
              <a:ext uri="{FF2B5EF4-FFF2-40B4-BE49-F238E27FC236}">
                <a16:creationId xmlns:a16="http://schemas.microsoft.com/office/drawing/2014/main" id="{F7769121-588C-71D1-235F-FC705C2AE308}"/>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6" name="TextBox 5">
            <a:extLst>
              <a:ext uri="{FF2B5EF4-FFF2-40B4-BE49-F238E27FC236}">
                <a16:creationId xmlns:a16="http://schemas.microsoft.com/office/drawing/2014/main" id="{7F911CBA-5323-912C-23B0-CFA247DA702B}"/>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8" name="TextBox 7">
            <a:extLst>
              <a:ext uri="{FF2B5EF4-FFF2-40B4-BE49-F238E27FC236}">
                <a16:creationId xmlns:a16="http://schemas.microsoft.com/office/drawing/2014/main" id="{6A0118B0-4739-8FA1-5CBB-E27C7878C717}"/>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10" name="TextBox 9">
            <a:extLst>
              <a:ext uri="{FF2B5EF4-FFF2-40B4-BE49-F238E27FC236}">
                <a16:creationId xmlns:a16="http://schemas.microsoft.com/office/drawing/2014/main" id="{EE5BC5A3-D1AE-6750-16F8-EB99635600DC}"/>
              </a:ext>
            </a:extLst>
          </p:cNvPr>
          <p:cNvSpPr txBox="1"/>
          <p:nvPr/>
        </p:nvSpPr>
        <p:spPr>
          <a:xfrm>
            <a:off x="5328062"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3</a:t>
            </a:r>
          </a:p>
        </p:txBody>
      </p:sp>
      <p:sp>
        <p:nvSpPr>
          <p:cNvPr id="11" name="TextBox 10">
            <a:extLst>
              <a:ext uri="{FF2B5EF4-FFF2-40B4-BE49-F238E27FC236}">
                <a16:creationId xmlns:a16="http://schemas.microsoft.com/office/drawing/2014/main" id="{60FA82B6-6584-2F55-C66C-E26041765456}"/>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2" name="TextBox 11">
            <a:extLst>
              <a:ext uri="{FF2B5EF4-FFF2-40B4-BE49-F238E27FC236}">
                <a16:creationId xmlns:a16="http://schemas.microsoft.com/office/drawing/2014/main" id="{8FB164D5-5754-4E1D-09B3-13A910A8A29B}"/>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13" name="TextBox 12">
            <a:extLst>
              <a:ext uri="{FF2B5EF4-FFF2-40B4-BE49-F238E27FC236}">
                <a16:creationId xmlns:a16="http://schemas.microsoft.com/office/drawing/2014/main" id="{5D850002-3AD2-2025-3E9E-043149D90B4F}"/>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19" name="Content Placeholder 4">
            <a:extLst>
              <a:ext uri="{FF2B5EF4-FFF2-40B4-BE49-F238E27FC236}">
                <a16:creationId xmlns:a16="http://schemas.microsoft.com/office/drawing/2014/main" id="{FC2CEC06-2F97-F62F-0F58-98C500943762}"/>
              </a:ext>
            </a:extLst>
          </p:cNvPr>
          <p:cNvSpPr txBox="1">
            <a:spLocks/>
          </p:cNvSpPr>
          <p:nvPr/>
        </p:nvSpPr>
        <p:spPr>
          <a:xfrm>
            <a:off x="6584680" y="2304567"/>
            <a:ext cx="4984173" cy="3503777"/>
          </a:xfrm>
          <a:prstGeom prst="rect">
            <a:avLst/>
          </a:prstGeom>
          <a:solidFill>
            <a:schemeClr val="bg2"/>
          </a:solidFill>
        </p:spPr>
        <p:txBody>
          <a:bodyPr vert="horz" wrap="square" lIns="365760" tIns="274320" rIns="274320" bIns="36576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300"/>
              </a:spcBef>
              <a:spcAft>
                <a:spcPts val="1500"/>
              </a:spcAft>
            </a:pPr>
            <a:r>
              <a:rPr lang="en-US" sz="2000" dirty="0">
                <a:latin typeface="ITC Franklin Gothic Std Book" panose="020B0504030503020204" pitchFamily="34" charset="77"/>
              </a:rPr>
              <a:t>Why lifetime income?</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Reduced risk of running out of money</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No investments to manage</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Automatic deposits every month</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Less pressure on your savings to cover everyday expenses</a:t>
            </a:r>
          </a:p>
        </p:txBody>
      </p:sp>
      <p:grpSp>
        <p:nvGrpSpPr>
          <p:cNvPr id="7" name="Group 6">
            <a:extLst>
              <a:ext uri="{FF2B5EF4-FFF2-40B4-BE49-F238E27FC236}">
                <a16:creationId xmlns:a16="http://schemas.microsoft.com/office/drawing/2014/main" id="{5727AC73-E71A-B3A5-CDE2-BEF8913CA86A}"/>
              </a:ext>
            </a:extLst>
          </p:cNvPr>
          <p:cNvGrpSpPr/>
          <p:nvPr/>
        </p:nvGrpSpPr>
        <p:grpSpPr>
          <a:xfrm>
            <a:off x="602592" y="2304568"/>
            <a:ext cx="5712644" cy="3503776"/>
            <a:chOff x="602592" y="2304568"/>
            <a:chExt cx="5712644" cy="3503776"/>
          </a:xfrm>
        </p:grpSpPr>
        <p:sp>
          <p:nvSpPr>
            <p:cNvPr id="34" name="Rectangle 33">
              <a:extLst>
                <a:ext uri="{FF2B5EF4-FFF2-40B4-BE49-F238E27FC236}">
                  <a16:creationId xmlns:a16="http://schemas.microsoft.com/office/drawing/2014/main" id="{C1F46C87-C4AF-AA84-E190-234A6C80D4F5}"/>
                </a:ext>
              </a:extLst>
            </p:cNvPr>
            <p:cNvSpPr/>
            <p:nvPr/>
          </p:nvSpPr>
          <p:spPr>
            <a:xfrm>
              <a:off x="602592" y="2304568"/>
              <a:ext cx="5712644" cy="3503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18" name="TextBox 17">
              <a:extLst>
                <a:ext uri="{FF2B5EF4-FFF2-40B4-BE49-F238E27FC236}">
                  <a16:creationId xmlns:a16="http://schemas.microsoft.com/office/drawing/2014/main" id="{559FFAAB-8195-DD14-B1E1-4B2390C285B5}"/>
                </a:ext>
              </a:extLst>
            </p:cNvPr>
            <p:cNvSpPr txBox="1"/>
            <p:nvPr/>
          </p:nvSpPr>
          <p:spPr>
            <a:xfrm>
              <a:off x="698849" y="2566567"/>
              <a:ext cx="2859880" cy="307777"/>
            </a:xfrm>
            <a:prstGeom prst="rect">
              <a:avLst/>
            </a:prstGeom>
            <a:noFill/>
            <a:ln>
              <a:noFill/>
            </a:ln>
          </p:spPr>
          <p:txBody>
            <a:bodyPr wrap="square" lIns="0" tIns="0" rIns="0" bIns="0" rtlCol="0">
              <a:spAutoFit/>
            </a:bodyPr>
            <a:lstStyle/>
            <a:p>
              <a:pPr algn="ctr"/>
              <a:r>
                <a:rPr lang="en-US" sz="2000" dirty="0">
                  <a:solidFill>
                    <a:schemeClr val="accent1"/>
                  </a:solidFill>
                  <a:latin typeface="ITC Franklin Gothic Std Book" panose="020B0504030503020204" pitchFamily="34" charset="77"/>
                </a:rPr>
                <a:t>Your retirement income</a:t>
              </a:r>
            </a:p>
          </p:txBody>
        </p:sp>
      </p:grpSp>
      <p:graphicFrame>
        <p:nvGraphicFramePr>
          <p:cNvPr id="20" name="Chart 19">
            <a:extLst>
              <a:ext uri="{FF2B5EF4-FFF2-40B4-BE49-F238E27FC236}">
                <a16:creationId xmlns:a16="http://schemas.microsoft.com/office/drawing/2014/main" id="{EE1E9D8C-528D-3BC9-3937-BCB47C47BB1D}"/>
              </a:ext>
            </a:extLst>
          </p:cNvPr>
          <p:cNvGraphicFramePr/>
          <p:nvPr>
            <p:extLst>
              <p:ext uri="{D42A27DB-BD31-4B8C-83A1-F6EECF244321}">
                <p14:modId xmlns:p14="http://schemas.microsoft.com/office/powerpoint/2010/main" val="2862527206"/>
              </p:ext>
            </p:extLst>
          </p:nvPr>
        </p:nvGraphicFramePr>
        <p:xfrm>
          <a:off x="435661" y="2988150"/>
          <a:ext cx="3348317" cy="2762343"/>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DF84162-19E6-1127-849A-56A0D635C99A}"/>
                  </a:ext>
                </a:extLst>
              </p:cNvPr>
              <p:cNvSpPr txBox="1"/>
              <p:nvPr/>
            </p:nvSpPr>
            <p:spPr>
              <a:xfrm>
                <a:off x="1567993" y="3881712"/>
                <a:ext cx="1046431" cy="997068"/>
              </a:xfrm>
              <a:prstGeom prst="rect">
                <a:avLst/>
              </a:prstGeom>
              <a:noFill/>
            </p:spPr>
            <p:txBody>
              <a:bodyPr wrap="square" lIns="0" tIns="0" rIns="0" bIns="0" rtlCol="0">
                <a:spAutoFit/>
              </a:bodyPr>
              <a:lstStyle/>
              <a:p>
                <a:pPr>
                  <a:spcAft>
                    <a:spcPts val="300"/>
                  </a:spcAft>
                </a:pPr>
                <a14:m>
                  <m:oMathPara xmlns:m="http://schemas.openxmlformats.org/officeDocument/2006/math">
                    <m:oMathParaPr>
                      <m:jc m:val="centerGroup"/>
                    </m:oMathParaPr>
                    <m:oMath xmlns:m="http://schemas.openxmlformats.org/officeDocument/2006/math">
                      <m:f>
                        <m:fPr>
                          <m:type m:val="skw"/>
                          <m:ctrlPr>
                            <a:rPr lang="en-US" sz="4600" b="1" i="1" dirty="0" smtClean="0">
                              <a:solidFill>
                                <a:schemeClr val="accent2"/>
                              </a:solidFill>
                              <a:latin typeface="Cambria Math" panose="02040503050406030204" pitchFamily="18" charset="0"/>
                            </a:rPr>
                          </m:ctrlPr>
                        </m:fPr>
                        <m:num>
                          <m:r>
                            <m:rPr>
                              <m:nor/>
                            </m:rPr>
                            <a:rPr lang="en-US" sz="4600" dirty="0" smtClean="0">
                              <a:solidFill>
                                <a:schemeClr val="accent2"/>
                              </a:solidFill>
                              <a:latin typeface="ITC Franklin Gothic Std Book" panose="020B0504030503020204" pitchFamily="34" charset="77"/>
                            </a:rPr>
                            <m:t>2</m:t>
                          </m:r>
                        </m:num>
                        <m:den>
                          <m:r>
                            <m:rPr>
                              <m:nor/>
                            </m:rPr>
                            <a:rPr lang="en-US" sz="4600" dirty="0" smtClean="0">
                              <a:solidFill>
                                <a:schemeClr val="accent2"/>
                              </a:solidFill>
                              <a:latin typeface="ITC Franklin Gothic Std Book" panose="020B0504030503020204" pitchFamily="34" charset="77"/>
                            </a:rPr>
                            <m:t>3</m:t>
                          </m:r>
                        </m:den>
                      </m:f>
                    </m:oMath>
                  </m:oMathPara>
                </a14:m>
                <a:endParaRPr lang="en-US" sz="4600" b="1" baseline="-25000" dirty="0">
                  <a:solidFill>
                    <a:schemeClr val="accent2"/>
                  </a:solidFill>
                  <a:latin typeface="Gill Sans Nova Light" panose="020B0302020104020203" pitchFamily="34" charset="0"/>
                  <a:cs typeface="Arial" panose="020B0604020202020204" pitchFamily="34" charset="0"/>
                </a:endParaRPr>
              </a:p>
            </p:txBody>
          </p:sp>
        </mc:Choice>
        <mc:Fallback xmlns="">
          <p:sp>
            <p:nvSpPr>
              <p:cNvPr id="29" name="TextBox 28">
                <a:extLst>
                  <a:ext uri="{FF2B5EF4-FFF2-40B4-BE49-F238E27FC236}">
                    <a16:creationId xmlns:a16="http://schemas.microsoft.com/office/drawing/2014/main" id="{1DF84162-19E6-1127-849A-56A0D635C99A}"/>
                  </a:ext>
                </a:extLst>
              </p:cNvPr>
              <p:cNvSpPr txBox="1">
                <a:spLocks noRot="1" noChangeAspect="1" noMove="1" noResize="1" noEditPoints="1" noAdjustHandles="1" noChangeArrowheads="1" noChangeShapeType="1" noTextEdit="1"/>
              </p:cNvSpPr>
              <p:nvPr/>
            </p:nvSpPr>
            <p:spPr>
              <a:xfrm>
                <a:off x="1567993" y="3881712"/>
                <a:ext cx="1046431" cy="997068"/>
              </a:xfrm>
              <a:prstGeom prst="rect">
                <a:avLst/>
              </a:prstGeom>
              <a:blipFill>
                <a:blip r:embed="rId4"/>
                <a:stretch>
                  <a:fillRect l="-91566" t="-146835" r="-61446" b="-215190"/>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8A6934A8-9BB7-4619-4CE8-3F6F74F56872}"/>
              </a:ext>
            </a:extLst>
          </p:cNvPr>
          <p:cNvCxnSpPr>
            <a:cxnSpLocks/>
          </p:cNvCxnSpPr>
          <p:nvPr/>
        </p:nvCxnSpPr>
        <p:spPr>
          <a:xfrm>
            <a:off x="6912319" y="2991227"/>
            <a:ext cx="43870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35DF6F77-D21D-0059-DB7E-374991DDBD54}"/>
              </a:ext>
            </a:extLst>
          </p:cNvPr>
          <p:cNvGrpSpPr/>
          <p:nvPr/>
        </p:nvGrpSpPr>
        <p:grpSpPr>
          <a:xfrm>
            <a:off x="3613858" y="3230570"/>
            <a:ext cx="2435136" cy="628840"/>
            <a:chOff x="3326140" y="3381758"/>
            <a:chExt cx="2435136" cy="628840"/>
          </a:xfrm>
        </p:grpSpPr>
        <p:sp>
          <p:nvSpPr>
            <p:cNvPr id="37" name="TextBox 12">
              <a:extLst>
                <a:ext uri="{FF2B5EF4-FFF2-40B4-BE49-F238E27FC236}">
                  <a16:creationId xmlns:a16="http://schemas.microsoft.com/office/drawing/2014/main" id="{06C9261A-0C57-8999-C549-F10286A23B99}"/>
                </a:ext>
              </a:extLst>
            </p:cNvPr>
            <p:cNvSpPr txBox="1"/>
            <p:nvPr/>
          </p:nvSpPr>
          <p:spPr>
            <a:xfrm>
              <a:off x="4114991" y="3614066"/>
              <a:ext cx="1646285" cy="307777"/>
            </a:xfrm>
            <a:prstGeom prst="rect">
              <a:avLst/>
            </a:prstGeom>
            <a:noFill/>
            <a:ln>
              <a:noFill/>
            </a:ln>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solidFill>
                  <a:latin typeface="ITC Franklin Gothic Std Book" panose="020B0504030503020204" pitchFamily="34" charset="77"/>
                </a:rPr>
                <a:t>Social Security</a:t>
              </a:r>
            </a:p>
          </p:txBody>
        </p:sp>
        <p:pic>
          <p:nvPicPr>
            <p:cNvPr id="38" name="Graphic 13">
              <a:extLst>
                <a:ext uri="{FF2B5EF4-FFF2-40B4-BE49-F238E27FC236}">
                  <a16:creationId xmlns:a16="http://schemas.microsoft.com/office/drawing/2014/main" id="{0EC4DDB6-3CFC-902A-5ED9-BCDE0396629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26140" y="3381758"/>
              <a:ext cx="628840" cy="628840"/>
            </a:xfrm>
            <a:prstGeom prst="rect">
              <a:avLst/>
            </a:prstGeom>
          </p:spPr>
        </p:pic>
      </p:grpSp>
      <p:grpSp>
        <p:nvGrpSpPr>
          <p:cNvPr id="39" name="Group 38">
            <a:extLst>
              <a:ext uri="{FF2B5EF4-FFF2-40B4-BE49-F238E27FC236}">
                <a16:creationId xmlns:a16="http://schemas.microsoft.com/office/drawing/2014/main" id="{500CA6AC-C7BD-851A-97D1-1B9978881B31}"/>
              </a:ext>
            </a:extLst>
          </p:cNvPr>
          <p:cNvGrpSpPr/>
          <p:nvPr/>
        </p:nvGrpSpPr>
        <p:grpSpPr>
          <a:xfrm>
            <a:off x="3708153" y="4129233"/>
            <a:ext cx="1810481" cy="420561"/>
            <a:chOff x="3708153" y="4129233"/>
            <a:chExt cx="1810481" cy="420561"/>
          </a:xfrm>
        </p:grpSpPr>
        <p:sp>
          <p:nvSpPr>
            <p:cNvPr id="40" name="TextBox 39">
              <a:extLst>
                <a:ext uri="{FF2B5EF4-FFF2-40B4-BE49-F238E27FC236}">
                  <a16:creationId xmlns:a16="http://schemas.microsoft.com/office/drawing/2014/main" id="{93483B11-5341-CD64-2DA8-6BDF7522B503}"/>
                </a:ext>
              </a:extLst>
            </p:cNvPr>
            <p:cNvSpPr txBox="1"/>
            <p:nvPr/>
          </p:nvSpPr>
          <p:spPr>
            <a:xfrm>
              <a:off x="4367663" y="4242017"/>
              <a:ext cx="1150971" cy="307777"/>
            </a:xfrm>
            <a:prstGeom prst="rect">
              <a:avLst/>
            </a:prstGeom>
            <a:noFill/>
            <a:ln>
              <a:noFill/>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solidFill>
                  <a:latin typeface="ITC Franklin Gothic Std Book" panose="020B0504030503020204" pitchFamily="34" charset="77"/>
                </a:rPr>
                <a:t>Pensions</a:t>
              </a:r>
            </a:p>
          </p:txBody>
        </p:sp>
        <p:grpSp>
          <p:nvGrpSpPr>
            <p:cNvPr id="41" name="Group 40">
              <a:extLst>
                <a:ext uri="{FF2B5EF4-FFF2-40B4-BE49-F238E27FC236}">
                  <a16:creationId xmlns:a16="http://schemas.microsoft.com/office/drawing/2014/main" id="{91B826FF-0321-0F92-9A58-5E475A1A1446}"/>
                </a:ext>
              </a:extLst>
            </p:cNvPr>
            <p:cNvGrpSpPr/>
            <p:nvPr/>
          </p:nvGrpSpPr>
          <p:grpSpPr>
            <a:xfrm>
              <a:off x="3708153" y="4129233"/>
              <a:ext cx="483113" cy="420561"/>
              <a:chOff x="3708153" y="4129232"/>
              <a:chExt cx="550066" cy="478845"/>
            </a:xfrm>
          </p:grpSpPr>
          <p:sp>
            <p:nvSpPr>
              <p:cNvPr id="42" name="Freeform 41">
                <a:extLst>
                  <a:ext uri="{FF2B5EF4-FFF2-40B4-BE49-F238E27FC236}">
                    <a16:creationId xmlns:a16="http://schemas.microsoft.com/office/drawing/2014/main" id="{D7068DB5-E2E9-A21F-DE24-A74A5BFDBE4F}"/>
                  </a:ext>
                </a:extLst>
              </p:cNvPr>
              <p:cNvSpPr/>
              <p:nvPr/>
            </p:nvSpPr>
            <p:spPr>
              <a:xfrm>
                <a:off x="3708153" y="4201029"/>
                <a:ext cx="550066" cy="407048"/>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5400" cap="flat">
                <a:solidFill>
                  <a:schemeClr val="accent2"/>
                </a:solidFill>
                <a:prstDash val="solid"/>
                <a:miter/>
              </a:ln>
            </p:spPr>
            <p:txBody>
              <a:bodyPr rtlCol="0" anchor="ctr"/>
              <a:lstStyle/>
              <a:p>
                <a:endParaRPr lang="en-US" dirty="0">
                  <a:latin typeface="ITC Franklin Gothic Std Book" panose="020B0504030503020204" pitchFamily="34" charset="77"/>
                </a:endParaRPr>
              </a:p>
            </p:txBody>
          </p:sp>
          <p:sp>
            <p:nvSpPr>
              <p:cNvPr id="43" name="Freeform 42">
                <a:extLst>
                  <a:ext uri="{FF2B5EF4-FFF2-40B4-BE49-F238E27FC236}">
                    <a16:creationId xmlns:a16="http://schemas.microsoft.com/office/drawing/2014/main" id="{EDAE8E94-C5DD-38B0-763C-266AF73B8AED}"/>
                  </a:ext>
                </a:extLst>
              </p:cNvPr>
              <p:cNvSpPr/>
              <p:nvPr/>
            </p:nvSpPr>
            <p:spPr>
              <a:xfrm>
                <a:off x="3887710" y="4129232"/>
                <a:ext cx="190958" cy="70138"/>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5400" cap="flat">
                <a:solidFill>
                  <a:schemeClr val="accent2"/>
                </a:solidFill>
                <a:prstDash val="solid"/>
                <a:miter/>
              </a:ln>
            </p:spPr>
            <p:txBody>
              <a:bodyPr rtlCol="0" anchor="ctr"/>
              <a:lstStyle/>
              <a:p>
                <a:endParaRPr lang="en-US" dirty="0">
                  <a:latin typeface="ITC Franklin Gothic Std Book" panose="020B0504030503020204" pitchFamily="34" charset="77"/>
                </a:endParaRPr>
              </a:p>
            </p:txBody>
          </p:sp>
        </p:grpSp>
      </p:grpSp>
      <p:grpSp>
        <p:nvGrpSpPr>
          <p:cNvPr id="44" name="Group 43">
            <a:extLst>
              <a:ext uri="{FF2B5EF4-FFF2-40B4-BE49-F238E27FC236}">
                <a16:creationId xmlns:a16="http://schemas.microsoft.com/office/drawing/2014/main" id="{64C971E5-33AB-9258-2794-84B8B5C5E44D}"/>
              </a:ext>
            </a:extLst>
          </p:cNvPr>
          <p:cNvGrpSpPr/>
          <p:nvPr/>
        </p:nvGrpSpPr>
        <p:grpSpPr>
          <a:xfrm>
            <a:off x="3613858" y="4790045"/>
            <a:ext cx="1786139" cy="644362"/>
            <a:chOff x="3361186" y="4984015"/>
            <a:chExt cx="1786139" cy="644362"/>
          </a:xfrm>
        </p:grpSpPr>
        <p:pic>
          <p:nvPicPr>
            <p:cNvPr id="45" name="Graphic 44">
              <a:extLst>
                <a:ext uri="{FF2B5EF4-FFF2-40B4-BE49-F238E27FC236}">
                  <a16:creationId xmlns:a16="http://schemas.microsoft.com/office/drawing/2014/main" id="{EFA78840-D02C-0A1B-0DFF-D87C93B59CD1}"/>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61186" y="4984015"/>
              <a:ext cx="644362" cy="644362"/>
            </a:xfrm>
            <a:prstGeom prst="rect">
              <a:avLst/>
            </a:prstGeom>
          </p:spPr>
        </p:pic>
        <p:sp>
          <p:nvSpPr>
            <p:cNvPr id="46" name="TextBox 45">
              <a:extLst>
                <a:ext uri="{FF2B5EF4-FFF2-40B4-BE49-F238E27FC236}">
                  <a16:creationId xmlns:a16="http://schemas.microsoft.com/office/drawing/2014/main" id="{17020EA2-E41F-7F2B-7D29-0D5098A50F67}"/>
                </a:ext>
              </a:extLst>
            </p:cNvPr>
            <p:cNvSpPr txBox="1"/>
            <p:nvPr/>
          </p:nvSpPr>
          <p:spPr>
            <a:xfrm>
              <a:off x="4114991" y="5131013"/>
              <a:ext cx="1032334" cy="307777"/>
            </a:xfrm>
            <a:prstGeom prst="rect">
              <a:avLst/>
            </a:prstGeom>
            <a:noFill/>
            <a:ln>
              <a:noFill/>
            </a:ln>
          </p:spPr>
          <p:txBody>
            <a:bodyPr wrap="none" lIns="0" tIns="0" rIns="0" bIns="0" rtlCol="0">
              <a:spAutoFit/>
            </a:bodyPr>
            <a:lstStyle/>
            <a:p>
              <a:r>
                <a:rPr lang="en-US" sz="2000" dirty="0">
                  <a:solidFill>
                    <a:schemeClr val="accent2"/>
                  </a:solidFill>
                  <a:latin typeface="ITC Franklin Gothic Std Book" panose="020B0504030503020204" pitchFamily="34" charset="77"/>
                </a:rPr>
                <a:t>Annuities</a:t>
              </a:r>
            </a:p>
          </p:txBody>
        </p:sp>
      </p:grpSp>
      <p:sp>
        <p:nvSpPr>
          <p:cNvPr id="5" name="TextBox 4">
            <a:extLst>
              <a:ext uri="{FF2B5EF4-FFF2-40B4-BE49-F238E27FC236}">
                <a16:creationId xmlns:a16="http://schemas.microsoft.com/office/drawing/2014/main" id="{91513A20-11AE-43DF-4E96-A3DB68E5AC71}"/>
              </a:ext>
            </a:extLst>
          </p:cNvPr>
          <p:cNvSpPr txBox="1"/>
          <p:nvPr/>
        </p:nvSpPr>
        <p:spPr>
          <a:xfrm>
            <a:off x="602593" y="6038533"/>
            <a:ext cx="10633678" cy="246221"/>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*This point of view is designed to be a starting point for the retirement income conversation. It is not a recommendation.</a:t>
            </a:r>
          </a:p>
        </p:txBody>
      </p:sp>
    </p:spTree>
    <p:extLst>
      <p:ext uri="{BB962C8B-B14F-4D97-AF65-F5344CB8AC3E}">
        <p14:creationId xmlns:p14="http://schemas.microsoft.com/office/powerpoint/2010/main" val="417372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bg/>
                                          </p:spTgt>
                                        </p:tgtEl>
                                        <p:attrNameLst>
                                          <p:attrName>style.visibility</p:attrName>
                                        </p:attrNameLst>
                                      </p:cBhvr>
                                      <p:to>
                                        <p:strVal val="visible"/>
                                      </p:to>
                                    </p:set>
                                    <p:animEffect transition="in" filter="fade">
                                      <p:cBhvr>
                                        <p:cTn id="31" dur="1000"/>
                                        <p:tgtEl>
                                          <p:spTgt spid="19">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fade">
                                      <p:cBhvr>
                                        <p:cTn id="34" dur="1000"/>
                                        <p:tgtEl>
                                          <p:spTgt spid="19">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xEl>
                                              <p:pRg st="1" end="1"/>
                                            </p:txEl>
                                          </p:spTgt>
                                        </p:tgtEl>
                                        <p:attrNameLst>
                                          <p:attrName>style.visibility</p:attrName>
                                        </p:attrNameLst>
                                      </p:cBhvr>
                                      <p:to>
                                        <p:strVal val="visible"/>
                                      </p:to>
                                    </p:set>
                                    <p:animEffect transition="in" filter="fade">
                                      <p:cBhvr>
                                        <p:cTn id="37" dur="1000"/>
                                        <p:tgtEl>
                                          <p:spTgt spid="19">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xEl>
                                              <p:pRg st="2" end="2"/>
                                            </p:txEl>
                                          </p:spTgt>
                                        </p:tgtEl>
                                        <p:attrNameLst>
                                          <p:attrName>style.visibility</p:attrName>
                                        </p:attrNameLst>
                                      </p:cBhvr>
                                      <p:to>
                                        <p:strVal val="visible"/>
                                      </p:to>
                                    </p:set>
                                    <p:animEffect transition="in" filter="fade">
                                      <p:cBhvr>
                                        <p:cTn id="45" dur="1000"/>
                                        <p:tgtEl>
                                          <p:spTgt spid="1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xEl>
                                              <p:pRg st="3" end="3"/>
                                            </p:txEl>
                                          </p:spTgt>
                                        </p:tgtEl>
                                        <p:attrNameLst>
                                          <p:attrName>style.visibility</p:attrName>
                                        </p:attrNameLst>
                                      </p:cBhvr>
                                      <p:to>
                                        <p:strVal val="visible"/>
                                      </p:to>
                                    </p:set>
                                    <p:animEffect transition="in" filter="fade">
                                      <p:cBhvr>
                                        <p:cTn id="50" dur="1000"/>
                                        <p:tgtEl>
                                          <p:spTgt spid="1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xEl>
                                              <p:pRg st="4" end="4"/>
                                            </p:txEl>
                                          </p:spTgt>
                                        </p:tgtEl>
                                        <p:attrNameLst>
                                          <p:attrName>style.visibility</p:attrName>
                                        </p:attrNameLst>
                                      </p:cBhvr>
                                      <p:to>
                                        <p:strVal val="visible"/>
                                      </p:to>
                                    </p:set>
                                    <p:animEffect transition="in" filter="fade">
                                      <p:cBhvr>
                                        <p:cTn id="55" dur="1000"/>
                                        <p:tgtEl>
                                          <p:spTgt spid="19">
                                            <p:txEl>
                                              <p:pRg st="4" end="4"/>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allAtOnce" animBg="1"/>
      <p:bldGraphic spid="20" grpId="0">
        <p:bldAsOne/>
      </p:bldGraphic>
      <p:bldP spid="29"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95A724-2167-2758-7993-0C50DBA94B8D}"/>
              </a:ext>
            </a:extLst>
          </p:cNvPr>
          <p:cNvSpPr>
            <a:spLocks noGrp="1"/>
          </p:cNvSpPr>
          <p:nvPr>
            <p:ph type="body" sz="quarter" idx="15"/>
          </p:nvPr>
        </p:nvSpPr>
        <p:spPr>
          <a:xfrm>
            <a:off x="602592" y="1591454"/>
            <a:ext cx="9391102" cy="461647"/>
          </a:xfrm>
        </p:spPr>
        <p:txBody>
          <a:bodyPr/>
          <a:lstStyle/>
          <a:p>
            <a:r>
              <a:rPr lang="en-US" sz="2800" dirty="0"/>
              <a:t>Social Security benefits go up the longer you wait to claim them.</a:t>
            </a:r>
          </a:p>
        </p:txBody>
      </p:sp>
      <p:sp>
        <p:nvSpPr>
          <p:cNvPr id="6" name="Title 1">
            <a:extLst>
              <a:ext uri="{FF2B5EF4-FFF2-40B4-BE49-F238E27FC236}">
                <a16:creationId xmlns:a16="http://schemas.microsoft.com/office/drawing/2014/main" id="{CE7D5F24-5CCC-B44C-6FAC-BDBDEBC8C2C4}"/>
              </a:ext>
            </a:extLst>
          </p:cNvPr>
          <p:cNvSpPr>
            <a:spLocks noGrp="1"/>
          </p:cNvSpPr>
          <p:nvPr>
            <p:ph type="title"/>
          </p:nvPr>
        </p:nvSpPr>
        <p:spPr>
          <a:xfrm>
            <a:off x="602593" y="1049653"/>
            <a:ext cx="10966260" cy="461647"/>
          </a:xfrm>
        </p:spPr>
        <p:txBody>
          <a:bodyPr/>
          <a:lstStyle/>
          <a:p>
            <a:r>
              <a:rPr lang="en-US" sz="3600" dirty="0"/>
              <a:t>Build your strategy for lifetime income</a:t>
            </a:r>
          </a:p>
        </p:txBody>
      </p:sp>
      <p:sp>
        <p:nvSpPr>
          <p:cNvPr id="7" name="TextBox 6">
            <a:extLst>
              <a:ext uri="{FF2B5EF4-FFF2-40B4-BE49-F238E27FC236}">
                <a16:creationId xmlns:a16="http://schemas.microsoft.com/office/drawing/2014/main" id="{3482F88A-FCE1-6545-EE2E-7216839B0C3A}"/>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8" name="TextBox 7">
            <a:extLst>
              <a:ext uri="{FF2B5EF4-FFF2-40B4-BE49-F238E27FC236}">
                <a16:creationId xmlns:a16="http://schemas.microsoft.com/office/drawing/2014/main" id="{2AC14AE0-19B6-4283-7402-C9AB9BA32C25}"/>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0" name="TextBox 9">
            <a:extLst>
              <a:ext uri="{FF2B5EF4-FFF2-40B4-BE49-F238E27FC236}">
                <a16:creationId xmlns:a16="http://schemas.microsoft.com/office/drawing/2014/main" id="{F4FA16CD-BA80-D531-F833-C97E38723F3F}"/>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11" name="TextBox 10">
            <a:extLst>
              <a:ext uri="{FF2B5EF4-FFF2-40B4-BE49-F238E27FC236}">
                <a16:creationId xmlns:a16="http://schemas.microsoft.com/office/drawing/2014/main" id="{2CBD7E93-1501-F10B-108D-1F7D5A58C331}"/>
              </a:ext>
            </a:extLst>
          </p:cNvPr>
          <p:cNvSpPr txBox="1"/>
          <p:nvPr/>
        </p:nvSpPr>
        <p:spPr>
          <a:xfrm>
            <a:off x="5328062"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3</a:t>
            </a:r>
          </a:p>
        </p:txBody>
      </p:sp>
      <p:sp>
        <p:nvSpPr>
          <p:cNvPr id="12" name="TextBox 11">
            <a:extLst>
              <a:ext uri="{FF2B5EF4-FFF2-40B4-BE49-F238E27FC236}">
                <a16:creationId xmlns:a16="http://schemas.microsoft.com/office/drawing/2014/main" id="{F3D150D1-B9DB-6B15-4E54-BFB5F6CC9287}"/>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5" name="TextBox 14">
            <a:extLst>
              <a:ext uri="{FF2B5EF4-FFF2-40B4-BE49-F238E27FC236}">
                <a16:creationId xmlns:a16="http://schemas.microsoft.com/office/drawing/2014/main" id="{C37BAC60-5E8C-FAAE-005B-8AF4EE3B236C}"/>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16" name="TextBox 15">
            <a:extLst>
              <a:ext uri="{FF2B5EF4-FFF2-40B4-BE49-F238E27FC236}">
                <a16:creationId xmlns:a16="http://schemas.microsoft.com/office/drawing/2014/main" id="{FAEE7903-DD4B-B126-1BA1-91CBB9841CDE}"/>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20" name="Content Placeholder 4">
            <a:extLst>
              <a:ext uri="{FF2B5EF4-FFF2-40B4-BE49-F238E27FC236}">
                <a16:creationId xmlns:a16="http://schemas.microsoft.com/office/drawing/2014/main" id="{3C304284-F692-6257-B5F5-9E126D73CF76}"/>
              </a:ext>
            </a:extLst>
          </p:cNvPr>
          <p:cNvSpPr txBox="1">
            <a:spLocks/>
          </p:cNvSpPr>
          <p:nvPr/>
        </p:nvSpPr>
        <p:spPr>
          <a:xfrm>
            <a:off x="6583745" y="2305120"/>
            <a:ext cx="4983480" cy="3502152"/>
          </a:xfrm>
          <a:prstGeom prst="rect">
            <a:avLst/>
          </a:prstGeom>
          <a:solidFill>
            <a:schemeClr val="bg2"/>
          </a:solidFill>
        </p:spPr>
        <p:txBody>
          <a:bodyPr vert="horz" wrap="square" lIns="365760" tIns="274320" rIns="365760" bIns="36576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300"/>
              </a:spcBef>
              <a:spcAft>
                <a:spcPts val="1500"/>
              </a:spcAft>
            </a:pPr>
            <a:r>
              <a:rPr lang="en-US" sz="2000" dirty="0">
                <a:latin typeface="ITC Franklin Gothic Std Book" panose="020B0504030503020204" pitchFamily="34" charset="77"/>
              </a:rPr>
              <a:t>Consider when to start taking benefits</a:t>
            </a:r>
            <a:endParaRPr lang="en-US" sz="2000" dirty="0">
              <a:solidFill>
                <a:schemeClr val="tx1"/>
              </a:solidFill>
              <a:latin typeface="ITC Franklin Gothic Std Book" panose="020B0504030503020204" pitchFamily="34" charset="77"/>
            </a:endParaRP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Claim anytime from age 62 to 70</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Benefits increase each year until </a:t>
            </a:r>
            <a:br>
              <a:rPr lang="en-US" sz="2000" dirty="0">
                <a:solidFill>
                  <a:schemeClr val="tx1"/>
                </a:solidFill>
                <a:latin typeface="ITC Franklin Gothic Std Book" panose="020B0504030503020204" pitchFamily="34" charset="77"/>
              </a:rPr>
            </a:br>
            <a:r>
              <a:rPr lang="en-US" sz="2000" dirty="0">
                <a:solidFill>
                  <a:schemeClr val="tx1"/>
                </a:solidFill>
                <a:latin typeface="ITC Franklin Gothic Std Book" panose="020B0504030503020204" pitchFamily="34" charset="77"/>
              </a:rPr>
              <a:t>age 70</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Worth waiting if you can afford it</a:t>
            </a:r>
          </a:p>
        </p:txBody>
      </p:sp>
      <p:sp>
        <p:nvSpPr>
          <p:cNvPr id="4" name="TextBox 3">
            <a:extLst>
              <a:ext uri="{FF2B5EF4-FFF2-40B4-BE49-F238E27FC236}">
                <a16:creationId xmlns:a16="http://schemas.microsoft.com/office/drawing/2014/main" id="{3D187844-612A-448D-D476-D1BD364DB055}"/>
              </a:ext>
            </a:extLst>
          </p:cNvPr>
          <p:cNvSpPr txBox="1"/>
          <p:nvPr/>
        </p:nvSpPr>
        <p:spPr>
          <a:xfrm>
            <a:off x="609600" y="5821745"/>
            <a:ext cx="9443934"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This point of view is designed to be a starting point for the retirement income conversation. It is not a recommendation.</a:t>
            </a:r>
          </a:p>
          <a:p>
            <a:r>
              <a:rPr lang="en-US" sz="1000" dirty="0">
                <a:solidFill>
                  <a:schemeClr val="bg2">
                    <a:lumMod val="25000"/>
                  </a:schemeClr>
                </a:solidFill>
                <a:latin typeface="ITC Franklin Gothic Std Book" panose="020B0504030503020204" pitchFamily="34" charset="77"/>
              </a:rPr>
              <a:t>Alaska, Colorado, Louisiana, Maine, Massachusetts, Nevada and Ohio may have different rules regarding Social Security and/or disability benefits for public employees. </a:t>
            </a:r>
            <a:endParaRPr lang="en-US" sz="1000" dirty="0">
              <a:solidFill>
                <a:schemeClr val="bg2">
                  <a:lumMod val="25000"/>
                </a:schemeClr>
              </a:solidFill>
              <a:latin typeface="ITC Franklin Gothic Std Book" panose="020B0504030503020204" pitchFamily="34" charset="77"/>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AF8907F6-0085-79EA-FCED-B777F8616EC4}"/>
              </a:ext>
            </a:extLst>
          </p:cNvPr>
          <p:cNvSpPr/>
          <p:nvPr/>
        </p:nvSpPr>
        <p:spPr>
          <a:xfrm>
            <a:off x="602592" y="2304568"/>
            <a:ext cx="5712644" cy="3503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0" name="TextBox 29">
            <a:extLst>
              <a:ext uri="{FF2B5EF4-FFF2-40B4-BE49-F238E27FC236}">
                <a16:creationId xmlns:a16="http://schemas.microsoft.com/office/drawing/2014/main" id="{3C1EA0F7-69C4-E1BE-280F-4137E808D240}"/>
              </a:ext>
            </a:extLst>
          </p:cNvPr>
          <p:cNvSpPr txBox="1"/>
          <p:nvPr/>
        </p:nvSpPr>
        <p:spPr>
          <a:xfrm>
            <a:off x="698849" y="2566567"/>
            <a:ext cx="2859880" cy="307777"/>
          </a:xfrm>
          <a:prstGeom prst="rect">
            <a:avLst/>
          </a:prstGeom>
          <a:noFill/>
          <a:ln>
            <a:noFill/>
          </a:ln>
        </p:spPr>
        <p:txBody>
          <a:bodyPr wrap="square" lIns="0" tIns="0" rIns="0" bIns="0" rtlCol="0">
            <a:spAutoFit/>
          </a:bodyPr>
          <a:lstStyle/>
          <a:p>
            <a:pPr algn="ctr"/>
            <a:r>
              <a:rPr lang="en-US" sz="2000" dirty="0">
                <a:solidFill>
                  <a:schemeClr val="accent1"/>
                </a:solidFill>
                <a:latin typeface="ITC Franklin Gothic Std Book" panose="020B0504030503020204" pitchFamily="34" charset="77"/>
              </a:rPr>
              <a:t>Your retirement income</a:t>
            </a:r>
          </a:p>
        </p:txBody>
      </p:sp>
      <p:graphicFrame>
        <p:nvGraphicFramePr>
          <p:cNvPr id="31" name="Chart 30">
            <a:extLst>
              <a:ext uri="{FF2B5EF4-FFF2-40B4-BE49-F238E27FC236}">
                <a16:creationId xmlns:a16="http://schemas.microsoft.com/office/drawing/2014/main" id="{2B392F17-C2D8-22D0-6DCA-1445C1DB2BAC}"/>
              </a:ext>
            </a:extLst>
          </p:cNvPr>
          <p:cNvGraphicFramePr/>
          <p:nvPr>
            <p:extLst>
              <p:ext uri="{D42A27DB-BD31-4B8C-83A1-F6EECF244321}">
                <p14:modId xmlns:p14="http://schemas.microsoft.com/office/powerpoint/2010/main" val="1776890380"/>
              </p:ext>
            </p:extLst>
          </p:nvPr>
        </p:nvGraphicFramePr>
        <p:xfrm>
          <a:off x="435661" y="2988150"/>
          <a:ext cx="3348317" cy="2762343"/>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759F0E25-1BF8-429B-041B-AFBF63E2DEE9}"/>
              </a:ext>
            </a:extLst>
          </p:cNvPr>
          <p:cNvGrpSpPr/>
          <p:nvPr/>
        </p:nvGrpSpPr>
        <p:grpSpPr>
          <a:xfrm>
            <a:off x="3613858" y="3230570"/>
            <a:ext cx="2435136" cy="628840"/>
            <a:chOff x="3326140" y="3381758"/>
            <a:chExt cx="2435136" cy="628840"/>
          </a:xfrm>
        </p:grpSpPr>
        <p:sp>
          <p:nvSpPr>
            <p:cNvPr id="34" name="TextBox 12">
              <a:extLst>
                <a:ext uri="{FF2B5EF4-FFF2-40B4-BE49-F238E27FC236}">
                  <a16:creationId xmlns:a16="http://schemas.microsoft.com/office/drawing/2014/main" id="{2B170D51-714F-002F-35C5-96FDA1B00716}"/>
                </a:ext>
              </a:extLst>
            </p:cNvPr>
            <p:cNvSpPr txBox="1"/>
            <p:nvPr/>
          </p:nvSpPr>
          <p:spPr>
            <a:xfrm>
              <a:off x="4114991" y="3614066"/>
              <a:ext cx="1646285" cy="307777"/>
            </a:xfrm>
            <a:prstGeom prst="rect">
              <a:avLst/>
            </a:prstGeom>
            <a:noFill/>
            <a:ln>
              <a:noFill/>
            </a:ln>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solidFill>
                  <a:latin typeface="ITC Franklin Gothic Std Book" panose="020B0504030503020204" pitchFamily="34" charset="77"/>
                </a:rPr>
                <a:t>Social Security</a:t>
              </a:r>
            </a:p>
          </p:txBody>
        </p:sp>
        <p:pic>
          <p:nvPicPr>
            <p:cNvPr id="35" name="Graphic 13">
              <a:extLst>
                <a:ext uri="{FF2B5EF4-FFF2-40B4-BE49-F238E27FC236}">
                  <a16:creationId xmlns:a16="http://schemas.microsoft.com/office/drawing/2014/main" id="{68D512D0-CAD5-BE9A-93DD-199F3A82665E}"/>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26140" y="3381758"/>
              <a:ext cx="628840" cy="628840"/>
            </a:xfrm>
            <a:prstGeom prst="rect">
              <a:avLst/>
            </a:prstGeom>
          </p:spPr>
        </p:pic>
      </p:grpSp>
      <p:grpSp>
        <p:nvGrpSpPr>
          <p:cNvPr id="36" name="Group 35">
            <a:extLst>
              <a:ext uri="{FF2B5EF4-FFF2-40B4-BE49-F238E27FC236}">
                <a16:creationId xmlns:a16="http://schemas.microsoft.com/office/drawing/2014/main" id="{A194CCE5-91F4-C435-9A94-F72A56269C8E}"/>
              </a:ext>
            </a:extLst>
          </p:cNvPr>
          <p:cNvGrpSpPr/>
          <p:nvPr/>
        </p:nvGrpSpPr>
        <p:grpSpPr>
          <a:xfrm>
            <a:off x="3613858" y="4790045"/>
            <a:ext cx="1786139" cy="644362"/>
            <a:chOff x="3361186" y="4984015"/>
            <a:chExt cx="1786139" cy="644362"/>
          </a:xfrm>
        </p:grpSpPr>
        <p:pic>
          <p:nvPicPr>
            <p:cNvPr id="37" name="Graphic 36">
              <a:extLst>
                <a:ext uri="{FF2B5EF4-FFF2-40B4-BE49-F238E27FC236}">
                  <a16:creationId xmlns:a16="http://schemas.microsoft.com/office/drawing/2014/main" id="{4AC3918E-11D5-A023-A979-AC499200C9FA}"/>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61186" y="4984015"/>
              <a:ext cx="644362" cy="644362"/>
            </a:xfrm>
            <a:prstGeom prst="rect">
              <a:avLst/>
            </a:prstGeom>
          </p:spPr>
        </p:pic>
        <p:sp>
          <p:nvSpPr>
            <p:cNvPr id="39" name="TextBox 38">
              <a:extLst>
                <a:ext uri="{FF2B5EF4-FFF2-40B4-BE49-F238E27FC236}">
                  <a16:creationId xmlns:a16="http://schemas.microsoft.com/office/drawing/2014/main" id="{CA0578FF-2213-A0E4-9A84-3FDF2E3FCC9C}"/>
                </a:ext>
              </a:extLst>
            </p:cNvPr>
            <p:cNvSpPr txBox="1"/>
            <p:nvPr/>
          </p:nvSpPr>
          <p:spPr>
            <a:xfrm>
              <a:off x="4114991" y="5131013"/>
              <a:ext cx="1032334" cy="307777"/>
            </a:xfrm>
            <a:prstGeom prst="rect">
              <a:avLst/>
            </a:prstGeom>
            <a:noFill/>
            <a:ln>
              <a:noFill/>
            </a:ln>
          </p:spPr>
          <p:txBody>
            <a:bodyPr wrap="none" lIns="0" tIns="0" rIns="0" bIns="0" rtlCol="0">
              <a:spAutoFit/>
            </a:bodyPr>
            <a:lstStyle/>
            <a:p>
              <a:r>
                <a:rPr lang="en-US" sz="2000" dirty="0">
                  <a:solidFill>
                    <a:schemeClr val="accent2">
                      <a:lumMod val="40000"/>
                      <a:lumOff val="60000"/>
                    </a:schemeClr>
                  </a:solidFill>
                  <a:latin typeface="ITC Franklin Gothic Std Book" panose="020B0504030503020204" pitchFamily="34" charset="77"/>
                </a:rPr>
                <a:t>Annuities</a:t>
              </a:r>
            </a:p>
          </p:txBody>
        </p:sp>
      </p:grpSp>
      <p:sp>
        <p:nvSpPr>
          <p:cNvPr id="40" name="TextBox 39">
            <a:extLst>
              <a:ext uri="{FF2B5EF4-FFF2-40B4-BE49-F238E27FC236}">
                <a16:creationId xmlns:a16="http://schemas.microsoft.com/office/drawing/2014/main" id="{D0AE0E1A-FD93-EB9A-6BC4-72E70A970BAC}"/>
              </a:ext>
            </a:extLst>
          </p:cNvPr>
          <p:cNvSpPr txBox="1"/>
          <p:nvPr/>
        </p:nvSpPr>
        <p:spPr>
          <a:xfrm>
            <a:off x="4367663" y="4242017"/>
            <a:ext cx="1150971" cy="307777"/>
          </a:xfrm>
          <a:prstGeom prst="rect">
            <a:avLst/>
          </a:prstGeom>
          <a:noFill/>
          <a:ln>
            <a:noFill/>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lumMod val="40000"/>
                    <a:lumOff val="60000"/>
                  </a:schemeClr>
                </a:solidFill>
                <a:latin typeface="ITC Franklin Gothic Std Book" panose="020B0504030503020204" pitchFamily="34" charset="77"/>
              </a:rPr>
              <a:t>Pensions</a:t>
            </a:r>
          </a:p>
        </p:txBody>
      </p:sp>
      <p:grpSp>
        <p:nvGrpSpPr>
          <p:cNvPr id="41" name="Group 40">
            <a:extLst>
              <a:ext uri="{FF2B5EF4-FFF2-40B4-BE49-F238E27FC236}">
                <a16:creationId xmlns:a16="http://schemas.microsoft.com/office/drawing/2014/main" id="{F82EC765-C44E-6374-4B99-2EA3AF8A1BD7}"/>
              </a:ext>
            </a:extLst>
          </p:cNvPr>
          <p:cNvGrpSpPr/>
          <p:nvPr/>
        </p:nvGrpSpPr>
        <p:grpSpPr>
          <a:xfrm>
            <a:off x="3708153" y="4129233"/>
            <a:ext cx="483113" cy="420561"/>
            <a:chOff x="3708153" y="4129232"/>
            <a:chExt cx="550066" cy="478845"/>
          </a:xfrm>
        </p:grpSpPr>
        <p:sp>
          <p:nvSpPr>
            <p:cNvPr id="42" name="Freeform 41">
              <a:extLst>
                <a:ext uri="{FF2B5EF4-FFF2-40B4-BE49-F238E27FC236}">
                  <a16:creationId xmlns:a16="http://schemas.microsoft.com/office/drawing/2014/main" id="{30ABB5C3-E85A-E3C1-0126-54A803E2FB56}"/>
                </a:ext>
              </a:extLst>
            </p:cNvPr>
            <p:cNvSpPr/>
            <p:nvPr/>
          </p:nvSpPr>
          <p:spPr>
            <a:xfrm>
              <a:off x="3708153" y="4201029"/>
              <a:ext cx="550066" cy="407048"/>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5400" cap="flat">
              <a:solidFill>
                <a:schemeClr val="accent2">
                  <a:lumMod val="40000"/>
                  <a:lumOff val="60000"/>
                </a:schemeClr>
              </a:solidFill>
              <a:prstDash val="solid"/>
              <a:miter/>
            </a:ln>
          </p:spPr>
          <p:txBody>
            <a:bodyPr rtlCol="0" anchor="ctr"/>
            <a:lstStyle/>
            <a:p>
              <a:endParaRPr lang="en-US" dirty="0">
                <a:latin typeface="ITC Franklin Gothic Std Book" panose="020B0504030503020204" pitchFamily="34" charset="77"/>
              </a:endParaRPr>
            </a:p>
          </p:txBody>
        </p:sp>
        <p:sp>
          <p:nvSpPr>
            <p:cNvPr id="43" name="Freeform 42">
              <a:extLst>
                <a:ext uri="{FF2B5EF4-FFF2-40B4-BE49-F238E27FC236}">
                  <a16:creationId xmlns:a16="http://schemas.microsoft.com/office/drawing/2014/main" id="{273A7A93-F2D5-69BA-F5B7-6C1C285D4450}"/>
                </a:ext>
              </a:extLst>
            </p:cNvPr>
            <p:cNvSpPr/>
            <p:nvPr/>
          </p:nvSpPr>
          <p:spPr>
            <a:xfrm>
              <a:off x="3887710" y="4129232"/>
              <a:ext cx="190958" cy="70138"/>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5400" cap="flat">
              <a:solidFill>
                <a:schemeClr val="accent2">
                  <a:lumMod val="40000"/>
                  <a:lumOff val="60000"/>
                </a:schemeClr>
              </a:solidFill>
              <a:prstDash val="solid"/>
              <a:miter/>
            </a:ln>
          </p:spPr>
          <p:txBody>
            <a:bodyPr rtlCol="0" anchor="ctr"/>
            <a:lstStyle/>
            <a:p>
              <a:endParaRPr lang="en-US" dirty="0">
                <a:latin typeface="ITC Franklin Gothic Std Book" panose="020B0504030503020204" pitchFamily="34" charset="77"/>
              </a:endParaRP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3D42311-15FA-7339-AC9E-632447DDD29F}"/>
                  </a:ext>
                </a:extLst>
              </p:cNvPr>
              <p:cNvSpPr txBox="1"/>
              <p:nvPr/>
            </p:nvSpPr>
            <p:spPr>
              <a:xfrm>
                <a:off x="1567993" y="3881712"/>
                <a:ext cx="1046431" cy="997068"/>
              </a:xfrm>
              <a:prstGeom prst="rect">
                <a:avLst/>
              </a:prstGeom>
              <a:noFill/>
            </p:spPr>
            <p:txBody>
              <a:bodyPr wrap="square" lIns="0" tIns="0" rIns="0" bIns="0" rtlCol="0">
                <a:spAutoFit/>
              </a:bodyPr>
              <a:lstStyle/>
              <a:p>
                <a:pPr>
                  <a:spcAft>
                    <a:spcPts val="300"/>
                  </a:spcAft>
                </a:pPr>
                <a14:m>
                  <m:oMathPara xmlns:m="http://schemas.openxmlformats.org/officeDocument/2006/math">
                    <m:oMathParaPr>
                      <m:jc m:val="centerGroup"/>
                    </m:oMathParaPr>
                    <m:oMath xmlns:m="http://schemas.openxmlformats.org/officeDocument/2006/math">
                      <m:f>
                        <m:fPr>
                          <m:type m:val="skw"/>
                          <m:ctrlPr>
                            <a:rPr lang="en-US" sz="4600" b="1" i="1" dirty="0" smtClean="0">
                              <a:solidFill>
                                <a:schemeClr val="accent2"/>
                              </a:solidFill>
                              <a:latin typeface="Cambria Math" panose="02040503050406030204" pitchFamily="18" charset="0"/>
                            </a:rPr>
                          </m:ctrlPr>
                        </m:fPr>
                        <m:num>
                          <m:r>
                            <m:rPr>
                              <m:nor/>
                            </m:rPr>
                            <a:rPr lang="en-US" sz="4600" dirty="0" smtClean="0">
                              <a:solidFill>
                                <a:schemeClr val="accent2"/>
                              </a:solidFill>
                              <a:latin typeface="ITC Franklin Gothic Std Book" panose="020B0504030503020204" pitchFamily="34" charset="77"/>
                            </a:rPr>
                            <m:t>2</m:t>
                          </m:r>
                        </m:num>
                        <m:den>
                          <m:r>
                            <m:rPr>
                              <m:nor/>
                            </m:rPr>
                            <a:rPr lang="en-US" sz="4600" dirty="0" smtClean="0">
                              <a:solidFill>
                                <a:schemeClr val="accent2"/>
                              </a:solidFill>
                              <a:latin typeface="ITC Franklin Gothic Std Book" panose="020B0504030503020204" pitchFamily="34" charset="77"/>
                            </a:rPr>
                            <m:t>3</m:t>
                          </m:r>
                        </m:den>
                      </m:f>
                    </m:oMath>
                  </m:oMathPara>
                </a14:m>
                <a:endParaRPr lang="en-US" sz="4600" b="1" baseline="-25000" dirty="0">
                  <a:solidFill>
                    <a:schemeClr val="accent2"/>
                  </a:solidFill>
                  <a:latin typeface="Gill Sans Nova Light" panose="020B0302020104020203"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33D42311-15FA-7339-AC9E-632447DDD29F}"/>
                  </a:ext>
                </a:extLst>
              </p:cNvPr>
              <p:cNvSpPr txBox="1">
                <a:spLocks noRot="1" noChangeAspect="1" noMove="1" noResize="1" noEditPoints="1" noAdjustHandles="1" noChangeArrowheads="1" noChangeShapeType="1" noTextEdit="1"/>
              </p:cNvSpPr>
              <p:nvPr/>
            </p:nvSpPr>
            <p:spPr>
              <a:xfrm>
                <a:off x="1567993" y="3881712"/>
                <a:ext cx="1046431" cy="997068"/>
              </a:xfrm>
              <a:prstGeom prst="rect">
                <a:avLst/>
              </a:prstGeom>
              <a:blipFill>
                <a:blip r:embed="rId8"/>
                <a:stretch>
                  <a:fillRect l="-91566" t="-146835" r="-61446" b="-215190"/>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CE3D5C46-FA40-1A59-4531-23DFCEFA5655}"/>
              </a:ext>
            </a:extLst>
          </p:cNvPr>
          <p:cNvCxnSpPr>
            <a:cxnSpLocks/>
          </p:cNvCxnSpPr>
          <p:nvPr/>
        </p:nvCxnSpPr>
        <p:spPr>
          <a:xfrm>
            <a:off x="6903219" y="3347418"/>
            <a:ext cx="43870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05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1000"/>
                                        <p:tgtEl>
                                          <p:spTgt spid="2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1000"/>
                                        <p:tgtEl>
                                          <p:spTgt spid="2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fade">
                                      <p:cBhvr>
                                        <p:cTn id="18" dur="10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fade">
                                      <p:cBhvr>
                                        <p:cTn id="23" dur="10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fade">
                                      <p:cBhvr>
                                        <p:cTn id="28" dur="10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a:extLst>
              <a:ext uri="{FF2B5EF4-FFF2-40B4-BE49-F238E27FC236}">
                <a16:creationId xmlns:a16="http://schemas.microsoft.com/office/drawing/2014/main" id="{4E05AEAA-C967-776B-CE4A-44B818B50CE1}"/>
              </a:ext>
            </a:extLst>
          </p:cNvPr>
          <p:cNvGraphicFramePr/>
          <p:nvPr/>
        </p:nvGraphicFramePr>
        <p:xfrm>
          <a:off x="174454" y="2947249"/>
          <a:ext cx="3348317" cy="276234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26BDB71A-CC2A-762E-B56F-E2AA5A854939}"/>
              </a:ext>
            </a:extLst>
          </p:cNvPr>
          <p:cNvSpPr>
            <a:spLocks noGrp="1"/>
          </p:cNvSpPr>
          <p:nvPr>
            <p:ph type="body" sz="quarter" idx="15"/>
          </p:nvPr>
        </p:nvSpPr>
        <p:spPr>
          <a:xfrm>
            <a:off x="602592" y="1591454"/>
            <a:ext cx="9450942" cy="461647"/>
          </a:xfrm>
        </p:spPr>
        <p:txBody>
          <a:bodyPr/>
          <a:lstStyle/>
          <a:p>
            <a:r>
              <a:rPr lang="en-US" sz="2800" dirty="0"/>
              <a:t>Coordinating with your spouse can help you maximize benefits.</a:t>
            </a:r>
          </a:p>
        </p:txBody>
      </p:sp>
      <p:sp>
        <p:nvSpPr>
          <p:cNvPr id="16" name="Title 1">
            <a:extLst>
              <a:ext uri="{FF2B5EF4-FFF2-40B4-BE49-F238E27FC236}">
                <a16:creationId xmlns:a16="http://schemas.microsoft.com/office/drawing/2014/main" id="{4DE1455C-4845-13E1-4BB8-B154CF69CE57}"/>
              </a:ext>
            </a:extLst>
          </p:cNvPr>
          <p:cNvSpPr>
            <a:spLocks noGrp="1"/>
          </p:cNvSpPr>
          <p:nvPr>
            <p:ph type="title"/>
          </p:nvPr>
        </p:nvSpPr>
        <p:spPr>
          <a:xfrm>
            <a:off x="602593" y="1049653"/>
            <a:ext cx="10966260" cy="461647"/>
          </a:xfrm>
        </p:spPr>
        <p:txBody>
          <a:bodyPr/>
          <a:lstStyle/>
          <a:p>
            <a:r>
              <a:rPr lang="en-US" sz="3600" dirty="0"/>
              <a:t>Build your strategy for lifetime income</a:t>
            </a:r>
          </a:p>
        </p:txBody>
      </p:sp>
      <p:sp>
        <p:nvSpPr>
          <p:cNvPr id="17" name="TextBox 16">
            <a:extLst>
              <a:ext uri="{FF2B5EF4-FFF2-40B4-BE49-F238E27FC236}">
                <a16:creationId xmlns:a16="http://schemas.microsoft.com/office/drawing/2014/main" id="{C9F9AEC1-CBAB-4017-B0CF-6819C6520146}"/>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18" name="TextBox 17">
            <a:extLst>
              <a:ext uri="{FF2B5EF4-FFF2-40B4-BE49-F238E27FC236}">
                <a16:creationId xmlns:a16="http://schemas.microsoft.com/office/drawing/2014/main" id="{D1383380-2816-3A9F-112E-971DC234FF7F}"/>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9" name="TextBox 18">
            <a:extLst>
              <a:ext uri="{FF2B5EF4-FFF2-40B4-BE49-F238E27FC236}">
                <a16:creationId xmlns:a16="http://schemas.microsoft.com/office/drawing/2014/main" id="{0F49352C-997D-DA8E-7953-6E5B329AC50A}"/>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20" name="TextBox 19">
            <a:extLst>
              <a:ext uri="{FF2B5EF4-FFF2-40B4-BE49-F238E27FC236}">
                <a16:creationId xmlns:a16="http://schemas.microsoft.com/office/drawing/2014/main" id="{5AF57A7A-E159-D96B-4C99-63EAE1932919}"/>
              </a:ext>
            </a:extLst>
          </p:cNvPr>
          <p:cNvSpPr txBox="1"/>
          <p:nvPr/>
        </p:nvSpPr>
        <p:spPr>
          <a:xfrm>
            <a:off x="5328062"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3</a:t>
            </a:r>
          </a:p>
        </p:txBody>
      </p:sp>
      <p:sp>
        <p:nvSpPr>
          <p:cNvPr id="21" name="TextBox 20">
            <a:extLst>
              <a:ext uri="{FF2B5EF4-FFF2-40B4-BE49-F238E27FC236}">
                <a16:creationId xmlns:a16="http://schemas.microsoft.com/office/drawing/2014/main" id="{B3483081-E28F-3595-E01C-CA8D9BC52127}"/>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22" name="TextBox 21">
            <a:extLst>
              <a:ext uri="{FF2B5EF4-FFF2-40B4-BE49-F238E27FC236}">
                <a16:creationId xmlns:a16="http://schemas.microsoft.com/office/drawing/2014/main" id="{D6B77827-3509-DD61-24B6-8E40008237FA}"/>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23" name="TextBox 22">
            <a:extLst>
              <a:ext uri="{FF2B5EF4-FFF2-40B4-BE49-F238E27FC236}">
                <a16:creationId xmlns:a16="http://schemas.microsoft.com/office/drawing/2014/main" id="{5A725E61-958A-CBE8-E129-22E689D49ADF}"/>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26" name="Content Placeholder 4">
            <a:extLst>
              <a:ext uri="{FF2B5EF4-FFF2-40B4-BE49-F238E27FC236}">
                <a16:creationId xmlns:a16="http://schemas.microsoft.com/office/drawing/2014/main" id="{CBB96F7D-71AA-9009-FB19-C7CFBDB6CA11}"/>
              </a:ext>
            </a:extLst>
          </p:cNvPr>
          <p:cNvSpPr txBox="1">
            <a:spLocks/>
          </p:cNvSpPr>
          <p:nvPr/>
        </p:nvSpPr>
        <p:spPr>
          <a:xfrm>
            <a:off x="6585373" y="2304568"/>
            <a:ext cx="4983480" cy="3503778"/>
          </a:xfrm>
          <a:prstGeom prst="rect">
            <a:avLst/>
          </a:prstGeom>
          <a:solidFill>
            <a:schemeClr val="bg2"/>
          </a:solidFill>
        </p:spPr>
        <p:txBody>
          <a:bodyPr vert="horz" wrap="square" lIns="365760" tIns="274320" rIns="365760" bIns="36576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300"/>
              </a:spcBef>
              <a:spcAft>
                <a:spcPts val="1500"/>
              </a:spcAft>
            </a:pPr>
            <a:r>
              <a:rPr lang="en-US" sz="2000" dirty="0">
                <a:latin typeface="ITC Franklin Gothic Std Book" panose="020B0504030503020204" pitchFamily="34" charset="77"/>
              </a:rPr>
              <a:t>Consider options with your spouse</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Who has the higher benefit?</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Should you claim together or claim separately?</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Try out different options at </a:t>
            </a:r>
            <a:br>
              <a:rPr lang="en-US" sz="2000" dirty="0">
                <a:solidFill>
                  <a:schemeClr val="tx1"/>
                </a:solidFill>
                <a:latin typeface="ITC Franklin Gothic Std Book" panose="020B0504030503020204" pitchFamily="34" charset="77"/>
              </a:rPr>
            </a:br>
            <a:r>
              <a:rPr lang="en-US" sz="2000" dirty="0" err="1">
                <a:solidFill>
                  <a:schemeClr val="tx1"/>
                </a:solidFill>
                <a:latin typeface="ITC Franklin Gothic Std Book" panose="020B0504030503020204" pitchFamily="34" charset="77"/>
              </a:rPr>
              <a:t>ssa.gov</a:t>
            </a:r>
            <a:r>
              <a:rPr lang="en-US" sz="2000" dirty="0">
                <a:solidFill>
                  <a:schemeClr val="tx1"/>
                </a:solidFill>
                <a:latin typeface="ITC Franklin Gothic Std Book" panose="020B0504030503020204" pitchFamily="34" charset="77"/>
              </a:rPr>
              <a:t> &gt; my Social Security</a:t>
            </a: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p:txBody>
      </p:sp>
      <p:sp>
        <p:nvSpPr>
          <p:cNvPr id="41" name="Rectangle 40">
            <a:extLst>
              <a:ext uri="{FF2B5EF4-FFF2-40B4-BE49-F238E27FC236}">
                <a16:creationId xmlns:a16="http://schemas.microsoft.com/office/drawing/2014/main" id="{DB5F82D9-4704-AFE7-5705-49436D7EAB67}"/>
              </a:ext>
            </a:extLst>
          </p:cNvPr>
          <p:cNvSpPr/>
          <p:nvPr/>
        </p:nvSpPr>
        <p:spPr>
          <a:xfrm>
            <a:off x="602592" y="2304568"/>
            <a:ext cx="5712644" cy="3503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42" name="TextBox 41">
            <a:extLst>
              <a:ext uri="{FF2B5EF4-FFF2-40B4-BE49-F238E27FC236}">
                <a16:creationId xmlns:a16="http://schemas.microsoft.com/office/drawing/2014/main" id="{57C7C4F4-6919-E0D9-5B9C-9FDBEEE39C05}"/>
              </a:ext>
            </a:extLst>
          </p:cNvPr>
          <p:cNvSpPr txBox="1"/>
          <p:nvPr/>
        </p:nvSpPr>
        <p:spPr>
          <a:xfrm>
            <a:off x="698849" y="2566567"/>
            <a:ext cx="2859880" cy="307777"/>
          </a:xfrm>
          <a:prstGeom prst="rect">
            <a:avLst/>
          </a:prstGeom>
          <a:noFill/>
          <a:ln>
            <a:noFill/>
          </a:ln>
        </p:spPr>
        <p:txBody>
          <a:bodyPr wrap="square" lIns="0" tIns="0" rIns="0" bIns="0" rtlCol="0">
            <a:spAutoFit/>
          </a:bodyPr>
          <a:lstStyle/>
          <a:p>
            <a:pPr algn="ctr"/>
            <a:r>
              <a:rPr lang="en-US" sz="2000" dirty="0">
                <a:solidFill>
                  <a:schemeClr val="accent1"/>
                </a:solidFill>
                <a:latin typeface="ITC Franklin Gothic Std Book" panose="020B0504030503020204" pitchFamily="34" charset="77"/>
              </a:rPr>
              <a:t>Your retirement income</a:t>
            </a:r>
          </a:p>
        </p:txBody>
      </p:sp>
      <p:graphicFrame>
        <p:nvGraphicFramePr>
          <p:cNvPr id="43" name="Chart 42">
            <a:extLst>
              <a:ext uri="{FF2B5EF4-FFF2-40B4-BE49-F238E27FC236}">
                <a16:creationId xmlns:a16="http://schemas.microsoft.com/office/drawing/2014/main" id="{035681EB-C447-9804-3795-2213869ACF48}"/>
              </a:ext>
            </a:extLst>
          </p:cNvPr>
          <p:cNvGraphicFramePr/>
          <p:nvPr>
            <p:extLst>
              <p:ext uri="{D42A27DB-BD31-4B8C-83A1-F6EECF244321}">
                <p14:modId xmlns:p14="http://schemas.microsoft.com/office/powerpoint/2010/main" val="1776890380"/>
              </p:ext>
            </p:extLst>
          </p:nvPr>
        </p:nvGraphicFramePr>
        <p:xfrm>
          <a:off x="435661" y="2988150"/>
          <a:ext cx="3348317" cy="2762343"/>
        </p:xfrm>
        <a:graphic>
          <a:graphicData uri="http://schemas.openxmlformats.org/drawingml/2006/chart">
            <c:chart xmlns:c="http://schemas.openxmlformats.org/drawingml/2006/chart" xmlns:r="http://schemas.openxmlformats.org/officeDocument/2006/relationships" r:id="rId4"/>
          </a:graphicData>
        </a:graphic>
      </p:graphicFrame>
      <p:grpSp>
        <p:nvGrpSpPr>
          <p:cNvPr id="45" name="Group 44">
            <a:extLst>
              <a:ext uri="{FF2B5EF4-FFF2-40B4-BE49-F238E27FC236}">
                <a16:creationId xmlns:a16="http://schemas.microsoft.com/office/drawing/2014/main" id="{018A6224-2109-4343-CD42-531365CA0FFF}"/>
              </a:ext>
            </a:extLst>
          </p:cNvPr>
          <p:cNvGrpSpPr/>
          <p:nvPr/>
        </p:nvGrpSpPr>
        <p:grpSpPr>
          <a:xfrm>
            <a:off x="3613858" y="3230570"/>
            <a:ext cx="2435136" cy="628840"/>
            <a:chOff x="3326140" y="3381758"/>
            <a:chExt cx="2435136" cy="628840"/>
          </a:xfrm>
        </p:grpSpPr>
        <p:sp>
          <p:nvSpPr>
            <p:cNvPr id="46" name="TextBox 12">
              <a:extLst>
                <a:ext uri="{FF2B5EF4-FFF2-40B4-BE49-F238E27FC236}">
                  <a16:creationId xmlns:a16="http://schemas.microsoft.com/office/drawing/2014/main" id="{877ABAAD-D341-95BD-794B-6F3C41FF7906}"/>
                </a:ext>
              </a:extLst>
            </p:cNvPr>
            <p:cNvSpPr txBox="1"/>
            <p:nvPr/>
          </p:nvSpPr>
          <p:spPr>
            <a:xfrm>
              <a:off x="4114991" y="3614066"/>
              <a:ext cx="1646285" cy="307777"/>
            </a:xfrm>
            <a:prstGeom prst="rect">
              <a:avLst/>
            </a:prstGeom>
            <a:noFill/>
            <a:ln>
              <a:noFill/>
            </a:ln>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solidFill>
                  <a:latin typeface="ITC Franklin Gothic Std Book" panose="020B0504030503020204" pitchFamily="34" charset="77"/>
                </a:rPr>
                <a:t>Social Security</a:t>
              </a:r>
            </a:p>
          </p:txBody>
        </p:sp>
        <p:pic>
          <p:nvPicPr>
            <p:cNvPr id="47" name="Graphic 13">
              <a:extLst>
                <a:ext uri="{FF2B5EF4-FFF2-40B4-BE49-F238E27FC236}">
                  <a16:creationId xmlns:a16="http://schemas.microsoft.com/office/drawing/2014/main" id="{80C4D638-E321-7BBF-EACB-72D4434C83B2}"/>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26140" y="3381758"/>
              <a:ext cx="628840" cy="628840"/>
            </a:xfrm>
            <a:prstGeom prst="rect">
              <a:avLst/>
            </a:prstGeom>
          </p:spPr>
        </p:pic>
      </p:grpSp>
      <p:grpSp>
        <p:nvGrpSpPr>
          <p:cNvPr id="48" name="Group 47">
            <a:extLst>
              <a:ext uri="{FF2B5EF4-FFF2-40B4-BE49-F238E27FC236}">
                <a16:creationId xmlns:a16="http://schemas.microsoft.com/office/drawing/2014/main" id="{79431361-FFCF-6FFD-6D26-CE05C28BF942}"/>
              </a:ext>
            </a:extLst>
          </p:cNvPr>
          <p:cNvGrpSpPr/>
          <p:nvPr/>
        </p:nvGrpSpPr>
        <p:grpSpPr>
          <a:xfrm>
            <a:off x="3613858" y="4790045"/>
            <a:ext cx="1786139" cy="644362"/>
            <a:chOff x="3361186" y="4984015"/>
            <a:chExt cx="1786139" cy="644362"/>
          </a:xfrm>
        </p:grpSpPr>
        <p:pic>
          <p:nvPicPr>
            <p:cNvPr id="49" name="Graphic 48">
              <a:extLst>
                <a:ext uri="{FF2B5EF4-FFF2-40B4-BE49-F238E27FC236}">
                  <a16:creationId xmlns:a16="http://schemas.microsoft.com/office/drawing/2014/main" id="{B690C4E7-616D-8E54-1005-9817AB4A4758}"/>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61186" y="4984015"/>
              <a:ext cx="644362" cy="644362"/>
            </a:xfrm>
            <a:prstGeom prst="rect">
              <a:avLst/>
            </a:prstGeom>
          </p:spPr>
        </p:pic>
        <p:sp>
          <p:nvSpPr>
            <p:cNvPr id="50" name="TextBox 49">
              <a:extLst>
                <a:ext uri="{FF2B5EF4-FFF2-40B4-BE49-F238E27FC236}">
                  <a16:creationId xmlns:a16="http://schemas.microsoft.com/office/drawing/2014/main" id="{ABD540AC-7C59-F387-2603-F1009D412A0C}"/>
                </a:ext>
              </a:extLst>
            </p:cNvPr>
            <p:cNvSpPr txBox="1"/>
            <p:nvPr/>
          </p:nvSpPr>
          <p:spPr>
            <a:xfrm>
              <a:off x="4114991" y="5131013"/>
              <a:ext cx="1032334" cy="307777"/>
            </a:xfrm>
            <a:prstGeom prst="rect">
              <a:avLst/>
            </a:prstGeom>
            <a:noFill/>
            <a:ln>
              <a:noFill/>
            </a:ln>
          </p:spPr>
          <p:txBody>
            <a:bodyPr wrap="none" lIns="0" tIns="0" rIns="0" bIns="0" rtlCol="0">
              <a:spAutoFit/>
            </a:bodyPr>
            <a:lstStyle/>
            <a:p>
              <a:r>
                <a:rPr lang="en-US" sz="2000" dirty="0">
                  <a:solidFill>
                    <a:schemeClr val="accent2">
                      <a:lumMod val="40000"/>
                      <a:lumOff val="60000"/>
                    </a:schemeClr>
                  </a:solidFill>
                  <a:latin typeface="ITC Franklin Gothic Std Book" panose="020B0504030503020204" pitchFamily="34" charset="77"/>
                </a:rPr>
                <a:t>Annuities</a:t>
              </a:r>
            </a:p>
          </p:txBody>
        </p:sp>
      </p:grpSp>
      <p:sp>
        <p:nvSpPr>
          <p:cNvPr id="51" name="TextBox 50">
            <a:extLst>
              <a:ext uri="{FF2B5EF4-FFF2-40B4-BE49-F238E27FC236}">
                <a16:creationId xmlns:a16="http://schemas.microsoft.com/office/drawing/2014/main" id="{350609BE-353C-BC29-0D37-2E65DD89D250}"/>
              </a:ext>
            </a:extLst>
          </p:cNvPr>
          <p:cNvSpPr txBox="1"/>
          <p:nvPr/>
        </p:nvSpPr>
        <p:spPr>
          <a:xfrm>
            <a:off x="4367663" y="4242017"/>
            <a:ext cx="1150971" cy="307777"/>
          </a:xfrm>
          <a:prstGeom prst="rect">
            <a:avLst/>
          </a:prstGeom>
          <a:noFill/>
          <a:ln>
            <a:noFill/>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lumMod val="40000"/>
                    <a:lumOff val="60000"/>
                  </a:schemeClr>
                </a:solidFill>
                <a:latin typeface="ITC Franklin Gothic Std Book" panose="020B0504030503020204" pitchFamily="34" charset="77"/>
              </a:rPr>
              <a:t>Pensions</a:t>
            </a:r>
          </a:p>
        </p:txBody>
      </p:sp>
      <p:grpSp>
        <p:nvGrpSpPr>
          <p:cNvPr id="52" name="Group 51">
            <a:extLst>
              <a:ext uri="{FF2B5EF4-FFF2-40B4-BE49-F238E27FC236}">
                <a16:creationId xmlns:a16="http://schemas.microsoft.com/office/drawing/2014/main" id="{339578DA-1227-8AAE-AF36-664BC76D904B}"/>
              </a:ext>
            </a:extLst>
          </p:cNvPr>
          <p:cNvGrpSpPr/>
          <p:nvPr/>
        </p:nvGrpSpPr>
        <p:grpSpPr>
          <a:xfrm>
            <a:off x="3708153" y="4129233"/>
            <a:ext cx="483113" cy="420561"/>
            <a:chOff x="3708153" y="4129232"/>
            <a:chExt cx="550066" cy="478845"/>
          </a:xfrm>
        </p:grpSpPr>
        <p:sp>
          <p:nvSpPr>
            <p:cNvPr id="53" name="Freeform 52">
              <a:extLst>
                <a:ext uri="{FF2B5EF4-FFF2-40B4-BE49-F238E27FC236}">
                  <a16:creationId xmlns:a16="http://schemas.microsoft.com/office/drawing/2014/main" id="{B8BDD059-F4A7-8D47-2242-129E38D52038}"/>
                </a:ext>
              </a:extLst>
            </p:cNvPr>
            <p:cNvSpPr/>
            <p:nvPr/>
          </p:nvSpPr>
          <p:spPr>
            <a:xfrm>
              <a:off x="3708153" y="4201029"/>
              <a:ext cx="550066" cy="407048"/>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5400" cap="flat">
              <a:solidFill>
                <a:schemeClr val="accent2">
                  <a:lumMod val="40000"/>
                  <a:lumOff val="60000"/>
                </a:schemeClr>
              </a:solidFill>
              <a:prstDash val="solid"/>
              <a:miter/>
            </a:ln>
          </p:spPr>
          <p:txBody>
            <a:bodyPr rtlCol="0" anchor="ctr"/>
            <a:lstStyle/>
            <a:p>
              <a:endParaRPr lang="en-US" dirty="0">
                <a:latin typeface="ITC Franklin Gothic Std Book" panose="020B0504030503020204" pitchFamily="34" charset="77"/>
              </a:endParaRPr>
            </a:p>
          </p:txBody>
        </p:sp>
        <p:sp>
          <p:nvSpPr>
            <p:cNvPr id="54" name="Freeform 53">
              <a:extLst>
                <a:ext uri="{FF2B5EF4-FFF2-40B4-BE49-F238E27FC236}">
                  <a16:creationId xmlns:a16="http://schemas.microsoft.com/office/drawing/2014/main" id="{DF3050AE-0166-9D55-BC80-F68B82F95BB2}"/>
                </a:ext>
              </a:extLst>
            </p:cNvPr>
            <p:cNvSpPr/>
            <p:nvPr/>
          </p:nvSpPr>
          <p:spPr>
            <a:xfrm>
              <a:off x="3887710" y="4129232"/>
              <a:ext cx="190958" cy="70138"/>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5400" cap="flat">
              <a:solidFill>
                <a:schemeClr val="accent2">
                  <a:lumMod val="40000"/>
                  <a:lumOff val="60000"/>
                </a:schemeClr>
              </a:solidFill>
              <a:prstDash val="solid"/>
              <a:miter/>
            </a:ln>
          </p:spPr>
          <p:txBody>
            <a:bodyPr rtlCol="0" anchor="ctr"/>
            <a:lstStyle/>
            <a:p>
              <a:endParaRPr lang="en-US" dirty="0">
                <a:latin typeface="ITC Franklin Gothic Std Book" panose="020B0504030503020204" pitchFamily="34" charset="77"/>
              </a:endParaRP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8BC6C14-BF57-7DFB-37FD-E5727BF6592A}"/>
                  </a:ext>
                </a:extLst>
              </p:cNvPr>
              <p:cNvSpPr txBox="1"/>
              <p:nvPr/>
            </p:nvSpPr>
            <p:spPr>
              <a:xfrm>
                <a:off x="1567993" y="3881712"/>
                <a:ext cx="1046431" cy="997068"/>
              </a:xfrm>
              <a:prstGeom prst="rect">
                <a:avLst/>
              </a:prstGeom>
              <a:noFill/>
            </p:spPr>
            <p:txBody>
              <a:bodyPr wrap="square" lIns="0" tIns="0" rIns="0" bIns="0" rtlCol="0">
                <a:spAutoFit/>
              </a:bodyPr>
              <a:lstStyle/>
              <a:p>
                <a:pPr>
                  <a:spcAft>
                    <a:spcPts val="300"/>
                  </a:spcAft>
                </a:pPr>
                <a14:m>
                  <m:oMathPara xmlns:m="http://schemas.openxmlformats.org/officeDocument/2006/math">
                    <m:oMathParaPr>
                      <m:jc m:val="centerGroup"/>
                    </m:oMathParaPr>
                    <m:oMath xmlns:m="http://schemas.openxmlformats.org/officeDocument/2006/math">
                      <m:f>
                        <m:fPr>
                          <m:type m:val="skw"/>
                          <m:ctrlPr>
                            <a:rPr lang="en-US" sz="4600" b="1" i="1" dirty="0" smtClean="0">
                              <a:solidFill>
                                <a:schemeClr val="accent2"/>
                              </a:solidFill>
                              <a:latin typeface="Cambria Math" panose="02040503050406030204" pitchFamily="18" charset="0"/>
                            </a:rPr>
                          </m:ctrlPr>
                        </m:fPr>
                        <m:num>
                          <m:r>
                            <m:rPr>
                              <m:nor/>
                            </m:rPr>
                            <a:rPr lang="en-US" sz="4600" dirty="0" smtClean="0">
                              <a:solidFill>
                                <a:schemeClr val="accent2"/>
                              </a:solidFill>
                              <a:latin typeface="ITC Franklin Gothic Std Book" panose="020B0504030503020204" pitchFamily="34" charset="77"/>
                            </a:rPr>
                            <m:t>2</m:t>
                          </m:r>
                        </m:num>
                        <m:den>
                          <m:r>
                            <m:rPr>
                              <m:nor/>
                            </m:rPr>
                            <a:rPr lang="en-US" sz="4600" dirty="0" smtClean="0">
                              <a:solidFill>
                                <a:schemeClr val="accent2"/>
                              </a:solidFill>
                              <a:latin typeface="ITC Franklin Gothic Std Book" panose="020B0504030503020204" pitchFamily="34" charset="77"/>
                            </a:rPr>
                            <m:t>3</m:t>
                          </m:r>
                        </m:den>
                      </m:f>
                    </m:oMath>
                  </m:oMathPara>
                </a14:m>
                <a:endParaRPr lang="en-US" sz="4600" b="1" baseline="-25000" dirty="0">
                  <a:solidFill>
                    <a:schemeClr val="accent2"/>
                  </a:solidFill>
                  <a:latin typeface="Gill Sans Nova Light" panose="020B0302020104020203"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B8BC6C14-BF57-7DFB-37FD-E5727BF6592A}"/>
                  </a:ext>
                </a:extLst>
              </p:cNvPr>
              <p:cNvSpPr txBox="1">
                <a:spLocks noRot="1" noChangeAspect="1" noMove="1" noResize="1" noEditPoints="1" noAdjustHandles="1" noChangeArrowheads="1" noChangeShapeType="1" noTextEdit="1"/>
              </p:cNvSpPr>
              <p:nvPr/>
            </p:nvSpPr>
            <p:spPr>
              <a:xfrm>
                <a:off x="1567993" y="3881712"/>
                <a:ext cx="1046431" cy="997068"/>
              </a:xfrm>
              <a:prstGeom prst="rect">
                <a:avLst/>
              </a:prstGeom>
              <a:blipFill>
                <a:blip r:embed="rId9"/>
                <a:stretch>
                  <a:fillRect l="-91566" t="-146835" r="-61446" b="-215190"/>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3C9E76AB-7945-E056-BFEC-94C820E868A8}"/>
              </a:ext>
            </a:extLst>
          </p:cNvPr>
          <p:cNvCxnSpPr>
            <a:cxnSpLocks/>
          </p:cNvCxnSpPr>
          <p:nvPr/>
        </p:nvCxnSpPr>
        <p:spPr>
          <a:xfrm>
            <a:off x="6912319" y="2991227"/>
            <a:ext cx="43870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5796B85-255E-4203-EC9E-025A21968BDF}"/>
              </a:ext>
            </a:extLst>
          </p:cNvPr>
          <p:cNvSpPr txBox="1"/>
          <p:nvPr/>
        </p:nvSpPr>
        <p:spPr>
          <a:xfrm>
            <a:off x="609600" y="5815700"/>
            <a:ext cx="9443934"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This point of view is designed to be a starting point for the retirement income conversation. It is not a recommendation.</a:t>
            </a:r>
          </a:p>
          <a:p>
            <a:r>
              <a:rPr lang="en-US" sz="1000" dirty="0">
                <a:solidFill>
                  <a:schemeClr val="bg2">
                    <a:lumMod val="25000"/>
                  </a:schemeClr>
                </a:solidFill>
                <a:latin typeface="ITC Franklin Gothic Std Book" panose="020B0504030503020204" pitchFamily="34" charset="77"/>
              </a:rPr>
              <a:t>Alaska, Colorado, Louisiana, Maine, Massachusetts, Nevada and Ohio may have different rules regarding Social Security and/or disability benefits for public employees. </a:t>
            </a:r>
            <a:endParaRPr lang="en-US" sz="1000" dirty="0">
              <a:solidFill>
                <a:schemeClr val="bg2">
                  <a:lumMod val="25000"/>
                </a:schemeClr>
              </a:solidFill>
              <a:latin typeface="ITC Franklin Gothic Std Book" panose="020B0504030503020204"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333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animEffect transition="in" filter="fade">
                                      <p:cBhvr>
                                        <p:cTn id="13" dur="1000"/>
                                        <p:tgtEl>
                                          <p:spTgt spid="2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xEl>
                                              <p:pRg st="2" end="2"/>
                                            </p:txEl>
                                          </p:spTgt>
                                        </p:tgtEl>
                                        <p:attrNameLst>
                                          <p:attrName>style.visibility</p:attrName>
                                        </p:attrNameLst>
                                      </p:cBhvr>
                                      <p:to>
                                        <p:strVal val="visible"/>
                                      </p:to>
                                    </p:set>
                                    <p:animEffect transition="in" filter="fade">
                                      <p:cBhvr>
                                        <p:cTn id="18" dur="1000"/>
                                        <p:tgtEl>
                                          <p:spTgt spid="2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10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4">
            <a:extLst>
              <a:ext uri="{FF2B5EF4-FFF2-40B4-BE49-F238E27FC236}">
                <a16:creationId xmlns:a16="http://schemas.microsoft.com/office/drawing/2014/main" id="{D6EE067C-5F67-56A0-55C8-3C570A00305C}"/>
              </a:ext>
            </a:extLst>
          </p:cNvPr>
          <p:cNvSpPr txBox="1">
            <a:spLocks/>
          </p:cNvSpPr>
          <p:nvPr/>
        </p:nvSpPr>
        <p:spPr>
          <a:xfrm>
            <a:off x="6585373" y="2304568"/>
            <a:ext cx="4983480" cy="3503778"/>
          </a:xfrm>
          <a:prstGeom prst="rect">
            <a:avLst/>
          </a:prstGeom>
          <a:solidFill>
            <a:schemeClr val="bg2"/>
          </a:solidFill>
        </p:spPr>
        <p:txBody>
          <a:bodyPr vert="horz" wrap="square" lIns="365760" tIns="274320" rIns="365760" bIns="36576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300"/>
              </a:spcBef>
              <a:spcAft>
                <a:spcPts val="1500"/>
              </a:spcAft>
            </a:pPr>
            <a:r>
              <a:rPr lang="en-US" sz="2000" dirty="0">
                <a:latin typeface="ITC Franklin Gothic Std Book" panose="020B0504030503020204" pitchFamily="34" charset="77"/>
              </a:rPr>
              <a:t>Find out how your pension works</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Consider lump sum options carefully</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Contact the employer for your income estimate</a:t>
            </a: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p:txBody>
      </p:sp>
      <p:sp>
        <p:nvSpPr>
          <p:cNvPr id="3" name="Text Placeholder 2">
            <a:extLst>
              <a:ext uri="{FF2B5EF4-FFF2-40B4-BE49-F238E27FC236}">
                <a16:creationId xmlns:a16="http://schemas.microsoft.com/office/drawing/2014/main" id="{85AE8A8B-5ADA-F1F3-9408-1CB1F3B2568A}"/>
              </a:ext>
            </a:extLst>
          </p:cNvPr>
          <p:cNvSpPr>
            <a:spLocks noGrp="1"/>
          </p:cNvSpPr>
          <p:nvPr>
            <p:ph type="body" sz="quarter" idx="15"/>
          </p:nvPr>
        </p:nvSpPr>
        <p:spPr>
          <a:xfrm>
            <a:off x="602593" y="1591211"/>
            <a:ext cx="10966260" cy="461647"/>
          </a:xfrm>
        </p:spPr>
        <p:txBody>
          <a:bodyPr/>
          <a:lstStyle/>
          <a:p>
            <a:r>
              <a:rPr lang="en-US" sz="2800" dirty="0"/>
              <a:t>Include any pension benefits you may have.</a:t>
            </a:r>
          </a:p>
        </p:txBody>
      </p:sp>
      <p:sp>
        <p:nvSpPr>
          <p:cNvPr id="8" name="Title 1">
            <a:extLst>
              <a:ext uri="{FF2B5EF4-FFF2-40B4-BE49-F238E27FC236}">
                <a16:creationId xmlns:a16="http://schemas.microsoft.com/office/drawing/2014/main" id="{A1F5DA83-7A38-98E8-C260-CAEC61E26C66}"/>
              </a:ext>
            </a:extLst>
          </p:cNvPr>
          <p:cNvSpPr>
            <a:spLocks noGrp="1"/>
          </p:cNvSpPr>
          <p:nvPr>
            <p:ph type="title"/>
          </p:nvPr>
        </p:nvSpPr>
        <p:spPr>
          <a:xfrm>
            <a:off x="602593" y="1049653"/>
            <a:ext cx="10966260" cy="461647"/>
          </a:xfrm>
        </p:spPr>
        <p:txBody>
          <a:bodyPr/>
          <a:lstStyle/>
          <a:p>
            <a:r>
              <a:rPr lang="en-US" sz="3600" dirty="0"/>
              <a:t>Build your strategy for lifetime income</a:t>
            </a:r>
          </a:p>
        </p:txBody>
      </p:sp>
      <p:sp>
        <p:nvSpPr>
          <p:cNvPr id="9" name="TextBox 8">
            <a:extLst>
              <a:ext uri="{FF2B5EF4-FFF2-40B4-BE49-F238E27FC236}">
                <a16:creationId xmlns:a16="http://schemas.microsoft.com/office/drawing/2014/main" id="{34715F1A-4CAE-7D5F-8D5F-046CF796DEFC}"/>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10" name="TextBox 9">
            <a:extLst>
              <a:ext uri="{FF2B5EF4-FFF2-40B4-BE49-F238E27FC236}">
                <a16:creationId xmlns:a16="http://schemas.microsoft.com/office/drawing/2014/main" id="{375DCC3A-2DA5-EDA5-3E9F-0EB84BDB1272}"/>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1" name="TextBox 10">
            <a:extLst>
              <a:ext uri="{FF2B5EF4-FFF2-40B4-BE49-F238E27FC236}">
                <a16:creationId xmlns:a16="http://schemas.microsoft.com/office/drawing/2014/main" id="{4F66473C-5D64-FEED-E62E-497D915B1FA1}"/>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12" name="TextBox 11">
            <a:extLst>
              <a:ext uri="{FF2B5EF4-FFF2-40B4-BE49-F238E27FC236}">
                <a16:creationId xmlns:a16="http://schemas.microsoft.com/office/drawing/2014/main" id="{F4F1756B-0154-5747-AC0C-4E8393439776}"/>
              </a:ext>
            </a:extLst>
          </p:cNvPr>
          <p:cNvSpPr txBox="1"/>
          <p:nvPr/>
        </p:nvSpPr>
        <p:spPr>
          <a:xfrm>
            <a:off x="5328062"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3</a:t>
            </a:r>
          </a:p>
        </p:txBody>
      </p:sp>
      <p:sp>
        <p:nvSpPr>
          <p:cNvPr id="13" name="TextBox 12">
            <a:extLst>
              <a:ext uri="{FF2B5EF4-FFF2-40B4-BE49-F238E27FC236}">
                <a16:creationId xmlns:a16="http://schemas.microsoft.com/office/drawing/2014/main" id="{EB4F1A57-CAD9-0D9C-AB26-17CCF89368A1}"/>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4" name="TextBox 13">
            <a:extLst>
              <a:ext uri="{FF2B5EF4-FFF2-40B4-BE49-F238E27FC236}">
                <a16:creationId xmlns:a16="http://schemas.microsoft.com/office/drawing/2014/main" id="{347C836C-E06C-90A1-D30F-B4BDBB540F65}"/>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15" name="TextBox 14">
            <a:extLst>
              <a:ext uri="{FF2B5EF4-FFF2-40B4-BE49-F238E27FC236}">
                <a16:creationId xmlns:a16="http://schemas.microsoft.com/office/drawing/2014/main" id="{E3C42C6A-DC8B-3E8B-054B-C5483B51B7BD}"/>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39" name="Rectangle 38">
            <a:extLst>
              <a:ext uri="{FF2B5EF4-FFF2-40B4-BE49-F238E27FC236}">
                <a16:creationId xmlns:a16="http://schemas.microsoft.com/office/drawing/2014/main" id="{FAA6F86B-7060-0A99-3473-03BCCE278F6C}"/>
              </a:ext>
            </a:extLst>
          </p:cNvPr>
          <p:cNvSpPr/>
          <p:nvPr/>
        </p:nvSpPr>
        <p:spPr>
          <a:xfrm>
            <a:off x="602592" y="2304568"/>
            <a:ext cx="5712644" cy="3503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40" name="TextBox 39">
            <a:extLst>
              <a:ext uri="{FF2B5EF4-FFF2-40B4-BE49-F238E27FC236}">
                <a16:creationId xmlns:a16="http://schemas.microsoft.com/office/drawing/2014/main" id="{AEBFAB1C-2F23-4CF0-3211-F12A7C02947C}"/>
              </a:ext>
            </a:extLst>
          </p:cNvPr>
          <p:cNvSpPr txBox="1"/>
          <p:nvPr/>
        </p:nvSpPr>
        <p:spPr>
          <a:xfrm>
            <a:off x="698849" y="2566567"/>
            <a:ext cx="2859880" cy="307777"/>
          </a:xfrm>
          <a:prstGeom prst="rect">
            <a:avLst/>
          </a:prstGeom>
          <a:noFill/>
          <a:ln>
            <a:noFill/>
          </a:ln>
        </p:spPr>
        <p:txBody>
          <a:bodyPr wrap="square" lIns="0" tIns="0" rIns="0" bIns="0" rtlCol="0">
            <a:spAutoFit/>
          </a:bodyPr>
          <a:lstStyle/>
          <a:p>
            <a:pPr algn="ctr"/>
            <a:r>
              <a:rPr lang="en-US" sz="2000" dirty="0">
                <a:solidFill>
                  <a:schemeClr val="accent1"/>
                </a:solidFill>
                <a:latin typeface="ITC Franklin Gothic Std Book" panose="020B0504030503020204" pitchFamily="34" charset="77"/>
              </a:rPr>
              <a:t>Your retirement income</a:t>
            </a:r>
          </a:p>
        </p:txBody>
      </p:sp>
      <p:graphicFrame>
        <p:nvGraphicFramePr>
          <p:cNvPr id="41" name="Chart 40">
            <a:extLst>
              <a:ext uri="{FF2B5EF4-FFF2-40B4-BE49-F238E27FC236}">
                <a16:creationId xmlns:a16="http://schemas.microsoft.com/office/drawing/2014/main" id="{BE8ECF98-77F0-51CB-D617-04295ADA5C80}"/>
              </a:ext>
            </a:extLst>
          </p:cNvPr>
          <p:cNvGraphicFramePr/>
          <p:nvPr>
            <p:extLst>
              <p:ext uri="{D42A27DB-BD31-4B8C-83A1-F6EECF244321}">
                <p14:modId xmlns:p14="http://schemas.microsoft.com/office/powerpoint/2010/main" val="1776890380"/>
              </p:ext>
            </p:extLst>
          </p:nvPr>
        </p:nvGraphicFramePr>
        <p:xfrm>
          <a:off x="435661" y="2988150"/>
          <a:ext cx="3348317" cy="2762343"/>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C6805350-C101-30B9-5D9D-F19E732986AF}"/>
              </a:ext>
            </a:extLst>
          </p:cNvPr>
          <p:cNvGrpSpPr/>
          <p:nvPr/>
        </p:nvGrpSpPr>
        <p:grpSpPr>
          <a:xfrm>
            <a:off x="3613858" y="3230570"/>
            <a:ext cx="2435136" cy="628840"/>
            <a:chOff x="3326140" y="3381758"/>
            <a:chExt cx="2435136" cy="628840"/>
          </a:xfrm>
        </p:grpSpPr>
        <p:sp>
          <p:nvSpPr>
            <p:cNvPr id="44" name="TextBox 12">
              <a:extLst>
                <a:ext uri="{FF2B5EF4-FFF2-40B4-BE49-F238E27FC236}">
                  <a16:creationId xmlns:a16="http://schemas.microsoft.com/office/drawing/2014/main" id="{D34E9424-B89C-6E75-A624-649C75BBB53E}"/>
                </a:ext>
              </a:extLst>
            </p:cNvPr>
            <p:cNvSpPr txBox="1"/>
            <p:nvPr/>
          </p:nvSpPr>
          <p:spPr>
            <a:xfrm>
              <a:off x="4114991" y="3614066"/>
              <a:ext cx="1646285" cy="307777"/>
            </a:xfrm>
            <a:prstGeom prst="rect">
              <a:avLst/>
            </a:prstGeom>
            <a:noFill/>
            <a:ln>
              <a:noFill/>
            </a:ln>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lumMod val="40000"/>
                      <a:lumOff val="60000"/>
                    </a:schemeClr>
                  </a:solidFill>
                  <a:latin typeface="ITC Franklin Gothic Std Book" panose="020B0504030503020204" pitchFamily="34" charset="77"/>
                </a:rPr>
                <a:t>Social Security</a:t>
              </a:r>
            </a:p>
          </p:txBody>
        </p:sp>
        <p:pic>
          <p:nvPicPr>
            <p:cNvPr id="45" name="Graphic 13">
              <a:extLst>
                <a:ext uri="{FF2B5EF4-FFF2-40B4-BE49-F238E27FC236}">
                  <a16:creationId xmlns:a16="http://schemas.microsoft.com/office/drawing/2014/main" id="{B5471AFB-07DD-D28B-4D65-0CCA9EE79C4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26140" y="3381758"/>
              <a:ext cx="628840" cy="628840"/>
            </a:xfrm>
            <a:prstGeom prst="rect">
              <a:avLst/>
            </a:prstGeom>
          </p:spPr>
        </p:pic>
      </p:grpSp>
      <p:grpSp>
        <p:nvGrpSpPr>
          <p:cNvPr id="46" name="Group 45">
            <a:extLst>
              <a:ext uri="{FF2B5EF4-FFF2-40B4-BE49-F238E27FC236}">
                <a16:creationId xmlns:a16="http://schemas.microsoft.com/office/drawing/2014/main" id="{F3D65836-FF8D-EB3E-6944-FFC352458238}"/>
              </a:ext>
            </a:extLst>
          </p:cNvPr>
          <p:cNvGrpSpPr/>
          <p:nvPr/>
        </p:nvGrpSpPr>
        <p:grpSpPr>
          <a:xfrm>
            <a:off x="3613858" y="4790045"/>
            <a:ext cx="1786139" cy="644362"/>
            <a:chOff x="3361186" y="4984015"/>
            <a:chExt cx="1786139" cy="644362"/>
          </a:xfrm>
        </p:grpSpPr>
        <p:pic>
          <p:nvPicPr>
            <p:cNvPr id="47" name="Graphic 46">
              <a:extLst>
                <a:ext uri="{FF2B5EF4-FFF2-40B4-BE49-F238E27FC236}">
                  <a16:creationId xmlns:a16="http://schemas.microsoft.com/office/drawing/2014/main" id="{A5021EB7-AD5E-23B0-CEF1-52132A1077DE}"/>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61186" y="4984015"/>
              <a:ext cx="644362" cy="644362"/>
            </a:xfrm>
            <a:prstGeom prst="rect">
              <a:avLst/>
            </a:prstGeom>
          </p:spPr>
        </p:pic>
        <p:sp>
          <p:nvSpPr>
            <p:cNvPr id="48" name="TextBox 47">
              <a:extLst>
                <a:ext uri="{FF2B5EF4-FFF2-40B4-BE49-F238E27FC236}">
                  <a16:creationId xmlns:a16="http://schemas.microsoft.com/office/drawing/2014/main" id="{D51798A6-453D-B5CD-6B2D-2194287DDD49}"/>
                </a:ext>
              </a:extLst>
            </p:cNvPr>
            <p:cNvSpPr txBox="1"/>
            <p:nvPr/>
          </p:nvSpPr>
          <p:spPr>
            <a:xfrm>
              <a:off x="4114991" y="5131013"/>
              <a:ext cx="1032334" cy="307777"/>
            </a:xfrm>
            <a:prstGeom prst="rect">
              <a:avLst/>
            </a:prstGeom>
            <a:noFill/>
            <a:ln>
              <a:noFill/>
            </a:ln>
          </p:spPr>
          <p:txBody>
            <a:bodyPr wrap="none" lIns="0" tIns="0" rIns="0" bIns="0" rtlCol="0">
              <a:spAutoFit/>
            </a:bodyPr>
            <a:lstStyle/>
            <a:p>
              <a:r>
                <a:rPr lang="en-US" sz="2000" dirty="0">
                  <a:solidFill>
                    <a:schemeClr val="accent2">
                      <a:lumMod val="40000"/>
                      <a:lumOff val="60000"/>
                    </a:schemeClr>
                  </a:solidFill>
                  <a:latin typeface="ITC Franklin Gothic Std Book" panose="020B0504030503020204" pitchFamily="34" charset="77"/>
                </a:rPr>
                <a:t>Annuities</a:t>
              </a:r>
            </a:p>
          </p:txBody>
        </p:sp>
      </p:grpSp>
      <p:grpSp>
        <p:nvGrpSpPr>
          <p:cNvPr id="5" name="Group 4">
            <a:extLst>
              <a:ext uri="{FF2B5EF4-FFF2-40B4-BE49-F238E27FC236}">
                <a16:creationId xmlns:a16="http://schemas.microsoft.com/office/drawing/2014/main" id="{E472E986-A6EB-5D71-6B47-3C78CB8DB2C6}"/>
              </a:ext>
            </a:extLst>
          </p:cNvPr>
          <p:cNvGrpSpPr/>
          <p:nvPr/>
        </p:nvGrpSpPr>
        <p:grpSpPr>
          <a:xfrm>
            <a:off x="3708153" y="4129233"/>
            <a:ext cx="1810481" cy="420561"/>
            <a:chOff x="3708153" y="4129233"/>
            <a:chExt cx="1810481" cy="420561"/>
          </a:xfrm>
        </p:grpSpPr>
        <p:sp>
          <p:nvSpPr>
            <p:cNvPr id="49" name="TextBox 48">
              <a:extLst>
                <a:ext uri="{FF2B5EF4-FFF2-40B4-BE49-F238E27FC236}">
                  <a16:creationId xmlns:a16="http://schemas.microsoft.com/office/drawing/2014/main" id="{11A20F5B-9064-EA20-FC18-938E75D246D7}"/>
                </a:ext>
              </a:extLst>
            </p:cNvPr>
            <p:cNvSpPr txBox="1"/>
            <p:nvPr/>
          </p:nvSpPr>
          <p:spPr>
            <a:xfrm>
              <a:off x="4367663" y="4242017"/>
              <a:ext cx="1150971" cy="307777"/>
            </a:xfrm>
            <a:prstGeom prst="rect">
              <a:avLst/>
            </a:prstGeom>
            <a:noFill/>
            <a:ln>
              <a:noFill/>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solidFill>
                  <a:latin typeface="ITC Franklin Gothic Std Book" panose="020B0504030503020204" pitchFamily="34" charset="77"/>
                </a:rPr>
                <a:t>Pensions</a:t>
              </a:r>
            </a:p>
          </p:txBody>
        </p:sp>
        <p:grpSp>
          <p:nvGrpSpPr>
            <p:cNvPr id="50" name="Group 49">
              <a:extLst>
                <a:ext uri="{FF2B5EF4-FFF2-40B4-BE49-F238E27FC236}">
                  <a16:creationId xmlns:a16="http://schemas.microsoft.com/office/drawing/2014/main" id="{E1C269E8-85DF-D255-71D4-833DB1FE71DF}"/>
                </a:ext>
              </a:extLst>
            </p:cNvPr>
            <p:cNvGrpSpPr/>
            <p:nvPr/>
          </p:nvGrpSpPr>
          <p:grpSpPr>
            <a:xfrm>
              <a:off x="3708153" y="4129233"/>
              <a:ext cx="483113" cy="420561"/>
              <a:chOff x="3708153" y="4129232"/>
              <a:chExt cx="550066" cy="478845"/>
            </a:xfrm>
          </p:grpSpPr>
          <p:sp>
            <p:nvSpPr>
              <p:cNvPr id="51" name="Freeform 50">
                <a:extLst>
                  <a:ext uri="{FF2B5EF4-FFF2-40B4-BE49-F238E27FC236}">
                    <a16:creationId xmlns:a16="http://schemas.microsoft.com/office/drawing/2014/main" id="{4BE5AF04-8D3D-2D72-1007-BB9F0942C8E9}"/>
                  </a:ext>
                </a:extLst>
              </p:cNvPr>
              <p:cNvSpPr/>
              <p:nvPr/>
            </p:nvSpPr>
            <p:spPr>
              <a:xfrm>
                <a:off x="3708153" y="4201029"/>
                <a:ext cx="550066" cy="407048"/>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5400" cap="flat">
                <a:solidFill>
                  <a:schemeClr val="accent2"/>
                </a:solidFill>
                <a:prstDash val="solid"/>
                <a:miter/>
              </a:ln>
            </p:spPr>
            <p:txBody>
              <a:bodyPr rtlCol="0" anchor="ctr"/>
              <a:lstStyle/>
              <a:p>
                <a:endParaRPr lang="en-US" dirty="0">
                  <a:latin typeface="ITC Franklin Gothic Std Book" panose="020B0504030503020204" pitchFamily="34" charset="77"/>
                </a:endParaRPr>
              </a:p>
            </p:txBody>
          </p:sp>
          <p:sp>
            <p:nvSpPr>
              <p:cNvPr id="52" name="Freeform 51">
                <a:extLst>
                  <a:ext uri="{FF2B5EF4-FFF2-40B4-BE49-F238E27FC236}">
                    <a16:creationId xmlns:a16="http://schemas.microsoft.com/office/drawing/2014/main" id="{DF0D2AD3-4A99-7CF0-F899-82DE744EE588}"/>
                  </a:ext>
                </a:extLst>
              </p:cNvPr>
              <p:cNvSpPr/>
              <p:nvPr/>
            </p:nvSpPr>
            <p:spPr>
              <a:xfrm>
                <a:off x="3887710" y="4129232"/>
                <a:ext cx="190958" cy="70138"/>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5400" cap="flat">
                <a:solidFill>
                  <a:schemeClr val="accent2"/>
                </a:solidFill>
                <a:prstDash val="solid"/>
                <a:miter/>
              </a:ln>
            </p:spPr>
            <p:txBody>
              <a:bodyPr rtlCol="0" anchor="ctr"/>
              <a:lstStyle/>
              <a:p>
                <a:endParaRPr lang="en-US" dirty="0">
                  <a:latin typeface="ITC Franklin Gothic Std Book" panose="020B0504030503020204" pitchFamily="34" charset="77"/>
                </a:endParaRPr>
              </a:p>
            </p:txBody>
          </p:sp>
        </p:gr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B4AA5DB-12A4-7566-EF65-BCD3EE45ED88}"/>
                  </a:ext>
                </a:extLst>
              </p:cNvPr>
              <p:cNvSpPr txBox="1"/>
              <p:nvPr/>
            </p:nvSpPr>
            <p:spPr>
              <a:xfrm>
                <a:off x="1567993" y="3881712"/>
                <a:ext cx="1046431" cy="997068"/>
              </a:xfrm>
              <a:prstGeom prst="rect">
                <a:avLst/>
              </a:prstGeom>
              <a:noFill/>
            </p:spPr>
            <p:txBody>
              <a:bodyPr wrap="square" lIns="0" tIns="0" rIns="0" bIns="0" rtlCol="0">
                <a:spAutoFit/>
              </a:bodyPr>
              <a:lstStyle/>
              <a:p>
                <a:pPr>
                  <a:spcAft>
                    <a:spcPts val="300"/>
                  </a:spcAft>
                </a:pPr>
                <a14:m>
                  <m:oMathPara xmlns:m="http://schemas.openxmlformats.org/officeDocument/2006/math">
                    <m:oMathParaPr>
                      <m:jc m:val="centerGroup"/>
                    </m:oMathParaPr>
                    <m:oMath xmlns:m="http://schemas.openxmlformats.org/officeDocument/2006/math">
                      <m:f>
                        <m:fPr>
                          <m:type m:val="skw"/>
                          <m:ctrlPr>
                            <a:rPr lang="en-US" sz="4600" b="1" i="1" dirty="0" smtClean="0">
                              <a:solidFill>
                                <a:schemeClr val="accent2"/>
                              </a:solidFill>
                              <a:latin typeface="Cambria Math" panose="02040503050406030204" pitchFamily="18" charset="0"/>
                            </a:rPr>
                          </m:ctrlPr>
                        </m:fPr>
                        <m:num>
                          <m:r>
                            <m:rPr>
                              <m:nor/>
                            </m:rPr>
                            <a:rPr lang="en-US" sz="4600" dirty="0" smtClean="0">
                              <a:solidFill>
                                <a:schemeClr val="accent2"/>
                              </a:solidFill>
                              <a:latin typeface="ITC Franklin Gothic Std Book" panose="020B0504030503020204" pitchFamily="34" charset="77"/>
                            </a:rPr>
                            <m:t>2</m:t>
                          </m:r>
                        </m:num>
                        <m:den>
                          <m:r>
                            <m:rPr>
                              <m:nor/>
                            </m:rPr>
                            <a:rPr lang="en-US" sz="4600" dirty="0" smtClean="0">
                              <a:solidFill>
                                <a:schemeClr val="accent2"/>
                              </a:solidFill>
                              <a:latin typeface="ITC Franklin Gothic Std Book" panose="020B0504030503020204" pitchFamily="34" charset="77"/>
                            </a:rPr>
                            <m:t>3</m:t>
                          </m:r>
                        </m:den>
                      </m:f>
                    </m:oMath>
                  </m:oMathPara>
                </a14:m>
                <a:endParaRPr lang="en-US" sz="4600" b="1" baseline="-25000" dirty="0">
                  <a:solidFill>
                    <a:schemeClr val="accent2"/>
                  </a:solidFill>
                  <a:latin typeface="Gill Sans Nova Light" panose="020B0302020104020203"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6B4AA5DB-12A4-7566-EF65-BCD3EE45ED88}"/>
                  </a:ext>
                </a:extLst>
              </p:cNvPr>
              <p:cNvSpPr txBox="1">
                <a:spLocks noRot="1" noChangeAspect="1" noMove="1" noResize="1" noEditPoints="1" noAdjustHandles="1" noChangeArrowheads="1" noChangeShapeType="1" noTextEdit="1"/>
              </p:cNvSpPr>
              <p:nvPr/>
            </p:nvSpPr>
            <p:spPr>
              <a:xfrm>
                <a:off x="1567993" y="3881712"/>
                <a:ext cx="1046431" cy="997068"/>
              </a:xfrm>
              <a:prstGeom prst="rect">
                <a:avLst/>
              </a:prstGeom>
              <a:blipFill>
                <a:blip r:embed="rId8"/>
                <a:stretch>
                  <a:fillRect l="-91566" t="-146835" r="-61446" b="-215190"/>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36D1023F-82FF-FC82-CDE4-DDD50E88E367}"/>
              </a:ext>
            </a:extLst>
          </p:cNvPr>
          <p:cNvCxnSpPr>
            <a:cxnSpLocks/>
          </p:cNvCxnSpPr>
          <p:nvPr/>
        </p:nvCxnSpPr>
        <p:spPr>
          <a:xfrm>
            <a:off x="6912319" y="2991227"/>
            <a:ext cx="43870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661D31D-9997-09C5-53A8-4F3B8E7DAA51}"/>
              </a:ext>
            </a:extLst>
          </p:cNvPr>
          <p:cNvSpPr txBox="1"/>
          <p:nvPr/>
        </p:nvSpPr>
        <p:spPr>
          <a:xfrm>
            <a:off x="602593" y="6038533"/>
            <a:ext cx="10633678" cy="246221"/>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This point of view is designed to be a starting point for the retirement income conversation. It is not a recommendation.</a:t>
            </a:r>
          </a:p>
        </p:txBody>
      </p:sp>
    </p:spTree>
    <p:extLst>
      <p:ext uri="{BB962C8B-B14F-4D97-AF65-F5344CB8AC3E}">
        <p14:creationId xmlns:p14="http://schemas.microsoft.com/office/powerpoint/2010/main" val="46551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1000"/>
                                        <p:tgtEl>
                                          <p:spTgt spid="21">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1000"/>
                                        <p:tgtEl>
                                          <p:spTgt spid="2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Effect transition="in" filter="fade">
                                      <p:cBhvr>
                                        <p:cTn id="16" dur="1000"/>
                                        <p:tgtEl>
                                          <p:spTgt spid="2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allAtOnce"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4">
            <a:extLst>
              <a:ext uri="{FF2B5EF4-FFF2-40B4-BE49-F238E27FC236}">
                <a16:creationId xmlns:a16="http://schemas.microsoft.com/office/drawing/2014/main" id="{5C8C5916-7960-BAFA-C277-4BD18E54F76B}"/>
              </a:ext>
            </a:extLst>
          </p:cNvPr>
          <p:cNvSpPr txBox="1">
            <a:spLocks/>
          </p:cNvSpPr>
          <p:nvPr/>
        </p:nvSpPr>
        <p:spPr>
          <a:xfrm>
            <a:off x="6585373" y="2304568"/>
            <a:ext cx="4983480" cy="3503778"/>
          </a:xfrm>
          <a:prstGeom prst="rect">
            <a:avLst/>
          </a:prstGeom>
          <a:solidFill>
            <a:schemeClr val="bg2"/>
          </a:solidFill>
        </p:spPr>
        <p:txBody>
          <a:bodyPr vert="horz" wrap="square" lIns="365760" tIns="274320" rIns="365760" bIns="36576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300"/>
              </a:spcBef>
              <a:spcAft>
                <a:spcPts val="1500"/>
              </a:spcAft>
            </a:pPr>
            <a:r>
              <a:rPr lang="en-US" sz="2000" dirty="0">
                <a:latin typeface="ITC Franklin Gothic Std Book" panose="020B0504030503020204" pitchFamily="34" charset="77"/>
              </a:rPr>
              <a:t>Choose options to suit your needs</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Fixed annuities protect your income with a guaranteed amount</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Variable annuities provide lifetime income with growth potential</a:t>
            </a:r>
          </a:p>
          <a:p>
            <a:pPr marL="251460" indent="-251460">
              <a:lnSpc>
                <a:spcPct val="114000"/>
              </a:lnSpc>
              <a:spcBef>
                <a:spcPts val="300"/>
              </a:spcBef>
              <a:buFont typeface="Arial" panose="020B0604020202020204" pitchFamily="34" charset="0"/>
              <a:buChar char="•"/>
            </a:pPr>
            <a:r>
              <a:rPr lang="en-US" sz="2000" dirty="0" err="1">
                <a:solidFill>
                  <a:schemeClr val="tx1"/>
                </a:solidFill>
                <a:latin typeface="ITC Franklin Gothic Std Book" panose="020B0504030503020204" pitchFamily="34" charset="77"/>
              </a:rPr>
              <a:t>TIAA.org</a:t>
            </a:r>
            <a:r>
              <a:rPr lang="en-US" sz="2000" dirty="0">
                <a:solidFill>
                  <a:schemeClr val="tx1"/>
                </a:solidFill>
                <a:latin typeface="ITC Franklin Gothic Std Book" panose="020B0504030503020204" pitchFamily="34" charset="77"/>
              </a:rPr>
              <a:t>/</a:t>
            </a:r>
            <a:r>
              <a:rPr lang="en-US" sz="2000" dirty="0" err="1">
                <a:solidFill>
                  <a:schemeClr val="tx1"/>
                </a:solidFill>
                <a:latin typeface="ITC Franklin Gothic Std Book" panose="020B0504030503020204" pitchFamily="34" charset="77"/>
              </a:rPr>
              <a:t>IncomeCalculator</a:t>
            </a:r>
            <a:r>
              <a:rPr lang="en-US" sz="2000" dirty="0">
                <a:solidFill>
                  <a:schemeClr val="tx1"/>
                </a:solidFill>
                <a:latin typeface="ITC Franklin Gothic Std Book" panose="020B0504030503020204" pitchFamily="34" charset="77"/>
              </a:rPr>
              <a:t> </a:t>
            </a:r>
          </a:p>
          <a:p>
            <a:pPr marL="251460" indent="-251460">
              <a:lnSpc>
                <a:spcPct val="114000"/>
              </a:lnSpc>
              <a:spcBef>
                <a:spcPts val="300"/>
              </a:spcBef>
              <a:buFont typeface="Arial" panose="020B0604020202020204" pitchFamily="34" charset="0"/>
              <a:buChar char="•"/>
            </a:pPr>
            <a:r>
              <a:rPr lang="en-US" sz="2000" dirty="0" err="1">
                <a:solidFill>
                  <a:schemeClr val="tx1"/>
                </a:solidFill>
                <a:latin typeface="ITC Franklin Gothic Std Book" panose="020B0504030503020204" pitchFamily="34" charset="77"/>
              </a:rPr>
              <a:t>TIAA.org</a:t>
            </a:r>
            <a:r>
              <a:rPr lang="en-US" sz="2000" dirty="0">
                <a:solidFill>
                  <a:schemeClr val="tx1"/>
                </a:solidFill>
                <a:latin typeface="ITC Franklin Gothic Std Book" panose="020B0504030503020204" pitchFamily="34" charset="77"/>
              </a:rPr>
              <a:t>/</a:t>
            </a:r>
            <a:r>
              <a:rPr lang="en-US" sz="2000" dirty="0" err="1">
                <a:solidFill>
                  <a:schemeClr val="tx1"/>
                </a:solidFill>
                <a:latin typeface="ITC Franklin Gothic Std Book" panose="020B0504030503020204" pitchFamily="34" charset="77"/>
              </a:rPr>
              <a:t>setyourgoals</a:t>
            </a:r>
            <a:endParaRPr lang="en-US" sz="2000" dirty="0">
              <a:solidFill>
                <a:schemeClr val="tx1"/>
              </a:solidFill>
              <a:latin typeface="ITC Franklin Gothic Std Book" panose="020B0504030503020204" pitchFamily="34" charset="77"/>
            </a:endParaRP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a:p>
            <a:pPr marL="251460" indent="-251460">
              <a:lnSpc>
                <a:spcPct val="114000"/>
              </a:lnSpc>
              <a:spcBef>
                <a:spcPts val="300"/>
              </a:spcBef>
              <a:buFont typeface="Arial" panose="020B0604020202020204" pitchFamily="34" charset="0"/>
              <a:buChar char="•"/>
            </a:pPr>
            <a:endParaRPr lang="en-US" sz="2000" dirty="0">
              <a:solidFill>
                <a:schemeClr val="tx1"/>
              </a:solidFill>
              <a:latin typeface="ITC Franklin Gothic Std Book" panose="020B0504030503020204" pitchFamily="34" charset="77"/>
            </a:endParaRPr>
          </a:p>
        </p:txBody>
      </p:sp>
      <p:sp>
        <p:nvSpPr>
          <p:cNvPr id="3" name="Text Placeholder 2">
            <a:extLst>
              <a:ext uri="{FF2B5EF4-FFF2-40B4-BE49-F238E27FC236}">
                <a16:creationId xmlns:a16="http://schemas.microsoft.com/office/drawing/2014/main" id="{BBDF1164-C3BD-5C5D-6726-86E7F7877AA6}"/>
              </a:ext>
            </a:extLst>
          </p:cNvPr>
          <p:cNvSpPr>
            <a:spLocks noGrp="1"/>
          </p:cNvSpPr>
          <p:nvPr>
            <p:ph type="body" sz="quarter" idx="15"/>
          </p:nvPr>
        </p:nvSpPr>
        <p:spPr>
          <a:xfrm>
            <a:off x="602593" y="1583624"/>
            <a:ext cx="10966260" cy="461647"/>
          </a:xfrm>
        </p:spPr>
        <p:txBody>
          <a:bodyPr/>
          <a:lstStyle/>
          <a:p>
            <a:r>
              <a:rPr lang="en-US" sz="2800" dirty="0"/>
              <a:t>Make up the difference with a mix of fixed and variable annuities.</a:t>
            </a:r>
          </a:p>
        </p:txBody>
      </p:sp>
      <p:sp>
        <p:nvSpPr>
          <p:cNvPr id="30" name="TextBox 29">
            <a:extLst>
              <a:ext uri="{FF2B5EF4-FFF2-40B4-BE49-F238E27FC236}">
                <a16:creationId xmlns:a16="http://schemas.microsoft.com/office/drawing/2014/main" id="{92B57B26-103B-664B-5499-E56E496E73A1}"/>
              </a:ext>
            </a:extLst>
          </p:cNvPr>
          <p:cNvSpPr txBox="1"/>
          <p:nvPr/>
        </p:nvSpPr>
        <p:spPr>
          <a:xfrm>
            <a:off x="594096" y="5858255"/>
            <a:ext cx="11003808" cy="415406"/>
          </a:xfrm>
          <a:prstGeom prst="rect">
            <a:avLst/>
          </a:prstGeom>
          <a:noFill/>
          <a:ln>
            <a:noFill/>
          </a:ln>
        </p:spPr>
        <p:txBody>
          <a:bodyPr wrap="square" lIns="0" tIns="0" rIns="0" bIns="0">
            <a:noAutofit/>
          </a:bodyPr>
          <a:lstStyle/>
          <a:p>
            <a:pPr defTabSz="457200">
              <a:defRPr/>
            </a:pPr>
            <a:r>
              <a:rPr lang="en-US" sz="900" dirty="0">
                <a:solidFill>
                  <a:schemeClr val="bg2">
                    <a:lumMod val="25000"/>
                  </a:schemeClr>
                </a:solidFill>
                <a:latin typeface="ITC Franklin Gothic Std Book" panose="020B0504030503020204" pitchFamily="34" charset="77"/>
              </a:rPr>
              <a:t>This point of view is designed to be a starting point for the retirement income conversation. It is not a recommendation. All guarantees are based on the claims-paying ability of the issuer. </a:t>
            </a:r>
            <a:r>
              <a:rPr lang="en-US" sz="900" kern="0" spc="-11" dirty="0">
                <a:solidFill>
                  <a:schemeClr val="bg2">
                    <a:lumMod val="25000"/>
                  </a:schemeClr>
                </a:solidFill>
                <a:latin typeface="ITC Franklin Gothic Std Book" panose="020B0504030503020204" pitchFamily="34" charset="77"/>
                <a:cs typeface="Arial" panose="020B0604020202020204" pitchFamily="34" charset="0"/>
              </a:rPr>
              <a:t>Variable annuity payments are not guaranteed, can rise or fall based on investment performance and loss of principal is possible. Converting some or all of your savings to income benefits (referred to as “annuitization”) is a permanent decision. Once income benefit payments have begun, you are unable to change to another option. </a:t>
            </a:r>
            <a:r>
              <a:rPr lang="en-US" sz="900" dirty="0">
                <a:solidFill>
                  <a:schemeClr val="bg2">
                    <a:lumMod val="25000"/>
                  </a:schemeClr>
                </a:solidFill>
                <a:latin typeface="ITC Franklin Gothic Std Book" panose="020B0504030503020204" pitchFamily="34" charset="77"/>
              </a:rPr>
              <a:t>Diversification is a technique to help reduce risk. It is not guaranteed to protect against loss. </a:t>
            </a:r>
            <a:endParaRPr lang="en-US" sz="900" kern="0" spc="-11" dirty="0">
              <a:solidFill>
                <a:schemeClr val="bg2">
                  <a:lumMod val="25000"/>
                </a:schemeClr>
              </a:solidFill>
              <a:latin typeface="ITC Franklin Gothic Std Book" panose="020B0504030503020204" pitchFamily="34" charset="77"/>
              <a:cs typeface="Arial" panose="020B0604020202020204" pitchFamily="34" charset="0"/>
            </a:endParaRPr>
          </a:p>
          <a:p>
            <a:pPr defTabSz="457200">
              <a:defRPr/>
            </a:pPr>
            <a:endParaRPr lang="en-US" sz="900" kern="0" spc="-11" dirty="0">
              <a:solidFill>
                <a:schemeClr val="bg2">
                  <a:lumMod val="25000"/>
                </a:schemeClr>
              </a:solidFill>
              <a:latin typeface="ITC Franklin Gothic Std Book" panose="020B0504030503020204" pitchFamily="34" charset="77"/>
            </a:endParaRPr>
          </a:p>
        </p:txBody>
      </p:sp>
      <p:sp>
        <p:nvSpPr>
          <p:cNvPr id="43" name="Title 1">
            <a:extLst>
              <a:ext uri="{FF2B5EF4-FFF2-40B4-BE49-F238E27FC236}">
                <a16:creationId xmlns:a16="http://schemas.microsoft.com/office/drawing/2014/main" id="{CBA6D09C-3F18-6FCC-324F-F4E911237747}"/>
              </a:ext>
            </a:extLst>
          </p:cNvPr>
          <p:cNvSpPr>
            <a:spLocks noGrp="1"/>
          </p:cNvSpPr>
          <p:nvPr>
            <p:ph type="title"/>
          </p:nvPr>
        </p:nvSpPr>
        <p:spPr>
          <a:xfrm>
            <a:off x="602593" y="1049653"/>
            <a:ext cx="10966260" cy="461647"/>
          </a:xfrm>
        </p:spPr>
        <p:txBody>
          <a:bodyPr/>
          <a:lstStyle/>
          <a:p>
            <a:r>
              <a:rPr lang="en-US" sz="3600" dirty="0"/>
              <a:t>Build your strategy for lifetime income</a:t>
            </a:r>
          </a:p>
        </p:txBody>
      </p:sp>
      <p:sp>
        <p:nvSpPr>
          <p:cNvPr id="44" name="TextBox 43">
            <a:extLst>
              <a:ext uri="{FF2B5EF4-FFF2-40B4-BE49-F238E27FC236}">
                <a16:creationId xmlns:a16="http://schemas.microsoft.com/office/drawing/2014/main" id="{4F0E420D-74BE-A21B-AC17-BC58E094CDAB}"/>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45" name="TextBox 44">
            <a:extLst>
              <a:ext uri="{FF2B5EF4-FFF2-40B4-BE49-F238E27FC236}">
                <a16:creationId xmlns:a16="http://schemas.microsoft.com/office/drawing/2014/main" id="{D57425A2-36B5-C05F-8445-B9BBF1CDDE9C}"/>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46" name="TextBox 45">
            <a:extLst>
              <a:ext uri="{FF2B5EF4-FFF2-40B4-BE49-F238E27FC236}">
                <a16:creationId xmlns:a16="http://schemas.microsoft.com/office/drawing/2014/main" id="{D2A57EB1-9DBD-DDB0-7733-6400E6F7C63C}"/>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47" name="TextBox 46">
            <a:extLst>
              <a:ext uri="{FF2B5EF4-FFF2-40B4-BE49-F238E27FC236}">
                <a16:creationId xmlns:a16="http://schemas.microsoft.com/office/drawing/2014/main" id="{42DEB46F-112C-3260-79F2-50F25921796F}"/>
              </a:ext>
            </a:extLst>
          </p:cNvPr>
          <p:cNvSpPr txBox="1"/>
          <p:nvPr/>
        </p:nvSpPr>
        <p:spPr>
          <a:xfrm>
            <a:off x="5328062"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3</a:t>
            </a:r>
          </a:p>
        </p:txBody>
      </p:sp>
      <p:sp>
        <p:nvSpPr>
          <p:cNvPr id="48" name="TextBox 47">
            <a:extLst>
              <a:ext uri="{FF2B5EF4-FFF2-40B4-BE49-F238E27FC236}">
                <a16:creationId xmlns:a16="http://schemas.microsoft.com/office/drawing/2014/main" id="{5EC7404D-240A-CDA5-D66C-BDC6B44B42E7}"/>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49" name="TextBox 48">
            <a:extLst>
              <a:ext uri="{FF2B5EF4-FFF2-40B4-BE49-F238E27FC236}">
                <a16:creationId xmlns:a16="http://schemas.microsoft.com/office/drawing/2014/main" id="{AA7EC321-2414-761E-A872-F9407FBBC33A}"/>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50" name="TextBox 49">
            <a:extLst>
              <a:ext uri="{FF2B5EF4-FFF2-40B4-BE49-F238E27FC236}">
                <a16:creationId xmlns:a16="http://schemas.microsoft.com/office/drawing/2014/main" id="{B2E1FDC0-F25E-7ADA-E55E-7B8A0F2730B3}"/>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41" name="Rectangle 40">
            <a:extLst>
              <a:ext uri="{FF2B5EF4-FFF2-40B4-BE49-F238E27FC236}">
                <a16:creationId xmlns:a16="http://schemas.microsoft.com/office/drawing/2014/main" id="{191FAE1E-0A30-023A-7542-7250732D1BEB}"/>
              </a:ext>
            </a:extLst>
          </p:cNvPr>
          <p:cNvSpPr/>
          <p:nvPr/>
        </p:nvSpPr>
        <p:spPr>
          <a:xfrm>
            <a:off x="602592" y="2304568"/>
            <a:ext cx="5712644" cy="3503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42" name="TextBox 41">
            <a:extLst>
              <a:ext uri="{FF2B5EF4-FFF2-40B4-BE49-F238E27FC236}">
                <a16:creationId xmlns:a16="http://schemas.microsoft.com/office/drawing/2014/main" id="{9D4CAC33-F483-858D-ACD3-A1E1843C84FE}"/>
              </a:ext>
            </a:extLst>
          </p:cNvPr>
          <p:cNvSpPr txBox="1"/>
          <p:nvPr/>
        </p:nvSpPr>
        <p:spPr>
          <a:xfrm>
            <a:off x="698849" y="2566567"/>
            <a:ext cx="2859880" cy="307777"/>
          </a:xfrm>
          <a:prstGeom prst="rect">
            <a:avLst/>
          </a:prstGeom>
          <a:noFill/>
          <a:ln>
            <a:noFill/>
          </a:ln>
        </p:spPr>
        <p:txBody>
          <a:bodyPr wrap="square" lIns="0" tIns="0" rIns="0" bIns="0" rtlCol="0">
            <a:spAutoFit/>
          </a:bodyPr>
          <a:lstStyle/>
          <a:p>
            <a:pPr algn="ctr"/>
            <a:r>
              <a:rPr lang="en-US" sz="2000" dirty="0">
                <a:solidFill>
                  <a:schemeClr val="accent1"/>
                </a:solidFill>
                <a:latin typeface="ITC Franklin Gothic Std Book" panose="020B0504030503020204" pitchFamily="34" charset="77"/>
              </a:rPr>
              <a:t>Your retirement income</a:t>
            </a:r>
          </a:p>
        </p:txBody>
      </p:sp>
      <p:graphicFrame>
        <p:nvGraphicFramePr>
          <p:cNvPr id="52" name="Chart 51">
            <a:extLst>
              <a:ext uri="{FF2B5EF4-FFF2-40B4-BE49-F238E27FC236}">
                <a16:creationId xmlns:a16="http://schemas.microsoft.com/office/drawing/2014/main" id="{4B7C7A3D-4C1B-777B-EA04-925CD7A35C6C}"/>
              </a:ext>
            </a:extLst>
          </p:cNvPr>
          <p:cNvGraphicFramePr/>
          <p:nvPr>
            <p:extLst>
              <p:ext uri="{D42A27DB-BD31-4B8C-83A1-F6EECF244321}">
                <p14:modId xmlns:p14="http://schemas.microsoft.com/office/powerpoint/2010/main" val="1776890380"/>
              </p:ext>
            </p:extLst>
          </p:nvPr>
        </p:nvGraphicFramePr>
        <p:xfrm>
          <a:off x="435661" y="2988150"/>
          <a:ext cx="3348317" cy="2762343"/>
        </p:xfrm>
        <a:graphic>
          <a:graphicData uri="http://schemas.openxmlformats.org/drawingml/2006/chart">
            <c:chart xmlns:c="http://schemas.openxmlformats.org/drawingml/2006/chart" xmlns:r="http://schemas.openxmlformats.org/officeDocument/2006/relationships" r:id="rId3"/>
          </a:graphicData>
        </a:graphic>
      </p:graphicFrame>
      <p:grpSp>
        <p:nvGrpSpPr>
          <p:cNvPr id="54" name="Group 53">
            <a:extLst>
              <a:ext uri="{FF2B5EF4-FFF2-40B4-BE49-F238E27FC236}">
                <a16:creationId xmlns:a16="http://schemas.microsoft.com/office/drawing/2014/main" id="{753A5FAE-4ADA-B2DB-686F-1EBA29C64881}"/>
              </a:ext>
            </a:extLst>
          </p:cNvPr>
          <p:cNvGrpSpPr/>
          <p:nvPr/>
        </p:nvGrpSpPr>
        <p:grpSpPr>
          <a:xfrm>
            <a:off x="3613858" y="3230570"/>
            <a:ext cx="2435136" cy="628840"/>
            <a:chOff x="3326140" y="3381758"/>
            <a:chExt cx="2435136" cy="628840"/>
          </a:xfrm>
        </p:grpSpPr>
        <p:sp>
          <p:nvSpPr>
            <p:cNvPr id="55" name="TextBox 12">
              <a:extLst>
                <a:ext uri="{FF2B5EF4-FFF2-40B4-BE49-F238E27FC236}">
                  <a16:creationId xmlns:a16="http://schemas.microsoft.com/office/drawing/2014/main" id="{997C0EED-7711-C87F-3A99-605641BA0C2F}"/>
                </a:ext>
              </a:extLst>
            </p:cNvPr>
            <p:cNvSpPr txBox="1"/>
            <p:nvPr/>
          </p:nvSpPr>
          <p:spPr>
            <a:xfrm>
              <a:off x="4114991" y="3614066"/>
              <a:ext cx="1646285" cy="307777"/>
            </a:xfrm>
            <a:prstGeom prst="rect">
              <a:avLst/>
            </a:prstGeom>
            <a:noFill/>
            <a:ln>
              <a:noFill/>
            </a:ln>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lumMod val="40000"/>
                      <a:lumOff val="60000"/>
                    </a:schemeClr>
                  </a:solidFill>
                  <a:latin typeface="ITC Franklin Gothic Std Book" panose="020B0504030503020204" pitchFamily="34" charset="77"/>
                </a:rPr>
                <a:t>Social Security</a:t>
              </a:r>
            </a:p>
          </p:txBody>
        </p:sp>
        <p:pic>
          <p:nvPicPr>
            <p:cNvPr id="56" name="Graphic 13">
              <a:extLst>
                <a:ext uri="{FF2B5EF4-FFF2-40B4-BE49-F238E27FC236}">
                  <a16:creationId xmlns:a16="http://schemas.microsoft.com/office/drawing/2014/main" id="{76046AB6-3640-C60F-60F9-A39AECC29A3B}"/>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26140" y="3381758"/>
              <a:ext cx="628840" cy="628840"/>
            </a:xfrm>
            <a:prstGeom prst="rect">
              <a:avLst/>
            </a:prstGeom>
          </p:spPr>
        </p:pic>
      </p:grpSp>
      <p:grpSp>
        <p:nvGrpSpPr>
          <p:cNvPr id="57" name="Group 56">
            <a:extLst>
              <a:ext uri="{FF2B5EF4-FFF2-40B4-BE49-F238E27FC236}">
                <a16:creationId xmlns:a16="http://schemas.microsoft.com/office/drawing/2014/main" id="{56C7FCAC-8708-820C-8CD6-8658D1CC360D}"/>
              </a:ext>
            </a:extLst>
          </p:cNvPr>
          <p:cNvGrpSpPr/>
          <p:nvPr/>
        </p:nvGrpSpPr>
        <p:grpSpPr>
          <a:xfrm>
            <a:off x="3613858" y="4790045"/>
            <a:ext cx="1786139" cy="644362"/>
            <a:chOff x="3361186" y="4984015"/>
            <a:chExt cx="1786139" cy="644362"/>
          </a:xfrm>
        </p:grpSpPr>
        <p:pic>
          <p:nvPicPr>
            <p:cNvPr id="58" name="Graphic 57">
              <a:extLst>
                <a:ext uri="{FF2B5EF4-FFF2-40B4-BE49-F238E27FC236}">
                  <a16:creationId xmlns:a16="http://schemas.microsoft.com/office/drawing/2014/main" id="{DD4F4784-56DA-948B-301E-FC1247C374C9}"/>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61186" y="4984015"/>
              <a:ext cx="644362" cy="644362"/>
            </a:xfrm>
            <a:prstGeom prst="rect">
              <a:avLst/>
            </a:prstGeom>
          </p:spPr>
        </p:pic>
        <p:sp>
          <p:nvSpPr>
            <p:cNvPr id="59" name="TextBox 58">
              <a:extLst>
                <a:ext uri="{FF2B5EF4-FFF2-40B4-BE49-F238E27FC236}">
                  <a16:creationId xmlns:a16="http://schemas.microsoft.com/office/drawing/2014/main" id="{C66F9F0C-7A6E-96C4-D2AC-5E3259A3CF20}"/>
                </a:ext>
              </a:extLst>
            </p:cNvPr>
            <p:cNvSpPr txBox="1"/>
            <p:nvPr/>
          </p:nvSpPr>
          <p:spPr>
            <a:xfrm>
              <a:off x="4114991" y="5131013"/>
              <a:ext cx="1032334" cy="307777"/>
            </a:xfrm>
            <a:prstGeom prst="rect">
              <a:avLst/>
            </a:prstGeom>
            <a:noFill/>
            <a:ln>
              <a:noFill/>
            </a:ln>
          </p:spPr>
          <p:txBody>
            <a:bodyPr wrap="none" lIns="0" tIns="0" rIns="0" bIns="0" rtlCol="0">
              <a:spAutoFit/>
            </a:bodyPr>
            <a:lstStyle/>
            <a:p>
              <a:r>
                <a:rPr lang="en-US" sz="2000" dirty="0">
                  <a:solidFill>
                    <a:schemeClr val="accent2"/>
                  </a:solidFill>
                  <a:latin typeface="ITC Franklin Gothic Std Book" panose="020B0504030503020204" pitchFamily="34" charset="77"/>
                </a:rPr>
                <a:t>Annuities</a:t>
              </a:r>
            </a:p>
          </p:txBody>
        </p:sp>
      </p:grpSp>
      <p:sp>
        <p:nvSpPr>
          <p:cNvPr id="60" name="TextBox 59">
            <a:extLst>
              <a:ext uri="{FF2B5EF4-FFF2-40B4-BE49-F238E27FC236}">
                <a16:creationId xmlns:a16="http://schemas.microsoft.com/office/drawing/2014/main" id="{C2E5F2BF-6DB9-3E7B-C820-917455D33670}"/>
              </a:ext>
            </a:extLst>
          </p:cNvPr>
          <p:cNvSpPr txBox="1"/>
          <p:nvPr/>
        </p:nvSpPr>
        <p:spPr>
          <a:xfrm>
            <a:off x="4367663" y="4242017"/>
            <a:ext cx="1150971" cy="307777"/>
          </a:xfrm>
          <a:prstGeom prst="rect">
            <a:avLst/>
          </a:prstGeom>
          <a:noFill/>
          <a:ln>
            <a:noFill/>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accent2">
                    <a:lumMod val="40000"/>
                    <a:lumOff val="60000"/>
                  </a:schemeClr>
                </a:solidFill>
                <a:latin typeface="ITC Franklin Gothic Std Book" panose="020B0504030503020204" pitchFamily="34" charset="77"/>
              </a:rPr>
              <a:t>Pensions</a:t>
            </a:r>
          </a:p>
        </p:txBody>
      </p:sp>
      <p:grpSp>
        <p:nvGrpSpPr>
          <p:cNvPr id="61" name="Group 60">
            <a:extLst>
              <a:ext uri="{FF2B5EF4-FFF2-40B4-BE49-F238E27FC236}">
                <a16:creationId xmlns:a16="http://schemas.microsoft.com/office/drawing/2014/main" id="{E9F13111-77C2-452E-4694-D92999D0D497}"/>
              </a:ext>
            </a:extLst>
          </p:cNvPr>
          <p:cNvGrpSpPr/>
          <p:nvPr/>
        </p:nvGrpSpPr>
        <p:grpSpPr>
          <a:xfrm>
            <a:off x="3708153" y="4129233"/>
            <a:ext cx="483113" cy="420561"/>
            <a:chOff x="3708153" y="4129232"/>
            <a:chExt cx="550066" cy="478845"/>
          </a:xfrm>
        </p:grpSpPr>
        <p:sp>
          <p:nvSpPr>
            <p:cNvPr id="62" name="Freeform 61">
              <a:extLst>
                <a:ext uri="{FF2B5EF4-FFF2-40B4-BE49-F238E27FC236}">
                  <a16:creationId xmlns:a16="http://schemas.microsoft.com/office/drawing/2014/main" id="{B27FCCFA-173E-8C2C-FFE1-DAEDFEF8CCBE}"/>
                </a:ext>
              </a:extLst>
            </p:cNvPr>
            <p:cNvSpPr/>
            <p:nvPr/>
          </p:nvSpPr>
          <p:spPr>
            <a:xfrm>
              <a:off x="3708153" y="4201029"/>
              <a:ext cx="550066" cy="407048"/>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5400" cap="flat">
              <a:solidFill>
                <a:schemeClr val="accent2">
                  <a:lumMod val="40000"/>
                  <a:lumOff val="60000"/>
                </a:schemeClr>
              </a:solidFill>
              <a:prstDash val="solid"/>
              <a:miter/>
            </a:ln>
          </p:spPr>
          <p:txBody>
            <a:bodyPr rtlCol="0" anchor="ctr"/>
            <a:lstStyle/>
            <a:p>
              <a:endParaRPr lang="en-US" dirty="0">
                <a:latin typeface="ITC Franklin Gothic Std Book" panose="020B0504030503020204" pitchFamily="34" charset="77"/>
              </a:endParaRPr>
            </a:p>
          </p:txBody>
        </p:sp>
        <p:sp>
          <p:nvSpPr>
            <p:cNvPr id="63" name="Freeform 62">
              <a:extLst>
                <a:ext uri="{FF2B5EF4-FFF2-40B4-BE49-F238E27FC236}">
                  <a16:creationId xmlns:a16="http://schemas.microsoft.com/office/drawing/2014/main" id="{96D04CCE-1E11-78A5-159D-E65BF5C191F3}"/>
                </a:ext>
              </a:extLst>
            </p:cNvPr>
            <p:cNvSpPr/>
            <p:nvPr/>
          </p:nvSpPr>
          <p:spPr>
            <a:xfrm>
              <a:off x="3887710" y="4129232"/>
              <a:ext cx="190958" cy="70138"/>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5400" cap="flat">
              <a:solidFill>
                <a:schemeClr val="accent2">
                  <a:lumMod val="40000"/>
                  <a:lumOff val="60000"/>
                </a:schemeClr>
              </a:solidFill>
              <a:prstDash val="solid"/>
              <a:miter/>
            </a:ln>
          </p:spPr>
          <p:txBody>
            <a:bodyPr rtlCol="0" anchor="ctr"/>
            <a:lstStyle/>
            <a:p>
              <a:endParaRPr lang="en-US" dirty="0">
                <a:latin typeface="ITC Franklin Gothic Std Book" panose="020B0504030503020204" pitchFamily="34" charset="77"/>
              </a:endParaRP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1DEF938-FD0D-5E3D-0DC3-1281B0418BCA}"/>
                  </a:ext>
                </a:extLst>
              </p:cNvPr>
              <p:cNvSpPr txBox="1"/>
              <p:nvPr/>
            </p:nvSpPr>
            <p:spPr>
              <a:xfrm>
                <a:off x="1567993" y="3881712"/>
                <a:ext cx="1046431" cy="997068"/>
              </a:xfrm>
              <a:prstGeom prst="rect">
                <a:avLst/>
              </a:prstGeom>
              <a:noFill/>
            </p:spPr>
            <p:txBody>
              <a:bodyPr wrap="square" lIns="0" tIns="0" rIns="0" bIns="0" rtlCol="0">
                <a:spAutoFit/>
              </a:bodyPr>
              <a:lstStyle/>
              <a:p>
                <a:pPr>
                  <a:spcAft>
                    <a:spcPts val="300"/>
                  </a:spcAft>
                </a:pPr>
                <a14:m>
                  <m:oMathPara xmlns:m="http://schemas.openxmlformats.org/officeDocument/2006/math">
                    <m:oMathParaPr>
                      <m:jc m:val="centerGroup"/>
                    </m:oMathParaPr>
                    <m:oMath xmlns:m="http://schemas.openxmlformats.org/officeDocument/2006/math">
                      <m:f>
                        <m:fPr>
                          <m:type m:val="skw"/>
                          <m:ctrlPr>
                            <a:rPr lang="en-US" sz="4600" b="1" i="1" dirty="0" smtClean="0">
                              <a:solidFill>
                                <a:schemeClr val="accent2"/>
                              </a:solidFill>
                              <a:latin typeface="Cambria Math" panose="02040503050406030204" pitchFamily="18" charset="0"/>
                            </a:rPr>
                          </m:ctrlPr>
                        </m:fPr>
                        <m:num>
                          <m:r>
                            <m:rPr>
                              <m:nor/>
                            </m:rPr>
                            <a:rPr lang="en-US" sz="4600" dirty="0" smtClean="0">
                              <a:solidFill>
                                <a:schemeClr val="accent2"/>
                              </a:solidFill>
                              <a:latin typeface="ITC Franklin Gothic Std Book" panose="020B0504030503020204" pitchFamily="34" charset="77"/>
                            </a:rPr>
                            <m:t>2</m:t>
                          </m:r>
                        </m:num>
                        <m:den>
                          <m:r>
                            <m:rPr>
                              <m:nor/>
                            </m:rPr>
                            <a:rPr lang="en-US" sz="4600" dirty="0" smtClean="0">
                              <a:solidFill>
                                <a:schemeClr val="accent2"/>
                              </a:solidFill>
                              <a:latin typeface="ITC Franklin Gothic Std Book" panose="020B0504030503020204" pitchFamily="34" charset="77"/>
                            </a:rPr>
                            <m:t>3</m:t>
                          </m:r>
                        </m:den>
                      </m:f>
                    </m:oMath>
                  </m:oMathPara>
                </a14:m>
                <a:endParaRPr lang="en-US" sz="4600" b="1" baseline="-25000" dirty="0">
                  <a:solidFill>
                    <a:schemeClr val="accent2"/>
                  </a:solidFill>
                  <a:latin typeface="Gill Sans Nova Light" panose="020B0302020104020203"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41DEF938-FD0D-5E3D-0DC3-1281B0418BCA}"/>
                  </a:ext>
                </a:extLst>
              </p:cNvPr>
              <p:cNvSpPr txBox="1">
                <a:spLocks noRot="1" noChangeAspect="1" noMove="1" noResize="1" noEditPoints="1" noAdjustHandles="1" noChangeArrowheads="1" noChangeShapeType="1" noTextEdit="1"/>
              </p:cNvSpPr>
              <p:nvPr/>
            </p:nvSpPr>
            <p:spPr>
              <a:xfrm>
                <a:off x="1567993" y="3881712"/>
                <a:ext cx="1046431" cy="997068"/>
              </a:xfrm>
              <a:prstGeom prst="rect">
                <a:avLst/>
              </a:prstGeom>
              <a:blipFill>
                <a:blip r:embed="rId8"/>
                <a:stretch>
                  <a:fillRect l="-91566" t="-146835" r="-61446" b="-215190"/>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B26AA956-D0DC-6D90-2502-C47F7A053CF0}"/>
              </a:ext>
            </a:extLst>
          </p:cNvPr>
          <p:cNvCxnSpPr>
            <a:cxnSpLocks/>
          </p:cNvCxnSpPr>
          <p:nvPr/>
        </p:nvCxnSpPr>
        <p:spPr>
          <a:xfrm>
            <a:off x="6912319" y="2991227"/>
            <a:ext cx="43870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94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bg/>
                                          </p:spTgt>
                                        </p:tgtEl>
                                        <p:attrNameLst>
                                          <p:attrName>style.visibility</p:attrName>
                                        </p:attrNameLst>
                                      </p:cBhvr>
                                      <p:to>
                                        <p:strVal val="visible"/>
                                      </p:to>
                                    </p:set>
                                    <p:animEffect transition="in" filter="fade">
                                      <p:cBhvr>
                                        <p:cTn id="12" dur="1000"/>
                                        <p:tgtEl>
                                          <p:spTgt spid="39">
                                            <p:bg/>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xEl>
                                              <p:pRg st="0" end="0"/>
                                            </p:txEl>
                                          </p:spTgt>
                                        </p:tgtEl>
                                        <p:attrNameLst>
                                          <p:attrName>style.visibility</p:attrName>
                                        </p:attrNameLst>
                                      </p:cBhvr>
                                      <p:to>
                                        <p:strVal val="visible"/>
                                      </p:to>
                                    </p:set>
                                    <p:animEffect transition="in" filter="fade">
                                      <p:cBhvr>
                                        <p:cTn id="18" dur="1000"/>
                                        <p:tgtEl>
                                          <p:spTgt spid="39">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xEl>
                                              <p:pRg st="1" end="1"/>
                                            </p:txEl>
                                          </p:spTgt>
                                        </p:tgtEl>
                                        <p:attrNameLst>
                                          <p:attrName>style.visibility</p:attrName>
                                        </p:attrNameLst>
                                      </p:cBhvr>
                                      <p:to>
                                        <p:strVal val="visible"/>
                                      </p:to>
                                    </p:set>
                                    <p:animEffect transition="in" filter="fade">
                                      <p:cBhvr>
                                        <p:cTn id="21" dur="1000"/>
                                        <p:tgtEl>
                                          <p:spTgt spid="3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9">
                                            <p:txEl>
                                              <p:pRg st="2" end="2"/>
                                            </p:txEl>
                                          </p:spTgt>
                                        </p:tgtEl>
                                        <p:attrNameLst>
                                          <p:attrName>style.visibility</p:attrName>
                                        </p:attrNameLst>
                                      </p:cBhvr>
                                      <p:to>
                                        <p:strVal val="visible"/>
                                      </p:to>
                                    </p:set>
                                    <p:animEffect transition="in" filter="fade">
                                      <p:cBhvr>
                                        <p:cTn id="26" dur="1000"/>
                                        <p:tgtEl>
                                          <p:spTgt spid="3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xEl>
                                              <p:pRg st="3" end="3"/>
                                            </p:txEl>
                                          </p:spTgt>
                                        </p:tgtEl>
                                        <p:attrNameLst>
                                          <p:attrName>style.visibility</p:attrName>
                                        </p:attrNameLst>
                                      </p:cBhvr>
                                      <p:to>
                                        <p:strVal val="visible"/>
                                      </p:to>
                                    </p:set>
                                    <p:animEffect transition="in" filter="fade">
                                      <p:cBhvr>
                                        <p:cTn id="31" dur="1000"/>
                                        <p:tgtEl>
                                          <p:spTgt spid="3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
                                            <p:txEl>
                                              <p:pRg st="4" end="4"/>
                                            </p:txEl>
                                          </p:spTgt>
                                        </p:tgtEl>
                                        <p:attrNameLst>
                                          <p:attrName>style.visibility</p:attrName>
                                        </p:attrNameLst>
                                      </p:cBhvr>
                                      <p:to>
                                        <p:strVal val="visible"/>
                                      </p:to>
                                    </p:set>
                                    <p:animEffect transition="in" filter="fade">
                                      <p:cBhvr>
                                        <p:cTn id="36" dur="10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allAtOnce" animBg="1"/>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E8ADB78A-5C6C-8544-2467-F20CDA9B6A97}"/>
              </a:ext>
            </a:extLst>
          </p:cNvPr>
          <p:cNvSpPr>
            <a:spLocks noGrp="1"/>
          </p:cNvSpPr>
          <p:nvPr>
            <p:ph type="body" sz="quarter" idx="15"/>
          </p:nvPr>
        </p:nvSpPr>
        <p:spPr>
          <a:xfrm>
            <a:off x="602593" y="1589852"/>
            <a:ext cx="10966260" cy="461647"/>
          </a:xfrm>
        </p:spPr>
        <p:txBody>
          <a:bodyPr/>
          <a:lstStyle/>
          <a:p>
            <a:r>
              <a:rPr lang="en-US" sz="2800" dirty="0"/>
              <a:t>The other 1/3 would be covered by your savings and other income.</a:t>
            </a:r>
          </a:p>
        </p:txBody>
      </p:sp>
      <p:graphicFrame>
        <p:nvGraphicFramePr>
          <p:cNvPr id="5" name="Chart 4">
            <a:extLst>
              <a:ext uri="{FF2B5EF4-FFF2-40B4-BE49-F238E27FC236}">
                <a16:creationId xmlns:a16="http://schemas.microsoft.com/office/drawing/2014/main" id="{CBC58298-D4B6-211C-118E-089B910E4205}"/>
              </a:ext>
            </a:extLst>
          </p:cNvPr>
          <p:cNvGraphicFramePr/>
          <p:nvPr>
            <p:extLst>
              <p:ext uri="{D42A27DB-BD31-4B8C-83A1-F6EECF244321}">
                <p14:modId xmlns:p14="http://schemas.microsoft.com/office/powerpoint/2010/main" val="1973624782"/>
              </p:ext>
            </p:extLst>
          </p:nvPr>
        </p:nvGraphicFramePr>
        <p:xfrm>
          <a:off x="173308" y="2969135"/>
          <a:ext cx="3348317" cy="276234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CBD92892-F855-A1D6-91A6-C7B6F6D8CFED}"/>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16" name="TextBox 15">
            <a:extLst>
              <a:ext uri="{FF2B5EF4-FFF2-40B4-BE49-F238E27FC236}">
                <a16:creationId xmlns:a16="http://schemas.microsoft.com/office/drawing/2014/main" id="{BB4599EF-B7EF-047C-0CC4-775CADACCE4A}"/>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7" name="TextBox 16">
            <a:extLst>
              <a:ext uri="{FF2B5EF4-FFF2-40B4-BE49-F238E27FC236}">
                <a16:creationId xmlns:a16="http://schemas.microsoft.com/office/drawing/2014/main" id="{4AAD90D8-71C6-0BF7-556E-B240D9FA5DC1}"/>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18" name="TextBox 17">
            <a:extLst>
              <a:ext uri="{FF2B5EF4-FFF2-40B4-BE49-F238E27FC236}">
                <a16:creationId xmlns:a16="http://schemas.microsoft.com/office/drawing/2014/main" id="{8692A08B-8831-0E20-A28C-1201BBF394D3}"/>
              </a:ext>
            </a:extLst>
          </p:cNvPr>
          <p:cNvSpPr txBox="1"/>
          <p:nvPr/>
        </p:nvSpPr>
        <p:spPr>
          <a:xfrm>
            <a:off x="5328062"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3</a:t>
            </a:r>
          </a:p>
        </p:txBody>
      </p:sp>
      <p:sp>
        <p:nvSpPr>
          <p:cNvPr id="19" name="TextBox 18">
            <a:extLst>
              <a:ext uri="{FF2B5EF4-FFF2-40B4-BE49-F238E27FC236}">
                <a16:creationId xmlns:a16="http://schemas.microsoft.com/office/drawing/2014/main" id="{D1D897D0-EE88-1ED2-3EF4-0881DEC7B7FD}"/>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20" name="TextBox 19">
            <a:extLst>
              <a:ext uri="{FF2B5EF4-FFF2-40B4-BE49-F238E27FC236}">
                <a16:creationId xmlns:a16="http://schemas.microsoft.com/office/drawing/2014/main" id="{C8088C45-6EFF-9607-45D8-5D5827BA00D1}"/>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21" name="TextBox 20">
            <a:extLst>
              <a:ext uri="{FF2B5EF4-FFF2-40B4-BE49-F238E27FC236}">
                <a16:creationId xmlns:a16="http://schemas.microsoft.com/office/drawing/2014/main" id="{68AC3501-1C75-6C22-F89C-81AFBCBC0342}"/>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15" name="Title 1">
            <a:extLst>
              <a:ext uri="{FF2B5EF4-FFF2-40B4-BE49-F238E27FC236}">
                <a16:creationId xmlns:a16="http://schemas.microsoft.com/office/drawing/2014/main" id="{39CE4D10-E821-7C3B-E0E5-9B73A329EB21}"/>
              </a:ext>
            </a:extLst>
          </p:cNvPr>
          <p:cNvSpPr>
            <a:spLocks noGrp="1"/>
          </p:cNvSpPr>
          <p:nvPr>
            <p:ph type="title"/>
          </p:nvPr>
        </p:nvSpPr>
        <p:spPr>
          <a:xfrm>
            <a:off x="602593" y="1049653"/>
            <a:ext cx="10966260" cy="461647"/>
          </a:xfrm>
        </p:spPr>
        <p:txBody>
          <a:bodyPr/>
          <a:lstStyle/>
          <a:p>
            <a:r>
              <a:rPr lang="en-US" sz="3600" dirty="0"/>
              <a:t>Build your strategy for lifetime income</a:t>
            </a:r>
          </a:p>
        </p:txBody>
      </p:sp>
      <p:sp>
        <p:nvSpPr>
          <p:cNvPr id="11" name="Content Placeholder 4">
            <a:extLst>
              <a:ext uri="{FF2B5EF4-FFF2-40B4-BE49-F238E27FC236}">
                <a16:creationId xmlns:a16="http://schemas.microsoft.com/office/drawing/2014/main" id="{CC753D70-0BCB-C149-A937-DF6CE0AD52B0}"/>
              </a:ext>
            </a:extLst>
          </p:cNvPr>
          <p:cNvSpPr txBox="1">
            <a:spLocks/>
          </p:cNvSpPr>
          <p:nvPr/>
        </p:nvSpPr>
        <p:spPr>
          <a:xfrm>
            <a:off x="6584680" y="2304567"/>
            <a:ext cx="4984173" cy="3503777"/>
          </a:xfrm>
          <a:prstGeom prst="rect">
            <a:avLst/>
          </a:prstGeom>
          <a:solidFill>
            <a:schemeClr val="bg2"/>
          </a:solidFill>
        </p:spPr>
        <p:txBody>
          <a:bodyPr vert="horz" wrap="square" lIns="365760" tIns="274320" rIns="365760" bIns="36576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300"/>
              </a:spcBef>
              <a:spcAft>
                <a:spcPts val="1500"/>
              </a:spcAft>
            </a:pPr>
            <a:r>
              <a:rPr lang="en-US" sz="2000" dirty="0">
                <a:latin typeface="ITC Franklin Gothic Std Book" panose="020B0504030503020204" pitchFamily="34" charset="77"/>
              </a:rPr>
              <a:t>Other income and savings</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Factor in any other monthly income first, like part-time work, alimony or rental income</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Then consider how to draw from your savings and investments</a:t>
            </a:r>
          </a:p>
          <a:p>
            <a:pPr marL="251460" indent="-25146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Taxes are a big factor in what you do</a:t>
            </a:r>
          </a:p>
        </p:txBody>
      </p:sp>
      <p:grpSp>
        <p:nvGrpSpPr>
          <p:cNvPr id="4" name="Group 3">
            <a:extLst>
              <a:ext uri="{FF2B5EF4-FFF2-40B4-BE49-F238E27FC236}">
                <a16:creationId xmlns:a16="http://schemas.microsoft.com/office/drawing/2014/main" id="{A0E8C297-4FEB-2ED3-4F9C-D7F3692B8E24}"/>
              </a:ext>
            </a:extLst>
          </p:cNvPr>
          <p:cNvGrpSpPr/>
          <p:nvPr/>
        </p:nvGrpSpPr>
        <p:grpSpPr>
          <a:xfrm>
            <a:off x="602592" y="2304568"/>
            <a:ext cx="5712644" cy="3503776"/>
            <a:chOff x="602592" y="2304568"/>
            <a:chExt cx="5712644" cy="3503776"/>
          </a:xfrm>
        </p:grpSpPr>
        <p:sp>
          <p:nvSpPr>
            <p:cNvPr id="13" name="Rectangle 12">
              <a:extLst>
                <a:ext uri="{FF2B5EF4-FFF2-40B4-BE49-F238E27FC236}">
                  <a16:creationId xmlns:a16="http://schemas.microsoft.com/office/drawing/2014/main" id="{54417BFE-0527-E966-744B-929C3BCBA687}"/>
                </a:ext>
              </a:extLst>
            </p:cNvPr>
            <p:cNvSpPr/>
            <p:nvPr/>
          </p:nvSpPr>
          <p:spPr>
            <a:xfrm>
              <a:off x="602592" y="2304568"/>
              <a:ext cx="5712644" cy="3503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14" name="TextBox 13">
              <a:extLst>
                <a:ext uri="{FF2B5EF4-FFF2-40B4-BE49-F238E27FC236}">
                  <a16:creationId xmlns:a16="http://schemas.microsoft.com/office/drawing/2014/main" id="{62371312-0CC8-AB91-792F-9DFA71C158E1}"/>
                </a:ext>
              </a:extLst>
            </p:cNvPr>
            <p:cNvSpPr txBox="1"/>
            <p:nvPr/>
          </p:nvSpPr>
          <p:spPr>
            <a:xfrm>
              <a:off x="698849" y="2566567"/>
              <a:ext cx="2859880" cy="307777"/>
            </a:xfrm>
            <a:prstGeom prst="rect">
              <a:avLst/>
            </a:prstGeom>
            <a:noFill/>
            <a:ln>
              <a:noFill/>
            </a:ln>
          </p:spPr>
          <p:txBody>
            <a:bodyPr wrap="square" lIns="0" tIns="0" rIns="0" bIns="0" rtlCol="0">
              <a:spAutoFit/>
            </a:bodyPr>
            <a:lstStyle/>
            <a:p>
              <a:pPr algn="ctr"/>
              <a:r>
                <a:rPr lang="en-US" sz="2000" dirty="0">
                  <a:solidFill>
                    <a:schemeClr val="accent1"/>
                  </a:solidFill>
                  <a:latin typeface="ITC Franklin Gothic Std Book" panose="020B0504030503020204" pitchFamily="34" charset="77"/>
                </a:rPr>
                <a:t>Your retirement income</a:t>
              </a:r>
            </a:p>
          </p:txBody>
        </p:sp>
      </p:grpSp>
      <p:graphicFrame>
        <p:nvGraphicFramePr>
          <p:cNvPr id="22" name="Chart 21">
            <a:extLst>
              <a:ext uri="{FF2B5EF4-FFF2-40B4-BE49-F238E27FC236}">
                <a16:creationId xmlns:a16="http://schemas.microsoft.com/office/drawing/2014/main" id="{5A4A4312-84BE-0B80-13DB-E4D325054D14}"/>
              </a:ext>
            </a:extLst>
          </p:cNvPr>
          <p:cNvGraphicFramePr/>
          <p:nvPr>
            <p:extLst>
              <p:ext uri="{D42A27DB-BD31-4B8C-83A1-F6EECF244321}">
                <p14:modId xmlns:p14="http://schemas.microsoft.com/office/powerpoint/2010/main" val="1776890380"/>
              </p:ext>
            </p:extLst>
          </p:nvPr>
        </p:nvGraphicFramePr>
        <p:xfrm>
          <a:off x="435661" y="2988150"/>
          <a:ext cx="3348317" cy="2762343"/>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a:extLst>
              <a:ext uri="{FF2B5EF4-FFF2-40B4-BE49-F238E27FC236}">
                <a16:creationId xmlns:a16="http://schemas.microsoft.com/office/drawing/2014/main" id="{8546BB20-5153-8A4E-AB70-4C7501D147DC}"/>
              </a:ext>
            </a:extLst>
          </p:cNvPr>
          <p:cNvGrpSpPr/>
          <p:nvPr/>
        </p:nvGrpSpPr>
        <p:grpSpPr>
          <a:xfrm>
            <a:off x="3613858" y="3568009"/>
            <a:ext cx="2282850" cy="628840"/>
            <a:chOff x="3326140" y="3381758"/>
            <a:chExt cx="2282850" cy="628840"/>
          </a:xfrm>
        </p:grpSpPr>
        <p:sp>
          <p:nvSpPr>
            <p:cNvPr id="35" name="TextBox 12">
              <a:extLst>
                <a:ext uri="{FF2B5EF4-FFF2-40B4-BE49-F238E27FC236}">
                  <a16:creationId xmlns:a16="http://schemas.microsoft.com/office/drawing/2014/main" id="{5D204FA4-F575-1264-1AB1-DEC063187CC5}"/>
                </a:ext>
              </a:extLst>
            </p:cNvPr>
            <p:cNvSpPr txBox="1"/>
            <p:nvPr/>
          </p:nvSpPr>
          <p:spPr>
            <a:xfrm>
              <a:off x="4114991" y="3614066"/>
              <a:ext cx="1493999" cy="307777"/>
            </a:xfrm>
            <a:prstGeom prst="rect">
              <a:avLst/>
            </a:prstGeom>
            <a:noFill/>
            <a:ln>
              <a:noFill/>
            </a:ln>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ITC Franklin Gothic Std Book" panose="020B0504030503020204" pitchFamily="34" charset="77"/>
                </a:rPr>
                <a:t>Other income</a:t>
              </a:r>
            </a:p>
          </p:txBody>
        </p:sp>
        <p:pic>
          <p:nvPicPr>
            <p:cNvPr id="36" name="Graphic 13">
              <a:extLst>
                <a:ext uri="{FF2B5EF4-FFF2-40B4-BE49-F238E27FC236}">
                  <a16:creationId xmlns:a16="http://schemas.microsoft.com/office/drawing/2014/main" id="{552AB0AE-B5AA-BEB9-2359-78908D7F103F}"/>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26140" y="3381758"/>
              <a:ext cx="628840" cy="628840"/>
            </a:xfrm>
            <a:prstGeom prst="rect">
              <a:avLst/>
            </a:prstGeom>
          </p:spPr>
        </p:pic>
      </p:grpSp>
      <p:grpSp>
        <p:nvGrpSpPr>
          <p:cNvPr id="41" name="Group 40">
            <a:extLst>
              <a:ext uri="{FF2B5EF4-FFF2-40B4-BE49-F238E27FC236}">
                <a16:creationId xmlns:a16="http://schemas.microsoft.com/office/drawing/2014/main" id="{0E18CF3C-26DB-E9F1-5A78-16D37148F997}"/>
              </a:ext>
            </a:extLst>
          </p:cNvPr>
          <p:cNvGrpSpPr/>
          <p:nvPr/>
        </p:nvGrpSpPr>
        <p:grpSpPr>
          <a:xfrm>
            <a:off x="3708153" y="4466672"/>
            <a:ext cx="1810481" cy="420561"/>
            <a:chOff x="3708153" y="4129233"/>
            <a:chExt cx="1810481" cy="420561"/>
          </a:xfrm>
        </p:grpSpPr>
        <p:sp>
          <p:nvSpPr>
            <p:cNvPr id="37" name="TextBox 36">
              <a:extLst>
                <a:ext uri="{FF2B5EF4-FFF2-40B4-BE49-F238E27FC236}">
                  <a16:creationId xmlns:a16="http://schemas.microsoft.com/office/drawing/2014/main" id="{3A3D14C4-B389-8BE3-37C3-D4B4C6DB4DC1}"/>
                </a:ext>
              </a:extLst>
            </p:cNvPr>
            <p:cNvSpPr txBox="1"/>
            <p:nvPr/>
          </p:nvSpPr>
          <p:spPr>
            <a:xfrm>
              <a:off x="4367663" y="4242017"/>
              <a:ext cx="1150971" cy="307777"/>
            </a:xfrm>
            <a:prstGeom prst="rect">
              <a:avLst/>
            </a:prstGeom>
            <a:noFill/>
            <a:ln>
              <a:noFill/>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ITC Franklin Gothic Std Book" panose="020B0504030503020204" pitchFamily="34" charset="77"/>
                </a:rPr>
                <a:t>Savings</a:t>
              </a:r>
            </a:p>
          </p:txBody>
        </p:sp>
        <p:grpSp>
          <p:nvGrpSpPr>
            <p:cNvPr id="38" name="Group 37">
              <a:extLst>
                <a:ext uri="{FF2B5EF4-FFF2-40B4-BE49-F238E27FC236}">
                  <a16:creationId xmlns:a16="http://schemas.microsoft.com/office/drawing/2014/main" id="{5FE1DB57-1F91-65BD-ABC3-C4A5C9C69273}"/>
                </a:ext>
              </a:extLst>
            </p:cNvPr>
            <p:cNvGrpSpPr/>
            <p:nvPr/>
          </p:nvGrpSpPr>
          <p:grpSpPr>
            <a:xfrm>
              <a:off x="3708153" y="4129233"/>
              <a:ext cx="483113" cy="420561"/>
              <a:chOff x="3708153" y="4129232"/>
              <a:chExt cx="550066" cy="478845"/>
            </a:xfrm>
          </p:grpSpPr>
          <p:sp>
            <p:nvSpPr>
              <p:cNvPr id="39" name="Freeform 38">
                <a:extLst>
                  <a:ext uri="{FF2B5EF4-FFF2-40B4-BE49-F238E27FC236}">
                    <a16:creationId xmlns:a16="http://schemas.microsoft.com/office/drawing/2014/main" id="{AA7BE201-3F0B-8ED8-0FAD-B64925A81D2F}"/>
                  </a:ext>
                </a:extLst>
              </p:cNvPr>
              <p:cNvSpPr/>
              <p:nvPr/>
            </p:nvSpPr>
            <p:spPr>
              <a:xfrm>
                <a:off x="3708153" y="4201029"/>
                <a:ext cx="550066" cy="407048"/>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5400" cap="flat">
                <a:solidFill>
                  <a:schemeClr val="tx1"/>
                </a:solidFill>
                <a:prstDash val="solid"/>
                <a:miter/>
              </a:ln>
            </p:spPr>
            <p:txBody>
              <a:bodyPr rtlCol="0" anchor="ctr"/>
              <a:lstStyle/>
              <a:p>
                <a:endParaRPr lang="en-US" dirty="0">
                  <a:latin typeface="ITC Franklin Gothic Std Book" panose="020B0504030503020204" pitchFamily="34" charset="77"/>
                </a:endParaRPr>
              </a:p>
            </p:txBody>
          </p:sp>
          <p:sp>
            <p:nvSpPr>
              <p:cNvPr id="40" name="Freeform 39">
                <a:extLst>
                  <a:ext uri="{FF2B5EF4-FFF2-40B4-BE49-F238E27FC236}">
                    <a16:creationId xmlns:a16="http://schemas.microsoft.com/office/drawing/2014/main" id="{D79F6756-6844-6DE5-D995-DDB53B3E7AB2}"/>
                  </a:ext>
                </a:extLst>
              </p:cNvPr>
              <p:cNvSpPr/>
              <p:nvPr/>
            </p:nvSpPr>
            <p:spPr>
              <a:xfrm>
                <a:off x="3887710" y="4129232"/>
                <a:ext cx="190958" cy="70138"/>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5400" cap="flat">
                <a:solidFill>
                  <a:schemeClr val="tx1"/>
                </a:solidFill>
                <a:prstDash val="solid"/>
                <a:miter/>
              </a:ln>
            </p:spPr>
            <p:txBody>
              <a:bodyPr rtlCol="0" anchor="ctr"/>
              <a:lstStyle/>
              <a:p>
                <a:endParaRPr lang="en-US" dirty="0">
                  <a:latin typeface="ITC Franklin Gothic Std Book" panose="020B0504030503020204" pitchFamily="34" charset="77"/>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2EB8626-DBFC-3CA8-9132-C40E878CD6BA}"/>
                  </a:ext>
                </a:extLst>
              </p:cNvPr>
              <p:cNvSpPr txBox="1"/>
              <p:nvPr/>
            </p:nvSpPr>
            <p:spPr>
              <a:xfrm>
                <a:off x="1567993" y="3881712"/>
                <a:ext cx="1046431" cy="997068"/>
              </a:xfrm>
              <a:prstGeom prst="rect">
                <a:avLst/>
              </a:prstGeom>
              <a:noFill/>
            </p:spPr>
            <p:txBody>
              <a:bodyPr wrap="square" lIns="0" tIns="0" rIns="0" bIns="0" rtlCol="0">
                <a:spAutoFit/>
              </a:bodyPr>
              <a:lstStyle/>
              <a:p>
                <a:pPr>
                  <a:spcAft>
                    <a:spcPts val="300"/>
                  </a:spcAft>
                </a:pPr>
                <a14:m>
                  <m:oMathPara xmlns:m="http://schemas.openxmlformats.org/officeDocument/2006/math">
                    <m:oMathParaPr>
                      <m:jc m:val="centerGroup"/>
                    </m:oMathParaPr>
                    <m:oMath xmlns:m="http://schemas.openxmlformats.org/officeDocument/2006/math">
                      <m:f>
                        <m:fPr>
                          <m:type m:val="skw"/>
                          <m:ctrlPr>
                            <a:rPr lang="en-US" sz="4600" b="1" i="1" dirty="0" smtClean="0">
                              <a:solidFill>
                                <a:schemeClr val="tx1"/>
                              </a:solidFill>
                              <a:latin typeface="Cambria Math" panose="02040503050406030204" pitchFamily="18" charset="0"/>
                            </a:rPr>
                          </m:ctrlPr>
                        </m:fPr>
                        <m:num>
                          <m:r>
                            <m:rPr>
                              <m:nor/>
                            </m:rPr>
                            <a:rPr lang="en-US" sz="4600" dirty="0" smtClean="0">
                              <a:solidFill>
                                <a:schemeClr val="tx1"/>
                              </a:solidFill>
                              <a:latin typeface="ITC Franklin Gothic Std Book" panose="020B0504030503020204" pitchFamily="34" charset="77"/>
                            </a:rPr>
                            <m:t>1</m:t>
                          </m:r>
                        </m:num>
                        <m:den>
                          <m:r>
                            <m:rPr>
                              <m:nor/>
                            </m:rPr>
                            <a:rPr lang="en-US" sz="4600" dirty="0" smtClean="0">
                              <a:solidFill>
                                <a:schemeClr val="tx1"/>
                              </a:solidFill>
                              <a:latin typeface="ITC Franklin Gothic Std Book" panose="020B0504030503020204" pitchFamily="34" charset="77"/>
                            </a:rPr>
                            <m:t>3</m:t>
                          </m:r>
                        </m:den>
                      </m:f>
                    </m:oMath>
                  </m:oMathPara>
                </a14:m>
                <a:endParaRPr lang="en-US" sz="4600" b="1" baseline="-25000" dirty="0">
                  <a:solidFill>
                    <a:schemeClr val="tx1"/>
                  </a:solidFill>
                  <a:latin typeface="Gill Sans Nova Light" panose="020B0302020104020203"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F2EB8626-DBFC-3CA8-9132-C40E878CD6BA}"/>
                  </a:ext>
                </a:extLst>
              </p:cNvPr>
              <p:cNvSpPr txBox="1">
                <a:spLocks noRot="1" noChangeAspect="1" noMove="1" noResize="1" noEditPoints="1" noAdjustHandles="1" noChangeArrowheads="1" noChangeShapeType="1" noTextEdit="1"/>
              </p:cNvSpPr>
              <p:nvPr/>
            </p:nvSpPr>
            <p:spPr>
              <a:xfrm>
                <a:off x="1567993" y="3881712"/>
                <a:ext cx="1046431" cy="997068"/>
              </a:xfrm>
              <a:prstGeom prst="rect">
                <a:avLst/>
              </a:prstGeom>
              <a:blipFill>
                <a:blip r:embed="rId7"/>
                <a:stretch>
                  <a:fillRect l="-91566" t="-146835" r="-61446" b="-216456"/>
                </a:stretch>
              </a:blipFill>
            </p:spPr>
            <p:txBody>
              <a:bodyPr/>
              <a:lstStyle/>
              <a:p>
                <a:r>
                  <a:rPr lang="en-US">
                    <a:noFill/>
                  </a:rPr>
                  <a:t> </a:t>
                </a:r>
              </a:p>
            </p:txBody>
          </p:sp>
        </mc:Fallback>
      </mc:AlternateContent>
      <p:cxnSp>
        <p:nvCxnSpPr>
          <p:cNvPr id="2" name="Straight Connector 1">
            <a:extLst>
              <a:ext uri="{FF2B5EF4-FFF2-40B4-BE49-F238E27FC236}">
                <a16:creationId xmlns:a16="http://schemas.microsoft.com/office/drawing/2014/main" id="{B4C43547-B095-F9C0-C665-BA7885C200AD}"/>
              </a:ext>
            </a:extLst>
          </p:cNvPr>
          <p:cNvCxnSpPr>
            <a:cxnSpLocks/>
          </p:cNvCxnSpPr>
          <p:nvPr/>
        </p:nvCxnSpPr>
        <p:spPr>
          <a:xfrm>
            <a:off x="6912319" y="2991227"/>
            <a:ext cx="43870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D4A446-380D-BC64-AD94-ADAB11B0AB5C}"/>
              </a:ext>
            </a:extLst>
          </p:cNvPr>
          <p:cNvSpPr txBox="1"/>
          <p:nvPr/>
        </p:nvSpPr>
        <p:spPr>
          <a:xfrm>
            <a:off x="612870" y="5922150"/>
            <a:ext cx="10966260"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This point of view is designed to be a starting point for the retirement income conversation. It is not a recommendation. The tax information in this webinar is not intended to be used, and cannot be used, to avoid possible tax penalties. The TIAA group of companies does not provide legal or tax advice. Please consult with your legal or tax advisor.</a:t>
            </a:r>
          </a:p>
        </p:txBody>
      </p:sp>
    </p:spTree>
    <p:extLst>
      <p:ext uri="{BB962C8B-B14F-4D97-AF65-F5344CB8AC3E}">
        <p14:creationId xmlns:p14="http://schemas.microsoft.com/office/powerpoint/2010/main" val="102659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heel(1)">
                                      <p:cBhvr>
                                        <p:cTn id="10" dur="20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bg/>
                                          </p:spTgt>
                                        </p:tgtEl>
                                        <p:attrNameLst>
                                          <p:attrName>style.visibility</p:attrName>
                                        </p:attrNameLst>
                                      </p:cBhvr>
                                      <p:to>
                                        <p:strVal val="visible"/>
                                      </p:to>
                                    </p:set>
                                    <p:animEffect transition="in" filter="fade">
                                      <p:cBhvr>
                                        <p:cTn id="24" dur="1000"/>
                                        <p:tgtEl>
                                          <p:spTgt spid="11">
                                            <p:bg/>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1000"/>
                                        <p:tgtEl>
                                          <p:spTgt spid="1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Effect transition="in" filter="fade">
                                      <p:cBhvr>
                                        <p:cTn id="33" dur="1000"/>
                                        <p:tgtEl>
                                          <p:spTgt spid="1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Effect transition="in" filter="fade">
                                      <p:cBhvr>
                                        <p:cTn id="38" dur="1000"/>
                                        <p:tgtEl>
                                          <p:spTgt spid="1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Effect transition="in" filter="fade">
                                      <p:cBhvr>
                                        <p:cTn id="43" dur="1000"/>
                                        <p:tgtEl>
                                          <p:spTgt spid="11">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animBg="1"/>
      <p:bldGraphic spid="22" grpId="0">
        <p:bldAsOne/>
      </p:bldGraphic>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F1D4C2B-C036-BEB1-E6E1-A62469FB4055}"/>
              </a:ext>
            </a:extLst>
          </p:cNvPr>
          <p:cNvGrpSpPr/>
          <p:nvPr/>
        </p:nvGrpSpPr>
        <p:grpSpPr>
          <a:xfrm>
            <a:off x="5785022" y="2286225"/>
            <a:ext cx="4453128" cy="3639312"/>
            <a:chOff x="5301240" y="2296857"/>
            <a:chExt cx="4453128" cy="3639312"/>
          </a:xfrm>
        </p:grpSpPr>
        <p:sp>
          <p:nvSpPr>
            <p:cNvPr id="34" name="Rectangle 33">
              <a:extLst>
                <a:ext uri="{FF2B5EF4-FFF2-40B4-BE49-F238E27FC236}">
                  <a16:creationId xmlns:a16="http://schemas.microsoft.com/office/drawing/2014/main" id="{87D6C370-C40E-3F94-ACC9-C2EDA12E1F83}"/>
                </a:ext>
              </a:extLst>
            </p:cNvPr>
            <p:cNvSpPr/>
            <p:nvPr/>
          </p:nvSpPr>
          <p:spPr>
            <a:xfrm>
              <a:off x="5301240" y="2296857"/>
              <a:ext cx="4453128" cy="36393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5" name="TextBox 34">
              <a:extLst>
                <a:ext uri="{FF2B5EF4-FFF2-40B4-BE49-F238E27FC236}">
                  <a16:creationId xmlns:a16="http://schemas.microsoft.com/office/drawing/2014/main" id="{639F863A-D258-DF9A-0F65-C61B9F28279F}"/>
                </a:ext>
              </a:extLst>
            </p:cNvPr>
            <p:cNvSpPr txBox="1"/>
            <p:nvPr/>
          </p:nvSpPr>
          <p:spPr>
            <a:xfrm>
              <a:off x="5532120" y="3420474"/>
              <a:ext cx="3358387" cy="307777"/>
            </a:xfrm>
            <a:prstGeom prst="rect">
              <a:avLst/>
            </a:prstGeom>
            <a:noFill/>
            <a:ln>
              <a:noFill/>
            </a:ln>
          </p:spPr>
          <p:txBody>
            <a:bodyPr wrap="square" lIns="0" tIns="0" rIns="0" bIns="0" rtlCol="0">
              <a:spAutoFit/>
            </a:bodyPr>
            <a:lstStyle/>
            <a:p>
              <a:r>
                <a:rPr lang="en-US" sz="2000" dirty="0">
                  <a:latin typeface="ITC Franklin Gothic Std Book" panose="020B0504030503020204" pitchFamily="34" charset="77"/>
                </a:rPr>
                <a:t>Tax treatment</a:t>
              </a:r>
            </a:p>
          </p:txBody>
        </p:sp>
        <p:cxnSp>
          <p:nvCxnSpPr>
            <p:cNvPr id="37" name="Straight Connector 36">
              <a:extLst>
                <a:ext uri="{FF2B5EF4-FFF2-40B4-BE49-F238E27FC236}">
                  <a16:creationId xmlns:a16="http://schemas.microsoft.com/office/drawing/2014/main" id="{B8B826BB-64B8-ED69-4F2A-8C23903B3FCF}"/>
                </a:ext>
              </a:extLst>
            </p:cNvPr>
            <p:cNvCxnSpPr>
              <a:cxnSpLocks/>
            </p:cNvCxnSpPr>
            <p:nvPr/>
          </p:nvCxnSpPr>
          <p:spPr>
            <a:xfrm>
              <a:off x="5532120" y="3889745"/>
              <a:ext cx="3858976"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9610E456-E7B0-6B5F-88B2-2C59797C51D2}"/>
              </a:ext>
            </a:extLst>
          </p:cNvPr>
          <p:cNvGrpSpPr/>
          <p:nvPr/>
        </p:nvGrpSpPr>
        <p:grpSpPr>
          <a:xfrm>
            <a:off x="616206" y="2286225"/>
            <a:ext cx="4928673" cy="3635925"/>
            <a:chOff x="616206" y="2286225"/>
            <a:chExt cx="4455921" cy="3635925"/>
          </a:xfrm>
        </p:grpSpPr>
        <p:sp>
          <p:nvSpPr>
            <p:cNvPr id="15" name="Rectangle 14">
              <a:extLst>
                <a:ext uri="{FF2B5EF4-FFF2-40B4-BE49-F238E27FC236}">
                  <a16:creationId xmlns:a16="http://schemas.microsoft.com/office/drawing/2014/main" id="{02FDA31E-BC36-B2B9-4E44-C4C8A6E9F6FB}"/>
                </a:ext>
              </a:extLst>
            </p:cNvPr>
            <p:cNvSpPr/>
            <p:nvPr/>
          </p:nvSpPr>
          <p:spPr>
            <a:xfrm>
              <a:off x="616206" y="2286225"/>
              <a:ext cx="4455921" cy="3635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3" name="TextBox 22">
              <a:extLst>
                <a:ext uri="{FF2B5EF4-FFF2-40B4-BE49-F238E27FC236}">
                  <a16:creationId xmlns:a16="http://schemas.microsoft.com/office/drawing/2014/main" id="{1EF0C886-5956-D26B-9696-2D4B5198E752}"/>
                </a:ext>
              </a:extLst>
            </p:cNvPr>
            <p:cNvSpPr txBox="1"/>
            <p:nvPr/>
          </p:nvSpPr>
          <p:spPr>
            <a:xfrm>
              <a:off x="849292" y="3420473"/>
              <a:ext cx="3563893" cy="307777"/>
            </a:xfrm>
            <a:prstGeom prst="rect">
              <a:avLst/>
            </a:prstGeom>
            <a:noFill/>
            <a:ln>
              <a:noFill/>
            </a:ln>
          </p:spPr>
          <p:txBody>
            <a:bodyPr wrap="square" lIns="0" tIns="0" rIns="0" bIns="0" rtlCol="0">
              <a:spAutoFit/>
            </a:bodyPr>
            <a:lstStyle/>
            <a:p>
              <a:r>
                <a:rPr lang="en-US" sz="2000" dirty="0">
                  <a:latin typeface="ITC Franklin Gothic Std Book" panose="020B0504030503020204" pitchFamily="34" charset="77"/>
                </a:rPr>
                <a:t>Employer plans, traditional IRAs</a:t>
              </a:r>
            </a:p>
          </p:txBody>
        </p:sp>
        <p:cxnSp>
          <p:nvCxnSpPr>
            <p:cNvPr id="27" name="Straight Connector 26">
              <a:extLst>
                <a:ext uri="{FF2B5EF4-FFF2-40B4-BE49-F238E27FC236}">
                  <a16:creationId xmlns:a16="http://schemas.microsoft.com/office/drawing/2014/main" id="{F3734EC0-AB4C-F05B-0C76-6F0F785BD57B}"/>
                </a:ext>
              </a:extLst>
            </p:cNvPr>
            <p:cNvCxnSpPr>
              <a:cxnSpLocks/>
            </p:cNvCxnSpPr>
            <p:nvPr/>
          </p:nvCxnSpPr>
          <p:spPr>
            <a:xfrm>
              <a:off x="839768" y="3892862"/>
              <a:ext cx="39778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E621EF1C-563A-BC78-AE7C-539C634A4F2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8748" y="2454697"/>
              <a:ext cx="946886" cy="946886"/>
            </a:xfrm>
            <a:prstGeom prst="rect">
              <a:avLst/>
            </a:prstGeom>
          </p:spPr>
        </p:pic>
      </p:grpSp>
      <p:sp>
        <p:nvSpPr>
          <p:cNvPr id="2" name="Title 1">
            <a:extLst>
              <a:ext uri="{FF2B5EF4-FFF2-40B4-BE49-F238E27FC236}">
                <a16:creationId xmlns:a16="http://schemas.microsoft.com/office/drawing/2014/main" id="{C9EAA4D7-74CF-E375-441E-CBD709D42123}"/>
              </a:ext>
            </a:extLst>
          </p:cNvPr>
          <p:cNvSpPr>
            <a:spLocks noGrp="1"/>
          </p:cNvSpPr>
          <p:nvPr>
            <p:ph type="title"/>
          </p:nvPr>
        </p:nvSpPr>
        <p:spPr>
          <a:xfrm>
            <a:off x="602593" y="1042348"/>
            <a:ext cx="10966260" cy="685800"/>
          </a:xfrm>
        </p:spPr>
        <p:txBody>
          <a:bodyPr/>
          <a:lstStyle/>
          <a:p>
            <a:r>
              <a:rPr lang="en-US" sz="3600" dirty="0"/>
              <a:t>Step 4: Plan how to withdraw your retirement assets</a:t>
            </a:r>
          </a:p>
        </p:txBody>
      </p:sp>
      <p:sp>
        <p:nvSpPr>
          <p:cNvPr id="3" name="Text Placeholder 2">
            <a:extLst>
              <a:ext uri="{FF2B5EF4-FFF2-40B4-BE49-F238E27FC236}">
                <a16:creationId xmlns:a16="http://schemas.microsoft.com/office/drawing/2014/main" id="{F3995216-6BDA-A448-337C-62CC93AC0639}"/>
              </a:ext>
            </a:extLst>
          </p:cNvPr>
          <p:cNvSpPr>
            <a:spLocks noGrp="1"/>
          </p:cNvSpPr>
          <p:nvPr>
            <p:ph type="body" sz="quarter" idx="15"/>
          </p:nvPr>
        </p:nvSpPr>
        <p:spPr>
          <a:xfrm>
            <a:off x="602593" y="1583117"/>
            <a:ext cx="10966260" cy="461647"/>
          </a:xfrm>
        </p:spPr>
        <p:txBody>
          <a:bodyPr/>
          <a:lstStyle/>
          <a:p>
            <a:r>
              <a:rPr lang="en-US" sz="2800" dirty="0"/>
              <a:t>Tax-deferred accounts can continue to grow without taxes until age 72.</a:t>
            </a:r>
          </a:p>
        </p:txBody>
      </p:sp>
      <p:sp>
        <p:nvSpPr>
          <p:cNvPr id="36" name="Content Placeholder 1">
            <a:extLst>
              <a:ext uri="{FF2B5EF4-FFF2-40B4-BE49-F238E27FC236}">
                <a16:creationId xmlns:a16="http://schemas.microsoft.com/office/drawing/2014/main" id="{10C067C7-7E8D-E76B-3204-97B46DA8E0A5}"/>
              </a:ext>
            </a:extLst>
          </p:cNvPr>
          <p:cNvSpPr txBox="1">
            <a:spLocks/>
          </p:cNvSpPr>
          <p:nvPr/>
        </p:nvSpPr>
        <p:spPr>
          <a:xfrm>
            <a:off x="6015902" y="4009242"/>
            <a:ext cx="3858976" cy="1715004"/>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Ordinary income tax due for the year received</a:t>
            </a:r>
          </a:p>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Large withdrawals may push you into a higher tax bracket, costing you more in taxes</a:t>
            </a:r>
          </a:p>
        </p:txBody>
      </p:sp>
      <p:sp>
        <p:nvSpPr>
          <p:cNvPr id="25" name="Content Placeholder 1">
            <a:extLst>
              <a:ext uri="{FF2B5EF4-FFF2-40B4-BE49-F238E27FC236}">
                <a16:creationId xmlns:a16="http://schemas.microsoft.com/office/drawing/2014/main" id="{7049A30F-6DF6-A7DD-A553-14D7A8788A83}"/>
              </a:ext>
            </a:extLst>
          </p:cNvPr>
          <p:cNvSpPr txBox="1">
            <a:spLocks/>
          </p:cNvSpPr>
          <p:nvPr/>
        </p:nvSpPr>
        <p:spPr>
          <a:xfrm>
            <a:off x="839766" y="4009241"/>
            <a:ext cx="4488295" cy="1923560"/>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Accessible without penalty at 59½</a:t>
            </a:r>
          </a:p>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Mandatory withdrawals (RMDs) beginning at 72</a:t>
            </a:r>
          </a:p>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May be eligible for rollovers to other retirement accounts</a:t>
            </a:r>
          </a:p>
        </p:txBody>
      </p:sp>
      <p:sp>
        <p:nvSpPr>
          <p:cNvPr id="47" name="TextBox 46">
            <a:extLst>
              <a:ext uri="{FF2B5EF4-FFF2-40B4-BE49-F238E27FC236}">
                <a16:creationId xmlns:a16="http://schemas.microsoft.com/office/drawing/2014/main" id="{45586633-767B-4297-0934-29A4E0731A32}"/>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48" name="TextBox 47">
            <a:extLst>
              <a:ext uri="{FF2B5EF4-FFF2-40B4-BE49-F238E27FC236}">
                <a16:creationId xmlns:a16="http://schemas.microsoft.com/office/drawing/2014/main" id="{04701852-1370-03C9-1063-D05D56A449F1}"/>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49" name="TextBox 48">
            <a:extLst>
              <a:ext uri="{FF2B5EF4-FFF2-40B4-BE49-F238E27FC236}">
                <a16:creationId xmlns:a16="http://schemas.microsoft.com/office/drawing/2014/main" id="{3EE8D865-0FA1-5CEF-DF77-90FE130C9195}"/>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50" name="TextBox 49">
            <a:extLst>
              <a:ext uri="{FF2B5EF4-FFF2-40B4-BE49-F238E27FC236}">
                <a16:creationId xmlns:a16="http://schemas.microsoft.com/office/drawing/2014/main" id="{D21630E1-24C3-6928-CD09-189DA02ECD08}"/>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51" name="TextBox 50">
            <a:extLst>
              <a:ext uri="{FF2B5EF4-FFF2-40B4-BE49-F238E27FC236}">
                <a16:creationId xmlns:a16="http://schemas.microsoft.com/office/drawing/2014/main" id="{3709F6AD-48FC-4D9D-CC09-57719CCC384C}"/>
              </a:ext>
            </a:extLst>
          </p:cNvPr>
          <p:cNvSpPr txBox="1"/>
          <p:nvPr/>
        </p:nvSpPr>
        <p:spPr>
          <a:xfrm>
            <a:off x="6903219"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4</a:t>
            </a:r>
          </a:p>
        </p:txBody>
      </p:sp>
      <p:sp>
        <p:nvSpPr>
          <p:cNvPr id="52" name="TextBox 51">
            <a:extLst>
              <a:ext uri="{FF2B5EF4-FFF2-40B4-BE49-F238E27FC236}">
                <a16:creationId xmlns:a16="http://schemas.microsoft.com/office/drawing/2014/main" id="{A5E7B940-DE3E-BAA2-3755-56F5E14C29AF}"/>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53" name="TextBox 52">
            <a:extLst>
              <a:ext uri="{FF2B5EF4-FFF2-40B4-BE49-F238E27FC236}">
                <a16:creationId xmlns:a16="http://schemas.microsoft.com/office/drawing/2014/main" id="{DACC1DC5-418D-E978-0B60-4811BF9C8592}"/>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4" name="TextBox 3">
            <a:extLst>
              <a:ext uri="{FF2B5EF4-FFF2-40B4-BE49-F238E27FC236}">
                <a16:creationId xmlns:a16="http://schemas.microsoft.com/office/drawing/2014/main" id="{445D667B-8E4B-DEF7-5E74-1AC801F11F99}"/>
              </a:ext>
            </a:extLst>
          </p:cNvPr>
          <p:cNvSpPr txBox="1"/>
          <p:nvPr/>
        </p:nvSpPr>
        <p:spPr>
          <a:xfrm>
            <a:off x="612870" y="5949407"/>
            <a:ext cx="10966260"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The tax information in this webinar is not intended to be used, and cannot be used, to avoid possible tax penalties. </a:t>
            </a:r>
            <a:br>
              <a:rPr lang="en-US" sz="1000" dirty="0">
                <a:solidFill>
                  <a:schemeClr val="bg2">
                    <a:lumMod val="25000"/>
                  </a:schemeClr>
                </a:solidFill>
                <a:latin typeface="ITC Franklin Gothic Std Book" panose="020B0504030503020204" pitchFamily="34" charset="77"/>
              </a:rPr>
            </a:br>
            <a:r>
              <a:rPr lang="en-US" sz="1000" dirty="0">
                <a:solidFill>
                  <a:schemeClr val="bg2">
                    <a:lumMod val="25000"/>
                  </a:schemeClr>
                </a:solidFill>
                <a:latin typeface="ITC Franklin Gothic Std Book" panose="020B0504030503020204" pitchFamily="34" charset="77"/>
              </a:rPr>
              <a:t>The TIAA group of companies does not provide legal or tax advice. Please consult with your legal or tax advisor.</a:t>
            </a:r>
          </a:p>
        </p:txBody>
      </p:sp>
    </p:spTree>
    <p:extLst>
      <p:ext uri="{BB962C8B-B14F-4D97-AF65-F5344CB8AC3E}">
        <p14:creationId xmlns:p14="http://schemas.microsoft.com/office/powerpoint/2010/main" val="23975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xEl>
                                              <p:pRg st="1" end="1"/>
                                            </p:txEl>
                                          </p:spTgt>
                                        </p:tgtEl>
                                        <p:attrNameLst>
                                          <p:attrName>style.visibility</p:attrName>
                                        </p:attrNameLst>
                                      </p:cBhvr>
                                      <p:to>
                                        <p:strVal val="visible"/>
                                      </p:to>
                                    </p:set>
                                    <p:animEffect transition="in" filter="fade">
                                      <p:cBhvr>
                                        <p:cTn id="15" dur="1000"/>
                                        <p:tgtEl>
                                          <p:spTgt spid="2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xEl>
                                              <p:pRg st="2" end="2"/>
                                            </p:txEl>
                                          </p:spTgt>
                                        </p:tgtEl>
                                        <p:attrNameLst>
                                          <p:attrName>style.visibility</p:attrName>
                                        </p:attrNameLst>
                                      </p:cBhvr>
                                      <p:to>
                                        <p:strVal val="visible"/>
                                      </p:to>
                                    </p:set>
                                    <p:animEffect transition="in" filter="fade">
                                      <p:cBhvr>
                                        <p:cTn id="20" dur="1000"/>
                                        <p:tgtEl>
                                          <p:spTgt spid="2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xEl>
                                              <p:pRg st="0" end="0"/>
                                            </p:txEl>
                                          </p:spTgt>
                                        </p:tgtEl>
                                        <p:attrNameLst>
                                          <p:attrName>style.visibility</p:attrName>
                                        </p:attrNameLst>
                                      </p:cBhvr>
                                      <p:to>
                                        <p:strVal val="visible"/>
                                      </p:to>
                                    </p:set>
                                    <p:animEffect transition="in" filter="fade">
                                      <p:cBhvr>
                                        <p:cTn id="28" dur="1000"/>
                                        <p:tgtEl>
                                          <p:spTgt spid="3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6">
                                            <p:txEl>
                                              <p:pRg st="1" end="1"/>
                                            </p:txEl>
                                          </p:spTgt>
                                        </p:tgtEl>
                                        <p:attrNameLst>
                                          <p:attrName>style.visibility</p:attrName>
                                        </p:attrNameLst>
                                      </p:cBhvr>
                                      <p:to>
                                        <p:strVal val="visible"/>
                                      </p:to>
                                    </p:set>
                                    <p:animEffect transition="in" filter="fade">
                                      <p:cBhvr>
                                        <p:cTn id="33" dur="1000"/>
                                        <p:tgtEl>
                                          <p:spTgt spid="36">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350A537-E319-6BF9-2008-E3526390BC64}"/>
              </a:ext>
            </a:extLst>
          </p:cNvPr>
          <p:cNvGrpSpPr/>
          <p:nvPr/>
        </p:nvGrpSpPr>
        <p:grpSpPr>
          <a:xfrm>
            <a:off x="5300949" y="2298072"/>
            <a:ext cx="4453128" cy="3639312"/>
            <a:chOff x="5300949" y="2298072"/>
            <a:chExt cx="4453128" cy="3639312"/>
          </a:xfrm>
        </p:grpSpPr>
        <p:sp>
          <p:nvSpPr>
            <p:cNvPr id="37" name="Rectangle 36">
              <a:extLst>
                <a:ext uri="{FF2B5EF4-FFF2-40B4-BE49-F238E27FC236}">
                  <a16:creationId xmlns:a16="http://schemas.microsoft.com/office/drawing/2014/main" id="{9ABD38F6-0995-72EB-EE54-D1DE173F47DC}"/>
                </a:ext>
              </a:extLst>
            </p:cNvPr>
            <p:cNvSpPr/>
            <p:nvPr/>
          </p:nvSpPr>
          <p:spPr>
            <a:xfrm>
              <a:off x="5300949" y="2298072"/>
              <a:ext cx="4453128" cy="36393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8" name="TextBox 37">
              <a:extLst>
                <a:ext uri="{FF2B5EF4-FFF2-40B4-BE49-F238E27FC236}">
                  <a16:creationId xmlns:a16="http://schemas.microsoft.com/office/drawing/2014/main" id="{94F57236-7A8A-B526-9882-6AEA9F26BCE0}"/>
                </a:ext>
              </a:extLst>
            </p:cNvPr>
            <p:cNvSpPr txBox="1"/>
            <p:nvPr/>
          </p:nvSpPr>
          <p:spPr>
            <a:xfrm>
              <a:off x="5534035" y="3420473"/>
              <a:ext cx="3563893" cy="307777"/>
            </a:xfrm>
            <a:prstGeom prst="rect">
              <a:avLst/>
            </a:prstGeom>
            <a:noFill/>
            <a:ln>
              <a:noFill/>
            </a:ln>
          </p:spPr>
          <p:txBody>
            <a:bodyPr wrap="square" lIns="0" tIns="0" rIns="0" bIns="0" rtlCol="0">
              <a:spAutoFit/>
            </a:bodyPr>
            <a:lstStyle/>
            <a:p>
              <a:r>
                <a:rPr lang="en-US" sz="2000" dirty="0">
                  <a:latin typeface="ITC Franklin Gothic Std Book" panose="020B0504030503020204" pitchFamily="34" charset="77"/>
                </a:rPr>
                <a:t>Tax treatment</a:t>
              </a:r>
            </a:p>
          </p:txBody>
        </p:sp>
        <p:cxnSp>
          <p:nvCxnSpPr>
            <p:cNvPr id="40" name="Straight Connector 39">
              <a:extLst>
                <a:ext uri="{FF2B5EF4-FFF2-40B4-BE49-F238E27FC236}">
                  <a16:creationId xmlns:a16="http://schemas.microsoft.com/office/drawing/2014/main" id="{4F3F0CEC-64C5-8E65-37FF-C0484DE95817}"/>
                </a:ext>
              </a:extLst>
            </p:cNvPr>
            <p:cNvCxnSpPr>
              <a:cxnSpLocks/>
            </p:cNvCxnSpPr>
            <p:nvPr/>
          </p:nvCxnSpPr>
          <p:spPr>
            <a:xfrm>
              <a:off x="5524511" y="3896875"/>
              <a:ext cx="39778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00A0B68C-189E-14B9-0D3F-E7DE2D97B67C}"/>
              </a:ext>
            </a:extLst>
          </p:cNvPr>
          <p:cNvGrpSpPr/>
          <p:nvPr/>
        </p:nvGrpSpPr>
        <p:grpSpPr>
          <a:xfrm>
            <a:off x="616206" y="2298072"/>
            <a:ext cx="4455921" cy="3639312"/>
            <a:chOff x="616206" y="2298072"/>
            <a:chExt cx="4455921" cy="3639312"/>
          </a:xfrm>
        </p:grpSpPr>
        <p:sp>
          <p:nvSpPr>
            <p:cNvPr id="30" name="Rectangle 29">
              <a:extLst>
                <a:ext uri="{FF2B5EF4-FFF2-40B4-BE49-F238E27FC236}">
                  <a16:creationId xmlns:a16="http://schemas.microsoft.com/office/drawing/2014/main" id="{155C0512-1521-4360-0E8F-4AA4CC645CAD}"/>
                </a:ext>
              </a:extLst>
            </p:cNvPr>
            <p:cNvSpPr/>
            <p:nvPr/>
          </p:nvSpPr>
          <p:spPr>
            <a:xfrm>
              <a:off x="616206" y="2298072"/>
              <a:ext cx="4455921" cy="36393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1" name="TextBox 30">
              <a:extLst>
                <a:ext uri="{FF2B5EF4-FFF2-40B4-BE49-F238E27FC236}">
                  <a16:creationId xmlns:a16="http://schemas.microsoft.com/office/drawing/2014/main" id="{35D5BA6F-C381-0BC0-3151-F625FE34759C}"/>
                </a:ext>
              </a:extLst>
            </p:cNvPr>
            <p:cNvSpPr txBox="1"/>
            <p:nvPr/>
          </p:nvSpPr>
          <p:spPr>
            <a:xfrm>
              <a:off x="849292" y="3420473"/>
              <a:ext cx="3563893" cy="307777"/>
            </a:xfrm>
            <a:prstGeom prst="rect">
              <a:avLst/>
            </a:prstGeom>
            <a:noFill/>
            <a:ln>
              <a:noFill/>
            </a:ln>
          </p:spPr>
          <p:txBody>
            <a:bodyPr wrap="square" lIns="0" tIns="0" rIns="0" bIns="0" rtlCol="0">
              <a:spAutoFit/>
            </a:bodyPr>
            <a:lstStyle/>
            <a:p>
              <a:r>
                <a:rPr lang="en-US" sz="2000" dirty="0">
                  <a:latin typeface="ITC Franklin Gothic Std Book" panose="020B0504030503020204" pitchFamily="34" charset="77"/>
                </a:rPr>
                <a:t>Roth IRAs and contributions</a:t>
              </a:r>
            </a:p>
          </p:txBody>
        </p:sp>
        <p:cxnSp>
          <p:nvCxnSpPr>
            <p:cNvPr id="33" name="Straight Connector 32">
              <a:extLst>
                <a:ext uri="{FF2B5EF4-FFF2-40B4-BE49-F238E27FC236}">
                  <a16:creationId xmlns:a16="http://schemas.microsoft.com/office/drawing/2014/main" id="{3D29CFF5-5AAC-5358-4F54-C71B0F7F01D9}"/>
                </a:ext>
              </a:extLst>
            </p:cNvPr>
            <p:cNvCxnSpPr>
              <a:cxnSpLocks/>
            </p:cNvCxnSpPr>
            <p:nvPr/>
          </p:nvCxnSpPr>
          <p:spPr>
            <a:xfrm>
              <a:off x="839768" y="3896875"/>
              <a:ext cx="39778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29" name="Graphic 28">
              <a:extLst>
                <a:ext uri="{FF2B5EF4-FFF2-40B4-BE49-F238E27FC236}">
                  <a16:creationId xmlns:a16="http://schemas.microsoft.com/office/drawing/2014/main" id="{5E6B9369-FAE0-EFA4-05C9-AA537D57D02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8748" y="2454697"/>
              <a:ext cx="946886" cy="946886"/>
            </a:xfrm>
            <a:prstGeom prst="rect">
              <a:avLst/>
            </a:prstGeom>
          </p:spPr>
        </p:pic>
      </p:grpSp>
      <p:sp>
        <p:nvSpPr>
          <p:cNvPr id="9" name="Text Placeholder 2">
            <a:extLst>
              <a:ext uri="{FF2B5EF4-FFF2-40B4-BE49-F238E27FC236}">
                <a16:creationId xmlns:a16="http://schemas.microsoft.com/office/drawing/2014/main" id="{8D350250-B2E8-B6C3-8325-FB292C9A6377}"/>
              </a:ext>
            </a:extLst>
          </p:cNvPr>
          <p:cNvSpPr>
            <a:spLocks noGrp="1"/>
          </p:cNvSpPr>
          <p:nvPr>
            <p:ph type="body" sz="quarter" idx="15"/>
          </p:nvPr>
        </p:nvSpPr>
        <p:spPr>
          <a:xfrm>
            <a:off x="602593" y="1587743"/>
            <a:ext cx="10966260" cy="461647"/>
          </a:xfrm>
        </p:spPr>
        <p:txBody>
          <a:bodyPr/>
          <a:lstStyle/>
          <a:p>
            <a:r>
              <a:rPr lang="en-US" sz="2800" dirty="0"/>
              <a:t>Roth IRAs and contributions can grow and be passed on tax free.</a:t>
            </a:r>
          </a:p>
          <a:p>
            <a:endParaRPr lang="en-US" dirty="0"/>
          </a:p>
        </p:txBody>
      </p:sp>
      <p:sp>
        <p:nvSpPr>
          <p:cNvPr id="17" name="Title 1">
            <a:extLst>
              <a:ext uri="{FF2B5EF4-FFF2-40B4-BE49-F238E27FC236}">
                <a16:creationId xmlns:a16="http://schemas.microsoft.com/office/drawing/2014/main" id="{01221901-7EC7-3DC3-4032-A74B516BA3EB}"/>
              </a:ext>
            </a:extLst>
          </p:cNvPr>
          <p:cNvSpPr>
            <a:spLocks noGrp="1"/>
          </p:cNvSpPr>
          <p:nvPr>
            <p:ph type="title"/>
          </p:nvPr>
        </p:nvSpPr>
        <p:spPr>
          <a:xfrm>
            <a:off x="602593" y="1042348"/>
            <a:ext cx="10966260" cy="446941"/>
          </a:xfrm>
        </p:spPr>
        <p:txBody>
          <a:bodyPr/>
          <a:lstStyle/>
          <a:p>
            <a:r>
              <a:rPr lang="en-US" sz="3600" dirty="0"/>
              <a:t>Plan how to withdraw your retirement assets</a:t>
            </a:r>
          </a:p>
        </p:txBody>
      </p:sp>
      <p:sp>
        <p:nvSpPr>
          <p:cNvPr id="18" name="TextBox 17">
            <a:extLst>
              <a:ext uri="{FF2B5EF4-FFF2-40B4-BE49-F238E27FC236}">
                <a16:creationId xmlns:a16="http://schemas.microsoft.com/office/drawing/2014/main" id="{11ACAB59-E555-942D-59EE-8AD955A74178}"/>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21" name="TextBox 20">
            <a:extLst>
              <a:ext uri="{FF2B5EF4-FFF2-40B4-BE49-F238E27FC236}">
                <a16:creationId xmlns:a16="http://schemas.microsoft.com/office/drawing/2014/main" id="{AE97900E-9DD5-C39E-929D-F298A3F50F7D}"/>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22" name="TextBox 21">
            <a:extLst>
              <a:ext uri="{FF2B5EF4-FFF2-40B4-BE49-F238E27FC236}">
                <a16:creationId xmlns:a16="http://schemas.microsoft.com/office/drawing/2014/main" id="{6DA7690C-E813-68FF-EB70-D03BFE3C1D4D}"/>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23" name="TextBox 22">
            <a:extLst>
              <a:ext uri="{FF2B5EF4-FFF2-40B4-BE49-F238E27FC236}">
                <a16:creationId xmlns:a16="http://schemas.microsoft.com/office/drawing/2014/main" id="{D71B715D-F454-A0F4-5737-7A9251398FA6}"/>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24" name="TextBox 23">
            <a:extLst>
              <a:ext uri="{FF2B5EF4-FFF2-40B4-BE49-F238E27FC236}">
                <a16:creationId xmlns:a16="http://schemas.microsoft.com/office/drawing/2014/main" id="{83565B38-FF40-F3AF-43C4-7EB48921B9B6}"/>
              </a:ext>
            </a:extLst>
          </p:cNvPr>
          <p:cNvSpPr txBox="1"/>
          <p:nvPr/>
        </p:nvSpPr>
        <p:spPr>
          <a:xfrm>
            <a:off x="6903219"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4</a:t>
            </a:r>
          </a:p>
        </p:txBody>
      </p:sp>
      <p:sp>
        <p:nvSpPr>
          <p:cNvPr id="25" name="TextBox 24">
            <a:extLst>
              <a:ext uri="{FF2B5EF4-FFF2-40B4-BE49-F238E27FC236}">
                <a16:creationId xmlns:a16="http://schemas.microsoft.com/office/drawing/2014/main" id="{224293B5-67E7-F304-7919-EB13D04899AD}"/>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26" name="TextBox 25">
            <a:extLst>
              <a:ext uri="{FF2B5EF4-FFF2-40B4-BE49-F238E27FC236}">
                <a16:creationId xmlns:a16="http://schemas.microsoft.com/office/drawing/2014/main" id="{539CED04-73E1-A2FD-6192-A1539B327DF3}"/>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32" name="Content Placeholder 1">
            <a:extLst>
              <a:ext uri="{FF2B5EF4-FFF2-40B4-BE49-F238E27FC236}">
                <a16:creationId xmlns:a16="http://schemas.microsoft.com/office/drawing/2014/main" id="{DC1FD5CE-E830-D1AF-A742-A8326DC0D60C}"/>
              </a:ext>
            </a:extLst>
          </p:cNvPr>
          <p:cNvSpPr txBox="1">
            <a:spLocks/>
          </p:cNvSpPr>
          <p:nvPr/>
        </p:nvSpPr>
        <p:spPr>
          <a:xfrm>
            <a:off x="839767" y="4050366"/>
            <a:ext cx="3844773" cy="1177358"/>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Available without penalty at age 59½ if owned for at least 5 years</a:t>
            </a:r>
          </a:p>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No mandatory withdrawals</a:t>
            </a:r>
          </a:p>
          <a:p>
            <a:pPr marL="342900" indent="-342900">
              <a:buFont typeface="Arial" panose="020B0604020202020204" pitchFamily="34" charset="0"/>
              <a:buChar char="•"/>
            </a:pPr>
            <a:endParaRPr lang="en-US" sz="2000" dirty="0">
              <a:solidFill>
                <a:schemeClr val="tx1"/>
              </a:solidFill>
              <a:latin typeface="ITC Franklin Gothic Std Book" panose="020B0504030503020204" pitchFamily="34" charset="77"/>
            </a:endParaRPr>
          </a:p>
        </p:txBody>
      </p:sp>
      <p:sp>
        <p:nvSpPr>
          <p:cNvPr id="39" name="Content Placeholder 1">
            <a:extLst>
              <a:ext uri="{FF2B5EF4-FFF2-40B4-BE49-F238E27FC236}">
                <a16:creationId xmlns:a16="http://schemas.microsoft.com/office/drawing/2014/main" id="{F33FA07F-F064-5228-0A76-FD64873D8023}"/>
              </a:ext>
            </a:extLst>
          </p:cNvPr>
          <p:cNvSpPr txBox="1">
            <a:spLocks/>
          </p:cNvSpPr>
          <p:nvPr/>
        </p:nvSpPr>
        <p:spPr>
          <a:xfrm>
            <a:off x="5524511" y="4050365"/>
            <a:ext cx="3573418" cy="1360237"/>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No taxes when withdrawn, even on gains</a:t>
            </a:r>
          </a:p>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10% penalty plus taxes for early withdrawal of gains only</a:t>
            </a:r>
          </a:p>
        </p:txBody>
      </p:sp>
      <p:sp>
        <p:nvSpPr>
          <p:cNvPr id="4" name="TextBox 3">
            <a:extLst>
              <a:ext uri="{FF2B5EF4-FFF2-40B4-BE49-F238E27FC236}">
                <a16:creationId xmlns:a16="http://schemas.microsoft.com/office/drawing/2014/main" id="{952B12A6-0A9F-4A71-FD4F-042BF1ACCCF0}"/>
              </a:ext>
            </a:extLst>
          </p:cNvPr>
          <p:cNvSpPr txBox="1"/>
          <p:nvPr/>
        </p:nvSpPr>
        <p:spPr>
          <a:xfrm>
            <a:off x="612870" y="5949407"/>
            <a:ext cx="10966260"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The tax information in this webinar is not intended to be used, and cannot be used, to avoid possible tax penalties. </a:t>
            </a:r>
            <a:br>
              <a:rPr lang="en-US" sz="1000" dirty="0">
                <a:solidFill>
                  <a:schemeClr val="bg2">
                    <a:lumMod val="25000"/>
                  </a:schemeClr>
                </a:solidFill>
                <a:latin typeface="ITC Franklin Gothic Std Book" panose="020B0504030503020204" pitchFamily="34" charset="77"/>
              </a:rPr>
            </a:br>
            <a:r>
              <a:rPr lang="en-US" sz="1000" dirty="0">
                <a:solidFill>
                  <a:schemeClr val="bg2">
                    <a:lumMod val="25000"/>
                  </a:schemeClr>
                </a:solidFill>
                <a:latin typeface="ITC Franklin Gothic Std Book" panose="020B0504030503020204" pitchFamily="34" charset="77"/>
              </a:rPr>
              <a:t>The TIAA group of companies does not provide legal or tax advice. Please consult with your legal or tax advisor.</a:t>
            </a:r>
          </a:p>
        </p:txBody>
      </p:sp>
    </p:spTree>
    <p:extLst>
      <p:ext uri="{BB962C8B-B14F-4D97-AF65-F5344CB8AC3E}">
        <p14:creationId xmlns:p14="http://schemas.microsoft.com/office/powerpoint/2010/main" val="387880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fade">
                                      <p:cBhvr>
                                        <p:cTn id="10" dur="1000"/>
                                        <p:tgtEl>
                                          <p:spTgt spid="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xEl>
                                              <p:pRg st="1" end="1"/>
                                            </p:txEl>
                                          </p:spTgt>
                                        </p:tgtEl>
                                        <p:attrNameLst>
                                          <p:attrName>style.visibility</p:attrName>
                                        </p:attrNameLst>
                                      </p:cBhvr>
                                      <p:to>
                                        <p:strVal val="visible"/>
                                      </p:to>
                                    </p:set>
                                    <p:animEffect transition="in" filter="fade">
                                      <p:cBhvr>
                                        <p:cTn id="15" dur="1000"/>
                                        <p:tgtEl>
                                          <p:spTgt spid="3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animEffect transition="in" filter="fade">
                                      <p:cBhvr>
                                        <p:cTn id="23" dur="1000"/>
                                        <p:tgtEl>
                                          <p:spTgt spid="3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9">
                                            <p:txEl>
                                              <p:pRg st="1" end="1"/>
                                            </p:txEl>
                                          </p:spTgt>
                                        </p:tgtEl>
                                        <p:attrNameLst>
                                          <p:attrName>style.visibility</p:attrName>
                                        </p:attrNameLst>
                                      </p:cBhvr>
                                      <p:to>
                                        <p:strVal val="visible"/>
                                      </p:to>
                                    </p:set>
                                    <p:animEffect transition="in" filter="fade">
                                      <p:cBhvr>
                                        <p:cTn id="28" dur="1000"/>
                                        <p:tgtEl>
                                          <p:spTgt spid="39">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7">
            <a:extLst>
              <a:ext uri="{FF2B5EF4-FFF2-40B4-BE49-F238E27FC236}">
                <a16:creationId xmlns:a16="http://schemas.microsoft.com/office/drawing/2014/main" id="{1AE33768-973A-5CED-E1B7-E23BC14CEABC}"/>
              </a:ext>
            </a:extLst>
          </p:cNvPr>
          <p:cNvSpPr txBox="1">
            <a:spLocks/>
          </p:cNvSpPr>
          <p:nvPr/>
        </p:nvSpPr>
        <p:spPr>
          <a:xfrm>
            <a:off x="2063395" y="3040363"/>
            <a:ext cx="3109139" cy="777274"/>
          </a:xfrm>
          <a:prstGeom prst="rect">
            <a:avLst/>
          </a:prstGeom>
        </p:spPr>
        <p:txBody>
          <a:bodyPr vert="horz" lIns="0" tIns="0" rIns="0" bIns="0" rtlCol="0">
            <a:normAutofit/>
          </a:bodyPr>
          <a:lstStyle>
            <a:lvl1pPr marL="0" indent="0" algn="l" defTabSz="914400" rtl="0" eaLnBrk="1" latinLnBrk="0" hangingPunct="1">
              <a:lnSpc>
                <a:spcPct val="100000"/>
              </a:lnSpc>
              <a:spcBef>
                <a:spcPts val="900"/>
              </a:spcBef>
              <a:spcAft>
                <a:spcPts val="300"/>
              </a:spcAft>
              <a:buFontTx/>
              <a:buNone/>
              <a:defRPr sz="1500" b="0" kern="1200">
                <a:solidFill>
                  <a:schemeClr val="tx1"/>
                </a:solidFill>
                <a:latin typeface="+mn-lt"/>
                <a:ea typeface="+mn-ea"/>
                <a:cs typeface="+mn-cs"/>
              </a:defRPr>
            </a:lvl1pPr>
            <a:lvl2pPr marL="230188" indent="-230188" algn="l" defTabSz="914400" rtl="0" eaLnBrk="1" latinLnBrk="0" hangingPunct="1">
              <a:lnSpc>
                <a:spcPct val="100000"/>
              </a:lnSpc>
              <a:spcBef>
                <a:spcPts val="300"/>
              </a:spcBef>
              <a:spcAft>
                <a:spcPts val="300"/>
              </a:spcAft>
              <a:buFont typeface="Wingdings" charset="2"/>
              <a:buChar char="§"/>
              <a:defRPr sz="1500" kern="1200">
                <a:solidFill>
                  <a:schemeClr val="tx1"/>
                </a:solidFill>
                <a:latin typeface="+mn-lt"/>
                <a:ea typeface="+mn-ea"/>
                <a:cs typeface="+mn-cs"/>
              </a:defRPr>
            </a:lvl2pPr>
            <a:lvl3pPr marL="452438" indent="-222250" algn="l" defTabSz="914400" rtl="0" eaLnBrk="1" latinLnBrk="0" hangingPunct="1">
              <a:lnSpc>
                <a:spcPct val="100000"/>
              </a:lnSpc>
              <a:spcBef>
                <a:spcPts val="0"/>
              </a:spcBef>
              <a:spcAft>
                <a:spcPts val="300"/>
              </a:spcAft>
              <a:buFont typeface="Arial"/>
              <a:buChar char="–"/>
              <a:defRPr sz="1500" kern="1200">
                <a:solidFill>
                  <a:schemeClr val="tx1"/>
                </a:solidFill>
                <a:latin typeface="+mn-lt"/>
                <a:ea typeface="+mn-ea"/>
                <a:cs typeface="+mn-cs"/>
              </a:defRPr>
            </a:lvl3pPr>
            <a:lvl4pPr marL="684213" indent="-231775" algn="l" defTabSz="914400" rtl="0" eaLnBrk="1" latinLnBrk="0" hangingPunct="1">
              <a:lnSpc>
                <a:spcPct val="100000"/>
              </a:lnSpc>
              <a:spcBef>
                <a:spcPts val="0"/>
              </a:spcBef>
              <a:spcAft>
                <a:spcPts val="300"/>
              </a:spcAft>
              <a:buFont typeface="Arial"/>
              <a:buChar char="–"/>
              <a:defRPr sz="1300" kern="1200">
                <a:solidFill>
                  <a:schemeClr val="tx1"/>
                </a:solidFill>
                <a:latin typeface="+mn-lt"/>
                <a:ea typeface="+mn-ea"/>
                <a:cs typeface="+mn-cs"/>
              </a:defRPr>
            </a:lvl4pPr>
            <a:lvl5pPr marL="914400" indent="-230188" algn="l" defTabSz="914400" rtl="0" eaLnBrk="1" latinLnBrk="0" hangingPunct="1">
              <a:lnSpc>
                <a:spcPct val="100000"/>
              </a:lnSpc>
              <a:spcBef>
                <a:spcPts val="0"/>
              </a:spcBef>
              <a:spcAft>
                <a:spcPts val="300"/>
              </a:spcAft>
              <a:buFont typeface="Arial"/>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14000"/>
              </a:lnSpc>
              <a:spcBef>
                <a:spcPts val="0"/>
              </a:spcBef>
              <a:spcAft>
                <a:spcPts val="600"/>
              </a:spcAft>
              <a:buNone/>
            </a:pPr>
            <a:endParaRPr lang="en-US" sz="2000" dirty="0">
              <a:latin typeface="Gill Sans Nova Light" panose="020B0302020104020203" pitchFamily="34" charset="0"/>
            </a:endParaRPr>
          </a:p>
        </p:txBody>
      </p:sp>
      <p:sp>
        <p:nvSpPr>
          <p:cNvPr id="8" name="Text Placeholder 7">
            <a:extLst>
              <a:ext uri="{FF2B5EF4-FFF2-40B4-BE49-F238E27FC236}">
                <a16:creationId xmlns:a16="http://schemas.microsoft.com/office/drawing/2014/main" id="{AB875C75-5D1B-6629-C37E-256D31ED3C5A}"/>
              </a:ext>
            </a:extLst>
          </p:cNvPr>
          <p:cNvSpPr>
            <a:spLocks noGrp="1"/>
          </p:cNvSpPr>
          <p:nvPr>
            <p:ph type="body" sz="quarter" idx="15"/>
          </p:nvPr>
        </p:nvSpPr>
        <p:spPr>
          <a:xfrm>
            <a:off x="602592" y="1592471"/>
            <a:ext cx="9078735" cy="947382"/>
          </a:xfrm>
        </p:spPr>
        <p:txBody>
          <a:bodyPr/>
          <a:lstStyle/>
          <a:p>
            <a:r>
              <a:rPr lang="en-US" sz="2800" dirty="0"/>
              <a:t>Making the switch from saving to spending your retirement money is a big transition.</a:t>
            </a:r>
          </a:p>
          <a:p>
            <a:endParaRPr lang="en-US" sz="2800" dirty="0"/>
          </a:p>
        </p:txBody>
      </p:sp>
      <p:pic>
        <p:nvPicPr>
          <p:cNvPr id="5" name="Picture 4">
            <a:extLst>
              <a:ext uri="{FF2B5EF4-FFF2-40B4-BE49-F238E27FC236}">
                <a16:creationId xmlns:a16="http://schemas.microsoft.com/office/drawing/2014/main" id="{6ED7B7DE-09D1-445D-18D5-966758F0857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597366" y="2715898"/>
            <a:ext cx="6028528" cy="3369094"/>
          </a:xfrm>
          <a:prstGeom prst="rect">
            <a:avLst/>
          </a:prstGeom>
        </p:spPr>
      </p:pic>
      <p:sp>
        <p:nvSpPr>
          <p:cNvPr id="11" name="TextBox 10">
            <a:extLst>
              <a:ext uri="{FF2B5EF4-FFF2-40B4-BE49-F238E27FC236}">
                <a16:creationId xmlns:a16="http://schemas.microsoft.com/office/drawing/2014/main" id="{94951595-0C56-9B8F-67D8-D55F108BDF89}"/>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12" name="TextBox 11">
            <a:extLst>
              <a:ext uri="{FF2B5EF4-FFF2-40B4-BE49-F238E27FC236}">
                <a16:creationId xmlns:a16="http://schemas.microsoft.com/office/drawing/2014/main" id="{01263F01-6BCE-EA23-DC8E-70F456ACC1D6}"/>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13" name="TextBox 12">
            <a:extLst>
              <a:ext uri="{FF2B5EF4-FFF2-40B4-BE49-F238E27FC236}">
                <a16:creationId xmlns:a16="http://schemas.microsoft.com/office/drawing/2014/main" id="{8EE01568-AA20-44BC-F20D-46FDFF7241A9}"/>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4" name="TextBox 13">
            <a:extLst>
              <a:ext uri="{FF2B5EF4-FFF2-40B4-BE49-F238E27FC236}">
                <a16:creationId xmlns:a16="http://schemas.microsoft.com/office/drawing/2014/main" id="{31CE4E66-15D8-6C19-5017-91D8BECC045F}"/>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15" name="TextBox 14">
            <a:extLst>
              <a:ext uri="{FF2B5EF4-FFF2-40B4-BE49-F238E27FC236}">
                <a16:creationId xmlns:a16="http://schemas.microsoft.com/office/drawing/2014/main" id="{7A71D32C-4F86-FBC4-F49F-572A15B182B3}"/>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16" name="TextBox 15">
            <a:extLst>
              <a:ext uri="{FF2B5EF4-FFF2-40B4-BE49-F238E27FC236}">
                <a16:creationId xmlns:a16="http://schemas.microsoft.com/office/drawing/2014/main" id="{E259C3A1-44F4-828B-B2DB-2BD068B1FEDC}"/>
              </a:ext>
            </a:extLst>
          </p:cNvPr>
          <p:cNvSpPr txBox="1"/>
          <p:nvPr/>
        </p:nvSpPr>
        <p:spPr>
          <a:xfrm>
            <a:off x="602594"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WELCOME</a:t>
            </a:r>
          </a:p>
        </p:txBody>
      </p:sp>
      <p:sp>
        <p:nvSpPr>
          <p:cNvPr id="17" name="TextBox 16">
            <a:extLst>
              <a:ext uri="{FF2B5EF4-FFF2-40B4-BE49-F238E27FC236}">
                <a16:creationId xmlns:a16="http://schemas.microsoft.com/office/drawing/2014/main" id="{87DE8503-43AB-D0D1-791C-C4B98E8E4078}"/>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9" name="Title 5">
            <a:extLst>
              <a:ext uri="{FF2B5EF4-FFF2-40B4-BE49-F238E27FC236}">
                <a16:creationId xmlns:a16="http://schemas.microsoft.com/office/drawing/2014/main" id="{2F30E9D6-BD04-8F61-61F4-6F2771DA4DD4}"/>
              </a:ext>
            </a:extLst>
          </p:cNvPr>
          <p:cNvSpPr txBox="1">
            <a:spLocks/>
          </p:cNvSpPr>
          <p:nvPr/>
        </p:nvSpPr>
        <p:spPr>
          <a:xfrm>
            <a:off x="616239" y="1043311"/>
            <a:ext cx="10952613" cy="473638"/>
          </a:xfrm>
          <a:prstGeom prst="rect">
            <a:avLst/>
          </a:prstGeom>
        </p:spPr>
        <p:txBody>
          <a:bodyPr vert="horz" lIns="0" tIns="0" rIns="0" bIns="0" rtlCol="0" anchor="t" anchorCtr="0">
            <a:noAutofit/>
          </a:bodyPr>
          <a:lstStyle>
            <a:lvl1pPr algn="l" defTabSz="914400" rtl="0" eaLnBrk="1" fontAlgn="t" latinLnBrk="0" hangingPunct="1">
              <a:lnSpc>
                <a:spcPts val="3000"/>
              </a:lnSpc>
              <a:spcBef>
                <a:spcPct val="0"/>
              </a:spcBef>
              <a:buNone/>
              <a:defRPr sz="2600" b="0" i="0" kern="1200">
                <a:solidFill>
                  <a:schemeClr val="accent4"/>
                </a:solidFill>
                <a:latin typeface="Gill Sans Nova Light" panose="020B0302020104020203" pitchFamily="34" charset="0"/>
                <a:ea typeface="+mj-ea"/>
                <a:cs typeface="Gill Sans Light" panose="020B0302020104020203" pitchFamily="34" charset="-79"/>
              </a:defRPr>
            </a:lvl1pPr>
          </a:lstStyle>
          <a:p>
            <a:r>
              <a:rPr lang="en-US" sz="3600" dirty="0"/>
              <a:t>Get ready for your next chapter</a:t>
            </a:r>
          </a:p>
        </p:txBody>
      </p:sp>
      <p:sp>
        <p:nvSpPr>
          <p:cNvPr id="2" name="Content Placeholder 4">
            <a:extLst>
              <a:ext uri="{FF2B5EF4-FFF2-40B4-BE49-F238E27FC236}">
                <a16:creationId xmlns:a16="http://schemas.microsoft.com/office/drawing/2014/main" id="{BC1397F3-356E-6D4A-D841-30916796B048}"/>
              </a:ext>
            </a:extLst>
          </p:cNvPr>
          <p:cNvSpPr txBox="1">
            <a:spLocks/>
          </p:cNvSpPr>
          <p:nvPr/>
        </p:nvSpPr>
        <p:spPr>
          <a:xfrm>
            <a:off x="571500" y="2711177"/>
            <a:ext cx="4829307" cy="3378537"/>
          </a:xfrm>
          <a:prstGeom prst="rect">
            <a:avLst/>
          </a:prstGeom>
          <a:solidFill>
            <a:schemeClr val="tx1"/>
          </a:solidFill>
        </p:spPr>
        <p:txBody>
          <a:bodyPr vert="horz" wrap="square" lIns="365760" tIns="365760" rIns="365760" bIns="36576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300"/>
              </a:spcBef>
            </a:pPr>
            <a:r>
              <a:rPr lang="en-US" sz="2000" dirty="0">
                <a:solidFill>
                  <a:schemeClr val="accent4"/>
                </a:solidFill>
                <a:latin typeface="ITC Franklin Gothic Std Med" panose="020B0504030503020204" pitchFamily="34" charset="77"/>
              </a:rPr>
              <a:t>Common questions</a:t>
            </a:r>
          </a:p>
          <a:p>
            <a:pPr marL="251460" indent="-251460">
              <a:lnSpc>
                <a:spcPct val="114000"/>
              </a:lnSpc>
              <a:spcBef>
                <a:spcPts val="300"/>
              </a:spcBef>
              <a:buFont typeface="Arial" panose="020B0604020202020204" pitchFamily="34" charset="0"/>
              <a:buChar char="•"/>
            </a:pPr>
            <a:r>
              <a:rPr lang="en-US" sz="2000" dirty="0">
                <a:solidFill>
                  <a:schemeClr val="bg1"/>
                </a:solidFill>
                <a:latin typeface="ITC Franklin Gothic Std Book" panose="020B0504030503020204" pitchFamily="34" charset="77"/>
              </a:rPr>
              <a:t>Where will my income come from?</a:t>
            </a:r>
          </a:p>
          <a:p>
            <a:pPr marL="251460" indent="-251460">
              <a:lnSpc>
                <a:spcPct val="114000"/>
              </a:lnSpc>
              <a:spcBef>
                <a:spcPts val="300"/>
              </a:spcBef>
              <a:buFont typeface="Arial" panose="020B0604020202020204" pitchFamily="34" charset="0"/>
              <a:buChar char="•"/>
            </a:pPr>
            <a:r>
              <a:rPr lang="en-US" sz="2000" dirty="0">
                <a:solidFill>
                  <a:schemeClr val="bg1"/>
                </a:solidFill>
                <a:latin typeface="ITC Franklin Gothic Std Book" panose="020B0504030503020204" pitchFamily="34" charset="77"/>
              </a:rPr>
              <a:t>How will I know what I can safely spend?</a:t>
            </a:r>
          </a:p>
          <a:p>
            <a:pPr marL="251460" indent="-251460">
              <a:lnSpc>
                <a:spcPct val="114000"/>
              </a:lnSpc>
              <a:spcBef>
                <a:spcPts val="300"/>
              </a:spcBef>
              <a:buFont typeface="Arial" panose="020B0604020202020204" pitchFamily="34" charset="0"/>
              <a:buChar char="•"/>
            </a:pPr>
            <a:r>
              <a:rPr lang="en-US" sz="2000" dirty="0">
                <a:solidFill>
                  <a:schemeClr val="bg1"/>
                </a:solidFill>
                <a:latin typeface="ITC Franklin Gothic Std Book" panose="020B0504030503020204" pitchFamily="34" charset="77"/>
              </a:rPr>
              <a:t>How will I know which accounts to withdraw from first?</a:t>
            </a:r>
          </a:p>
        </p:txBody>
      </p:sp>
      <p:pic>
        <p:nvPicPr>
          <p:cNvPr id="4" name="Picture 3">
            <a:extLst>
              <a:ext uri="{FF2B5EF4-FFF2-40B4-BE49-F238E27FC236}">
                <a16:creationId xmlns:a16="http://schemas.microsoft.com/office/drawing/2014/main" id="{3816B5E5-DF64-7E14-3360-03B8F5068684}"/>
              </a:ext>
            </a:extLst>
          </p:cNvPr>
          <p:cNvPicPr>
            <a:picLocks noChangeAspect="1"/>
          </p:cNvPicPr>
          <p:nvPr/>
        </p:nvPicPr>
        <p:blipFill>
          <a:blip r:embed="rId4"/>
          <a:stretch>
            <a:fillRect/>
          </a:stretch>
        </p:blipFill>
        <p:spPr>
          <a:xfrm>
            <a:off x="8227271" y="4017674"/>
            <a:ext cx="848771" cy="848771"/>
          </a:xfrm>
          <a:prstGeom prst="rect">
            <a:avLst/>
          </a:prstGeom>
        </p:spPr>
      </p:pic>
    </p:spTree>
    <p:extLst>
      <p:ext uri="{BB962C8B-B14F-4D97-AF65-F5344CB8AC3E}">
        <p14:creationId xmlns:p14="http://schemas.microsoft.com/office/powerpoint/2010/main" val="42748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1000"/>
                                        <p:tgtEl>
                                          <p:spTgt spid="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BB810DD-40E9-03F2-A242-3FCA40790870}"/>
              </a:ext>
            </a:extLst>
          </p:cNvPr>
          <p:cNvGrpSpPr/>
          <p:nvPr/>
        </p:nvGrpSpPr>
        <p:grpSpPr>
          <a:xfrm>
            <a:off x="5300949" y="2298072"/>
            <a:ext cx="4455921" cy="3639312"/>
            <a:chOff x="5300949" y="2298072"/>
            <a:chExt cx="4455921" cy="3639312"/>
          </a:xfrm>
        </p:grpSpPr>
        <p:sp>
          <p:nvSpPr>
            <p:cNvPr id="36" name="Rectangle 35">
              <a:extLst>
                <a:ext uri="{FF2B5EF4-FFF2-40B4-BE49-F238E27FC236}">
                  <a16:creationId xmlns:a16="http://schemas.microsoft.com/office/drawing/2014/main" id="{88728F6D-085C-ACF0-3321-750BD0FAA6E3}"/>
                </a:ext>
              </a:extLst>
            </p:cNvPr>
            <p:cNvSpPr/>
            <p:nvPr/>
          </p:nvSpPr>
          <p:spPr>
            <a:xfrm>
              <a:off x="5300949" y="2298072"/>
              <a:ext cx="4455921" cy="36393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8" name="TextBox 7">
              <a:extLst>
                <a:ext uri="{FF2B5EF4-FFF2-40B4-BE49-F238E27FC236}">
                  <a16:creationId xmlns:a16="http://schemas.microsoft.com/office/drawing/2014/main" id="{1959C777-F827-AEC8-2392-59B37E0CC798}"/>
                </a:ext>
              </a:extLst>
            </p:cNvPr>
            <p:cNvSpPr txBox="1"/>
            <p:nvPr/>
          </p:nvSpPr>
          <p:spPr>
            <a:xfrm>
              <a:off x="5534035" y="3420473"/>
              <a:ext cx="3563893" cy="307777"/>
            </a:xfrm>
            <a:prstGeom prst="rect">
              <a:avLst/>
            </a:prstGeom>
            <a:noFill/>
            <a:ln>
              <a:noFill/>
            </a:ln>
          </p:spPr>
          <p:txBody>
            <a:bodyPr wrap="square" lIns="0" tIns="0" rIns="0" bIns="0" rtlCol="0">
              <a:spAutoFit/>
            </a:bodyPr>
            <a:lstStyle/>
            <a:p>
              <a:r>
                <a:rPr lang="en-US" sz="2000" dirty="0">
                  <a:latin typeface="ITC Franklin Gothic Std Book" panose="020B0504030503020204" pitchFamily="34" charset="77"/>
                </a:rPr>
                <a:t>Tax treatment</a:t>
              </a:r>
            </a:p>
          </p:txBody>
        </p:sp>
        <p:cxnSp>
          <p:nvCxnSpPr>
            <p:cNvPr id="9" name="Straight Connector 8">
              <a:extLst>
                <a:ext uri="{FF2B5EF4-FFF2-40B4-BE49-F238E27FC236}">
                  <a16:creationId xmlns:a16="http://schemas.microsoft.com/office/drawing/2014/main" id="{89DAD8BD-EE37-79D9-5A58-5D857411DF01}"/>
                </a:ext>
              </a:extLst>
            </p:cNvPr>
            <p:cNvCxnSpPr>
              <a:cxnSpLocks/>
            </p:cNvCxnSpPr>
            <p:nvPr/>
          </p:nvCxnSpPr>
          <p:spPr>
            <a:xfrm>
              <a:off x="5524511" y="3896875"/>
              <a:ext cx="39778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D9F3608F-E754-A497-DC71-9B65BECE63F4}"/>
              </a:ext>
            </a:extLst>
          </p:cNvPr>
          <p:cNvGrpSpPr/>
          <p:nvPr/>
        </p:nvGrpSpPr>
        <p:grpSpPr>
          <a:xfrm>
            <a:off x="616206" y="2298073"/>
            <a:ext cx="4455921" cy="3639312"/>
            <a:chOff x="616206" y="2298073"/>
            <a:chExt cx="4455921" cy="3639312"/>
          </a:xfrm>
        </p:grpSpPr>
        <p:sp>
          <p:nvSpPr>
            <p:cNvPr id="31" name="Rectangle 30">
              <a:extLst>
                <a:ext uri="{FF2B5EF4-FFF2-40B4-BE49-F238E27FC236}">
                  <a16:creationId xmlns:a16="http://schemas.microsoft.com/office/drawing/2014/main" id="{EE22F264-F3CE-1567-A89D-416EF9CED114}"/>
                </a:ext>
              </a:extLst>
            </p:cNvPr>
            <p:cNvSpPr/>
            <p:nvPr/>
          </p:nvSpPr>
          <p:spPr>
            <a:xfrm>
              <a:off x="616206" y="2298073"/>
              <a:ext cx="4455921" cy="36393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2" name="TextBox 31">
              <a:extLst>
                <a:ext uri="{FF2B5EF4-FFF2-40B4-BE49-F238E27FC236}">
                  <a16:creationId xmlns:a16="http://schemas.microsoft.com/office/drawing/2014/main" id="{B0B91258-3A1B-7F5D-A169-C758F84A6143}"/>
                </a:ext>
              </a:extLst>
            </p:cNvPr>
            <p:cNvSpPr txBox="1"/>
            <p:nvPr/>
          </p:nvSpPr>
          <p:spPr>
            <a:xfrm>
              <a:off x="849291" y="3420473"/>
              <a:ext cx="4222835" cy="307777"/>
            </a:xfrm>
            <a:prstGeom prst="rect">
              <a:avLst/>
            </a:prstGeom>
            <a:noFill/>
            <a:ln>
              <a:noFill/>
            </a:ln>
          </p:spPr>
          <p:txBody>
            <a:bodyPr wrap="square" lIns="0" tIns="0" rIns="0" bIns="0" rtlCol="0">
              <a:spAutoFit/>
            </a:bodyPr>
            <a:lstStyle/>
            <a:p>
              <a:r>
                <a:rPr lang="en-US" sz="2000" dirty="0">
                  <a:latin typeface="ITC Franklin Gothic Std Book" panose="020B0504030503020204" pitchFamily="34" charset="77"/>
                </a:rPr>
                <a:t>Investment and bank accounts</a:t>
              </a:r>
            </a:p>
          </p:txBody>
        </p:sp>
        <p:pic>
          <p:nvPicPr>
            <p:cNvPr id="30" name="Graphic 29">
              <a:extLst>
                <a:ext uri="{FF2B5EF4-FFF2-40B4-BE49-F238E27FC236}">
                  <a16:creationId xmlns:a16="http://schemas.microsoft.com/office/drawing/2014/main" id="{BA5A7AED-3286-0CDF-EE46-991342E3877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8748" y="2454697"/>
              <a:ext cx="946886" cy="946886"/>
            </a:xfrm>
            <a:prstGeom prst="rect">
              <a:avLst/>
            </a:prstGeom>
          </p:spPr>
        </p:pic>
        <p:cxnSp>
          <p:nvCxnSpPr>
            <p:cNvPr id="7" name="Straight Connector 6">
              <a:extLst>
                <a:ext uri="{FF2B5EF4-FFF2-40B4-BE49-F238E27FC236}">
                  <a16:creationId xmlns:a16="http://schemas.microsoft.com/office/drawing/2014/main" id="{E382DE0D-80C1-6F63-1EE6-50D61E711111}"/>
                </a:ext>
              </a:extLst>
            </p:cNvPr>
            <p:cNvCxnSpPr>
              <a:cxnSpLocks/>
            </p:cNvCxnSpPr>
            <p:nvPr/>
          </p:nvCxnSpPr>
          <p:spPr>
            <a:xfrm>
              <a:off x="839768" y="3896875"/>
              <a:ext cx="39778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4AF84DF9-5F17-F437-1618-5BCB262E7279}"/>
              </a:ext>
            </a:extLst>
          </p:cNvPr>
          <p:cNvSpPr>
            <a:spLocks noGrp="1"/>
          </p:cNvSpPr>
          <p:nvPr>
            <p:ph type="body" sz="quarter" idx="15"/>
          </p:nvPr>
        </p:nvSpPr>
        <p:spPr>
          <a:xfrm>
            <a:off x="602592" y="1587742"/>
            <a:ext cx="11213487" cy="461647"/>
          </a:xfrm>
        </p:spPr>
        <p:txBody>
          <a:bodyPr/>
          <a:lstStyle/>
          <a:p>
            <a:r>
              <a:rPr lang="en-US" sz="2800" dirty="0"/>
              <a:t>Other after-tax personal money may be subject to tax on gains.</a:t>
            </a:r>
          </a:p>
          <a:p>
            <a:endParaRPr lang="en-US" dirty="0"/>
          </a:p>
        </p:txBody>
      </p:sp>
      <p:sp>
        <p:nvSpPr>
          <p:cNvPr id="18" name="Title 1">
            <a:extLst>
              <a:ext uri="{FF2B5EF4-FFF2-40B4-BE49-F238E27FC236}">
                <a16:creationId xmlns:a16="http://schemas.microsoft.com/office/drawing/2014/main" id="{34D2C5B8-055A-3ADB-038E-A6236CC992C0}"/>
              </a:ext>
            </a:extLst>
          </p:cNvPr>
          <p:cNvSpPr>
            <a:spLocks noGrp="1"/>
          </p:cNvSpPr>
          <p:nvPr>
            <p:ph type="title"/>
          </p:nvPr>
        </p:nvSpPr>
        <p:spPr>
          <a:xfrm>
            <a:off x="602593" y="1042348"/>
            <a:ext cx="10966260" cy="446941"/>
          </a:xfrm>
        </p:spPr>
        <p:txBody>
          <a:bodyPr/>
          <a:lstStyle/>
          <a:p>
            <a:r>
              <a:rPr lang="en-US" sz="3600" dirty="0"/>
              <a:t>Plan how to withdraw your retirement assets</a:t>
            </a:r>
          </a:p>
        </p:txBody>
      </p:sp>
      <p:sp>
        <p:nvSpPr>
          <p:cNvPr id="21" name="TextBox 20">
            <a:extLst>
              <a:ext uri="{FF2B5EF4-FFF2-40B4-BE49-F238E27FC236}">
                <a16:creationId xmlns:a16="http://schemas.microsoft.com/office/drawing/2014/main" id="{FED2826A-068C-1921-B203-A20B90C2DB6E}"/>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22" name="TextBox 21">
            <a:extLst>
              <a:ext uri="{FF2B5EF4-FFF2-40B4-BE49-F238E27FC236}">
                <a16:creationId xmlns:a16="http://schemas.microsoft.com/office/drawing/2014/main" id="{2345C20C-8E47-C91B-837C-C9ABEF378525}"/>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23" name="TextBox 22">
            <a:extLst>
              <a:ext uri="{FF2B5EF4-FFF2-40B4-BE49-F238E27FC236}">
                <a16:creationId xmlns:a16="http://schemas.microsoft.com/office/drawing/2014/main" id="{3CABA838-4E1B-0A56-9681-8D2B09688BBE}"/>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24" name="TextBox 23">
            <a:extLst>
              <a:ext uri="{FF2B5EF4-FFF2-40B4-BE49-F238E27FC236}">
                <a16:creationId xmlns:a16="http://schemas.microsoft.com/office/drawing/2014/main" id="{C2A66B7F-684F-21E8-BA7A-BFAEA9C124C7}"/>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25" name="TextBox 24">
            <a:extLst>
              <a:ext uri="{FF2B5EF4-FFF2-40B4-BE49-F238E27FC236}">
                <a16:creationId xmlns:a16="http://schemas.microsoft.com/office/drawing/2014/main" id="{4B74C9E4-CB86-7EE2-B9A9-E9D4C9780109}"/>
              </a:ext>
            </a:extLst>
          </p:cNvPr>
          <p:cNvSpPr txBox="1"/>
          <p:nvPr/>
        </p:nvSpPr>
        <p:spPr>
          <a:xfrm>
            <a:off x="6903219"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4</a:t>
            </a:r>
          </a:p>
        </p:txBody>
      </p:sp>
      <p:sp>
        <p:nvSpPr>
          <p:cNvPr id="26" name="TextBox 25">
            <a:extLst>
              <a:ext uri="{FF2B5EF4-FFF2-40B4-BE49-F238E27FC236}">
                <a16:creationId xmlns:a16="http://schemas.microsoft.com/office/drawing/2014/main" id="{DEEF4505-B3D8-9D0F-6192-ACE0162F8563}"/>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27" name="TextBox 26">
            <a:extLst>
              <a:ext uri="{FF2B5EF4-FFF2-40B4-BE49-F238E27FC236}">
                <a16:creationId xmlns:a16="http://schemas.microsoft.com/office/drawing/2014/main" id="{F2873EFE-1AB2-9AA9-4E32-5106D6E83BE8}"/>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33" name="Content Placeholder 1">
            <a:extLst>
              <a:ext uri="{FF2B5EF4-FFF2-40B4-BE49-F238E27FC236}">
                <a16:creationId xmlns:a16="http://schemas.microsoft.com/office/drawing/2014/main" id="{EAE38AC4-3EC8-8C79-F6F5-AE75ECFADC0D}"/>
              </a:ext>
            </a:extLst>
          </p:cNvPr>
          <p:cNvSpPr txBox="1">
            <a:spLocks/>
          </p:cNvSpPr>
          <p:nvPr/>
        </p:nvSpPr>
        <p:spPr>
          <a:xfrm>
            <a:off x="839767" y="4065501"/>
            <a:ext cx="3844773" cy="1177358"/>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Easy to access</a:t>
            </a:r>
          </a:p>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No minimum withdrawal age</a:t>
            </a:r>
          </a:p>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No mandatory withdrawals</a:t>
            </a:r>
          </a:p>
          <a:p>
            <a:endParaRPr lang="en-US" sz="2000" dirty="0">
              <a:solidFill>
                <a:schemeClr val="tx1"/>
              </a:solidFill>
              <a:latin typeface="ITC Franklin Gothic Std Book" panose="020B0504030503020204" pitchFamily="34" charset="77"/>
            </a:endParaRPr>
          </a:p>
        </p:txBody>
      </p:sp>
      <p:sp>
        <p:nvSpPr>
          <p:cNvPr id="38" name="Content Placeholder 1">
            <a:extLst>
              <a:ext uri="{FF2B5EF4-FFF2-40B4-BE49-F238E27FC236}">
                <a16:creationId xmlns:a16="http://schemas.microsoft.com/office/drawing/2014/main" id="{66E603B4-0CE6-2AFB-F21C-963024AE0EA8}"/>
              </a:ext>
            </a:extLst>
          </p:cNvPr>
          <p:cNvSpPr txBox="1">
            <a:spLocks/>
          </p:cNvSpPr>
          <p:nvPr/>
        </p:nvSpPr>
        <p:spPr>
          <a:xfrm>
            <a:off x="5524511" y="4065502"/>
            <a:ext cx="3573418" cy="1430178"/>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No ordinary income taxes</a:t>
            </a:r>
          </a:p>
          <a:p>
            <a:pPr marL="251460" indent="-251460">
              <a:spcBef>
                <a:spcPts val="0"/>
              </a:spcBef>
              <a:spcAft>
                <a:spcPts val="600"/>
              </a:spcAft>
              <a:buFont typeface="Arial" panose="020B0604020202020204" pitchFamily="34" charset="0"/>
              <a:buChar char="•"/>
            </a:pPr>
            <a:r>
              <a:rPr lang="en-US" sz="2000" dirty="0">
                <a:solidFill>
                  <a:schemeClr val="tx1"/>
                </a:solidFill>
                <a:latin typeface="ITC Franklin Gothic Std Book" panose="020B0504030503020204" pitchFamily="34" charset="77"/>
              </a:rPr>
              <a:t>May owe capital gains taxes on assets that are sold</a:t>
            </a:r>
          </a:p>
        </p:txBody>
      </p:sp>
      <p:sp>
        <p:nvSpPr>
          <p:cNvPr id="5" name="TextBox 4">
            <a:extLst>
              <a:ext uri="{FF2B5EF4-FFF2-40B4-BE49-F238E27FC236}">
                <a16:creationId xmlns:a16="http://schemas.microsoft.com/office/drawing/2014/main" id="{607CC053-A87C-AD03-4F0A-BC825F9E8997}"/>
              </a:ext>
            </a:extLst>
          </p:cNvPr>
          <p:cNvSpPr txBox="1"/>
          <p:nvPr/>
        </p:nvSpPr>
        <p:spPr>
          <a:xfrm>
            <a:off x="612870" y="5949407"/>
            <a:ext cx="10966260"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The tax information in this webinar is not intended to be used, and cannot be used, to avoid possible tax penalties. </a:t>
            </a:r>
            <a:br>
              <a:rPr lang="en-US" sz="1000" dirty="0">
                <a:solidFill>
                  <a:schemeClr val="bg2">
                    <a:lumMod val="25000"/>
                  </a:schemeClr>
                </a:solidFill>
                <a:latin typeface="ITC Franklin Gothic Std Book" panose="020B0504030503020204" pitchFamily="34" charset="77"/>
              </a:rPr>
            </a:br>
            <a:r>
              <a:rPr lang="en-US" sz="1000" dirty="0">
                <a:solidFill>
                  <a:schemeClr val="bg2">
                    <a:lumMod val="25000"/>
                  </a:schemeClr>
                </a:solidFill>
                <a:latin typeface="ITC Franklin Gothic Std Book" panose="020B0504030503020204" pitchFamily="34" charset="77"/>
              </a:rPr>
              <a:t>The TIAA group of companies does not provide legal or tax advice. Please consult with your legal or tax advisor.</a:t>
            </a:r>
          </a:p>
        </p:txBody>
      </p:sp>
    </p:spTree>
    <p:extLst>
      <p:ext uri="{BB962C8B-B14F-4D97-AF65-F5344CB8AC3E}">
        <p14:creationId xmlns:p14="http://schemas.microsoft.com/office/powerpoint/2010/main" val="143894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fade">
                                      <p:cBhvr>
                                        <p:cTn id="10" dur="1000"/>
                                        <p:tgtEl>
                                          <p:spTgt spid="3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xEl>
                                              <p:pRg st="1" end="1"/>
                                            </p:txEl>
                                          </p:spTgt>
                                        </p:tgtEl>
                                        <p:attrNameLst>
                                          <p:attrName>style.visibility</p:attrName>
                                        </p:attrNameLst>
                                      </p:cBhvr>
                                      <p:to>
                                        <p:strVal val="visible"/>
                                      </p:to>
                                    </p:set>
                                    <p:animEffect transition="in" filter="fade">
                                      <p:cBhvr>
                                        <p:cTn id="15" dur="1000"/>
                                        <p:tgtEl>
                                          <p:spTgt spid="33">
                                            <p:txEl>
                                              <p:pRg st="1" end="1"/>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animEffect transition="in" filter="fade">
                                      <p:cBhvr>
                                        <p:cTn id="19" dur="1000"/>
                                        <p:tgtEl>
                                          <p:spTgt spid="3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fade">
                                      <p:cBhvr>
                                        <p:cTn id="27" dur="10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xEl>
                                              <p:pRg st="1" end="1"/>
                                            </p:txEl>
                                          </p:spTgt>
                                        </p:tgtEl>
                                        <p:attrNameLst>
                                          <p:attrName>style.visibility</p:attrName>
                                        </p:attrNameLst>
                                      </p:cBhvr>
                                      <p:to>
                                        <p:strVal val="visible"/>
                                      </p:to>
                                    </p:set>
                                    <p:animEffect transition="in" filter="fade">
                                      <p:cBhvr>
                                        <p:cTn id="32" dur="1000"/>
                                        <p:tgtEl>
                                          <p:spTgt spid="38">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1991E2-88FD-28F2-C74C-314F865B0E01}"/>
              </a:ext>
            </a:extLst>
          </p:cNvPr>
          <p:cNvGrpSpPr/>
          <p:nvPr/>
        </p:nvGrpSpPr>
        <p:grpSpPr>
          <a:xfrm>
            <a:off x="4029204" y="2303816"/>
            <a:ext cx="3571615" cy="3626459"/>
            <a:chOff x="4029204" y="2303816"/>
            <a:chExt cx="3571615" cy="3626459"/>
          </a:xfrm>
        </p:grpSpPr>
        <p:sp>
          <p:nvSpPr>
            <p:cNvPr id="19" name="Rectangle 18">
              <a:extLst>
                <a:ext uri="{FF2B5EF4-FFF2-40B4-BE49-F238E27FC236}">
                  <a16:creationId xmlns:a16="http://schemas.microsoft.com/office/drawing/2014/main" id="{5628CFDE-85A2-1080-11D7-95542B749AC7}"/>
                </a:ext>
              </a:extLst>
            </p:cNvPr>
            <p:cNvSpPr/>
            <p:nvPr/>
          </p:nvSpPr>
          <p:spPr>
            <a:xfrm>
              <a:off x="4029204" y="2303816"/>
              <a:ext cx="3571615" cy="440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LATER</a:t>
              </a:r>
            </a:p>
          </p:txBody>
        </p:sp>
        <p:sp>
          <p:nvSpPr>
            <p:cNvPr id="20" name="Rectangle 19">
              <a:extLst>
                <a:ext uri="{FF2B5EF4-FFF2-40B4-BE49-F238E27FC236}">
                  <a16:creationId xmlns:a16="http://schemas.microsoft.com/office/drawing/2014/main" id="{05EE1380-8B3E-BD7B-B7DA-0886A9ADA513}"/>
                </a:ext>
              </a:extLst>
            </p:cNvPr>
            <p:cNvSpPr/>
            <p:nvPr/>
          </p:nvSpPr>
          <p:spPr>
            <a:xfrm>
              <a:off x="4029206" y="2857891"/>
              <a:ext cx="3571613"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grpSp>
      <p:grpSp>
        <p:nvGrpSpPr>
          <p:cNvPr id="4" name="Group 3">
            <a:extLst>
              <a:ext uri="{FF2B5EF4-FFF2-40B4-BE49-F238E27FC236}">
                <a16:creationId xmlns:a16="http://schemas.microsoft.com/office/drawing/2014/main" id="{03028B52-F2A2-DEE3-2022-443F34D93B23}"/>
              </a:ext>
            </a:extLst>
          </p:cNvPr>
          <p:cNvGrpSpPr/>
          <p:nvPr/>
        </p:nvGrpSpPr>
        <p:grpSpPr>
          <a:xfrm>
            <a:off x="7782641" y="2303816"/>
            <a:ext cx="4021051" cy="3626459"/>
            <a:chOff x="7782641" y="2303816"/>
            <a:chExt cx="4021051" cy="3626459"/>
          </a:xfrm>
        </p:grpSpPr>
        <p:sp>
          <p:nvSpPr>
            <p:cNvPr id="21" name="Rectangle 20">
              <a:extLst>
                <a:ext uri="{FF2B5EF4-FFF2-40B4-BE49-F238E27FC236}">
                  <a16:creationId xmlns:a16="http://schemas.microsoft.com/office/drawing/2014/main" id="{5B103B4F-820F-F19D-E905-33885E196E46}"/>
                </a:ext>
              </a:extLst>
            </p:cNvPr>
            <p:cNvSpPr/>
            <p:nvPr/>
          </p:nvSpPr>
          <p:spPr>
            <a:xfrm>
              <a:off x="7782641" y="2303816"/>
              <a:ext cx="4021051" cy="440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LAST</a:t>
              </a:r>
            </a:p>
          </p:txBody>
        </p:sp>
        <p:sp>
          <p:nvSpPr>
            <p:cNvPr id="22" name="Rectangle 21">
              <a:extLst>
                <a:ext uri="{FF2B5EF4-FFF2-40B4-BE49-F238E27FC236}">
                  <a16:creationId xmlns:a16="http://schemas.microsoft.com/office/drawing/2014/main" id="{EE58E927-E823-6AF6-7656-35A36741B9D1}"/>
                </a:ext>
              </a:extLst>
            </p:cNvPr>
            <p:cNvSpPr/>
            <p:nvPr/>
          </p:nvSpPr>
          <p:spPr>
            <a:xfrm>
              <a:off x="7782645" y="2857891"/>
              <a:ext cx="4021047"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grpSp>
      <p:sp>
        <p:nvSpPr>
          <p:cNvPr id="23" name="Title 2">
            <a:extLst>
              <a:ext uri="{FF2B5EF4-FFF2-40B4-BE49-F238E27FC236}">
                <a16:creationId xmlns:a16="http://schemas.microsoft.com/office/drawing/2014/main" id="{363938AE-F07C-CD8C-EB58-2C3E7739E1B5}"/>
              </a:ext>
            </a:extLst>
          </p:cNvPr>
          <p:cNvSpPr>
            <a:spLocks noGrp="1"/>
          </p:cNvSpPr>
          <p:nvPr>
            <p:ph type="title"/>
          </p:nvPr>
        </p:nvSpPr>
        <p:spPr>
          <a:xfrm>
            <a:off x="601196" y="1045107"/>
            <a:ext cx="10966260" cy="481013"/>
          </a:xfrm>
        </p:spPr>
        <p:txBody>
          <a:bodyPr/>
          <a:lstStyle/>
          <a:p>
            <a:r>
              <a:rPr lang="en-US" sz="3600" dirty="0"/>
              <a:t>Consider conventional wisdom for withdrawing assets</a:t>
            </a:r>
          </a:p>
        </p:txBody>
      </p:sp>
      <p:sp>
        <p:nvSpPr>
          <p:cNvPr id="24" name="Text Placeholder 10">
            <a:extLst>
              <a:ext uri="{FF2B5EF4-FFF2-40B4-BE49-F238E27FC236}">
                <a16:creationId xmlns:a16="http://schemas.microsoft.com/office/drawing/2014/main" id="{D14A2982-E678-DF23-5A4A-ED845467E8D7}"/>
              </a:ext>
            </a:extLst>
          </p:cNvPr>
          <p:cNvSpPr txBox="1">
            <a:spLocks/>
          </p:cNvSpPr>
          <p:nvPr/>
        </p:nvSpPr>
        <p:spPr>
          <a:xfrm>
            <a:off x="626005" y="1623318"/>
            <a:ext cx="10964863" cy="481013"/>
          </a:xfrm>
          <a:prstGeom prst="rect">
            <a:avLst/>
          </a:prstGeom>
        </p:spPr>
        <p:txBody>
          <a:bodyPr vert="horz" lIns="0" tIns="0" rIns="0" bIns="0" rtlCol="0">
            <a:norm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Think of your assets as falling into three categories.</a:t>
            </a:r>
          </a:p>
        </p:txBody>
      </p:sp>
      <p:grpSp>
        <p:nvGrpSpPr>
          <p:cNvPr id="2" name="Group 1">
            <a:extLst>
              <a:ext uri="{FF2B5EF4-FFF2-40B4-BE49-F238E27FC236}">
                <a16:creationId xmlns:a16="http://schemas.microsoft.com/office/drawing/2014/main" id="{BB5BFB1B-8321-AC91-2D2C-C98686490646}"/>
              </a:ext>
            </a:extLst>
          </p:cNvPr>
          <p:cNvGrpSpPr/>
          <p:nvPr/>
        </p:nvGrpSpPr>
        <p:grpSpPr>
          <a:xfrm>
            <a:off x="626005" y="2303816"/>
            <a:ext cx="3221377" cy="3626459"/>
            <a:chOff x="626005" y="2303816"/>
            <a:chExt cx="3221377" cy="3626459"/>
          </a:xfrm>
        </p:grpSpPr>
        <p:sp>
          <p:nvSpPr>
            <p:cNvPr id="27" name="Rectangle 26">
              <a:extLst>
                <a:ext uri="{FF2B5EF4-FFF2-40B4-BE49-F238E27FC236}">
                  <a16:creationId xmlns:a16="http://schemas.microsoft.com/office/drawing/2014/main" id="{F436E19B-2FF4-D2DF-78F3-2E1C349686F6}"/>
                </a:ext>
              </a:extLst>
            </p:cNvPr>
            <p:cNvSpPr/>
            <p:nvPr/>
          </p:nvSpPr>
          <p:spPr>
            <a:xfrm>
              <a:off x="626006" y="2857891"/>
              <a:ext cx="3221376"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8" name="Rectangle 27">
              <a:extLst>
                <a:ext uri="{FF2B5EF4-FFF2-40B4-BE49-F238E27FC236}">
                  <a16:creationId xmlns:a16="http://schemas.microsoft.com/office/drawing/2014/main" id="{8706B8B0-AF06-FC79-BDAD-464A85B1E9D4}"/>
                </a:ext>
              </a:extLst>
            </p:cNvPr>
            <p:cNvSpPr/>
            <p:nvPr/>
          </p:nvSpPr>
          <p:spPr>
            <a:xfrm>
              <a:off x="626005" y="2303816"/>
              <a:ext cx="3221377" cy="4393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NOW</a:t>
              </a:r>
            </a:p>
          </p:txBody>
        </p:sp>
      </p:grpSp>
      <p:sp>
        <p:nvSpPr>
          <p:cNvPr id="29" name="Content Placeholder 17">
            <a:extLst>
              <a:ext uri="{FF2B5EF4-FFF2-40B4-BE49-F238E27FC236}">
                <a16:creationId xmlns:a16="http://schemas.microsoft.com/office/drawing/2014/main" id="{DFC064A8-6BFB-F790-F065-8DA50FBE78B2}"/>
              </a:ext>
            </a:extLst>
          </p:cNvPr>
          <p:cNvSpPr txBox="1">
            <a:spLocks/>
          </p:cNvSpPr>
          <p:nvPr/>
        </p:nvSpPr>
        <p:spPr>
          <a:xfrm>
            <a:off x="846982" y="3000549"/>
            <a:ext cx="3091311" cy="2651451"/>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After-tax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Bank accounts </a:t>
            </a:r>
            <a:br>
              <a:rPr lang="en-US" sz="2000" dirty="0">
                <a:latin typeface="ITC Franklin Gothic Std Book" panose="020B0504030503020204" pitchFamily="34" charset="77"/>
              </a:rPr>
            </a:br>
            <a:r>
              <a:rPr lang="en-US" sz="2000" dirty="0">
                <a:latin typeface="ITC Franklin Gothic Std Book" panose="020B0504030503020204" pitchFamily="34" charset="77"/>
              </a:rPr>
              <a:t>Your go-to source for immediate needs </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Investment accounts </a:t>
            </a:r>
            <a:br>
              <a:rPr lang="en-US" sz="2000" dirty="0">
                <a:latin typeface="ITC Franklin Gothic Std Book" panose="020B0504030503020204" pitchFamily="34" charset="77"/>
              </a:rPr>
            </a:br>
            <a:r>
              <a:rPr lang="en-US" sz="2000" dirty="0">
                <a:latin typeface="ITC Franklin Gothic Std Book" panose="020B0504030503020204" pitchFamily="34" charset="77"/>
              </a:rPr>
              <a:t>Easy to access, taxed </a:t>
            </a:r>
            <a:br>
              <a:rPr lang="en-US" sz="2000" dirty="0">
                <a:latin typeface="ITC Franklin Gothic Std Book" panose="020B0504030503020204" pitchFamily="34" charset="77"/>
              </a:rPr>
            </a:br>
            <a:r>
              <a:rPr lang="en-US" sz="2000" dirty="0">
                <a:latin typeface="ITC Franklin Gothic Std Book" panose="020B0504030503020204" pitchFamily="34" charset="77"/>
              </a:rPr>
              <a:t>only on gains</a:t>
            </a:r>
          </a:p>
        </p:txBody>
      </p:sp>
      <p:sp>
        <p:nvSpPr>
          <p:cNvPr id="30" name="TextBox 29">
            <a:extLst>
              <a:ext uri="{FF2B5EF4-FFF2-40B4-BE49-F238E27FC236}">
                <a16:creationId xmlns:a16="http://schemas.microsoft.com/office/drawing/2014/main" id="{5E5414EC-F864-647D-1EA6-B2E905793D07}"/>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31" name="TextBox 30">
            <a:extLst>
              <a:ext uri="{FF2B5EF4-FFF2-40B4-BE49-F238E27FC236}">
                <a16:creationId xmlns:a16="http://schemas.microsoft.com/office/drawing/2014/main" id="{989FE180-E119-77BD-E5A6-17F830F10F8D}"/>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32" name="TextBox 31">
            <a:extLst>
              <a:ext uri="{FF2B5EF4-FFF2-40B4-BE49-F238E27FC236}">
                <a16:creationId xmlns:a16="http://schemas.microsoft.com/office/drawing/2014/main" id="{DB57EB20-C7C7-099E-9524-1F8BFE9334A1}"/>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33" name="TextBox 32">
            <a:extLst>
              <a:ext uri="{FF2B5EF4-FFF2-40B4-BE49-F238E27FC236}">
                <a16:creationId xmlns:a16="http://schemas.microsoft.com/office/drawing/2014/main" id="{9475E28D-3BBD-2326-2847-86160F2106A1}"/>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34" name="TextBox 33">
            <a:extLst>
              <a:ext uri="{FF2B5EF4-FFF2-40B4-BE49-F238E27FC236}">
                <a16:creationId xmlns:a16="http://schemas.microsoft.com/office/drawing/2014/main" id="{9291272A-ED00-911C-0C45-6FDD8CAFEBB0}"/>
              </a:ext>
            </a:extLst>
          </p:cNvPr>
          <p:cNvSpPr txBox="1"/>
          <p:nvPr/>
        </p:nvSpPr>
        <p:spPr>
          <a:xfrm>
            <a:off x="6903219"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4</a:t>
            </a:r>
          </a:p>
        </p:txBody>
      </p:sp>
      <p:sp>
        <p:nvSpPr>
          <p:cNvPr id="35" name="TextBox 34">
            <a:extLst>
              <a:ext uri="{FF2B5EF4-FFF2-40B4-BE49-F238E27FC236}">
                <a16:creationId xmlns:a16="http://schemas.microsoft.com/office/drawing/2014/main" id="{0E05E133-C9C9-35A3-EF7A-D3F754172798}"/>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36" name="TextBox 35">
            <a:extLst>
              <a:ext uri="{FF2B5EF4-FFF2-40B4-BE49-F238E27FC236}">
                <a16:creationId xmlns:a16="http://schemas.microsoft.com/office/drawing/2014/main" id="{3B7E5235-EA2F-30F1-5AE5-97EB6DF9F193}"/>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5" name="TextBox 4">
            <a:extLst>
              <a:ext uri="{FF2B5EF4-FFF2-40B4-BE49-F238E27FC236}">
                <a16:creationId xmlns:a16="http://schemas.microsoft.com/office/drawing/2014/main" id="{146DDA69-1353-60B5-D0D7-0606D9F53177}"/>
              </a:ext>
            </a:extLst>
          </p:cNvPr>
          <p:cNvSpPr txBox="1"/>
          <p:nvPr/>
        </p:nvSpPr>
        <p:spPr>
          <a:xfrm>
            <a:off x="612870" y="5949407"/>
            <a:ext cx="10966260"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The tax information in this webinar is not intended to be used, and cannot be used, to avoid possible tax penalties. </a:t>
            </a:r>
            <a:br>
              <a:rPr lang="en-US" sz="1000" dirty="0">
                <a:solidFill>
                  <a:schemeClr val="bg2">
                    <a:lumMod val="25000"/>
                  </a:schemeClr>
                </a:solidFill>
                <a:latin typeface="ITC Franklin Gothic Std Book" panose="020B0504030503020204" pitchFamily="34" charset="77"/>
              </a:rPr>
            </a:br>
            <a:r>
              <a:rPr lang="en-US" sz="1000" dirty="0">
                <a:solidFill>
                  <a:schemeClr val="bg2">
                    <a:lumMod val="25000"/>
                  </a:schemeClr>
                </a:solidFill>
                <a:latin typeface="ITC Franklin Gothic Std Book" panose="020B0504030503020204" pitchFamily="34" charset="77"/>
              </a:rPr>
              <a:t>The TIAA group of companies does not provide legal or tax advice. Please consult with your legal or tax advisor.</a:t>
            </a:r>
          </a:p>
        </p:txBody>
      </p:sp>
    </p:spTree>
    <p:extLst>
      <p:ext uri="{BB962C8B-B14F-4D97-AF65-F5344CB8AC3E}">
        <p14:creationId xmlns:p14="http://schemas.microsoft.com/office/powerpoint/2010/main" val="170459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1000"/>
                                        <p:tgtEl>
                                          <p:spTgt spid="29">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xEl>
                                              <p:pRg st="1" end="1"/>
                                            </p:txEl>
                                          </p:spTgt>
                                        </p:tgtEl>
                                        <p:attrNameLst>
                                          <p:attrName>style.visibility</p:attrName>
                                        </p:attrNameLst>
                                      </p:cBhvr>
                                      <p:to>
                                        <p:strVal val="visible"/>
                                      </p:to>
                                    </p:set>
                                    <p:animEffect transition="in" filter="fade">
                                      <p:cBhvr>
                                        <p:cTn id="25" dur="1000"/>
                                        <p:tgtEl>
                                          <p:spTgt spid="2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xEl>
                                              <p:pRg st="2" end="2"/>
                                            </p:txEl>
                                          </p:spTgt>
                                        </p:tgtEl>
                                        <p:attrNameLst>
                                          <p:attrName>style.visibility</p:attrName>
                                        </p:attrNameLst>
                                      </p:cBhvr>
                                      <p:to>
                                        <p:strVal val="visible"/>
                                      </p:to>
                                    </p:set>
                                    <p:animEffect transition="in" filter="fade">
                                      <p:cBhvr>
                                        <p:cTn id="30" dur="1000"/>
                                        <p:tgtEl>
                                          <p:spTgt spid="29">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8157E12-8956-B662-D2D0-975CCD6C4B7C}"/>
              </a:ext>
            </a:extLst>
          </p:cNvPr>
          <p:cNvSpPr/>
          <p:nvPr/>
        </p:nvSpPr>
        <p:spPr>
          <a:xfrm>
            <a:off x="4029204" y="2303816"/>
            <a:ext cx="3571615" cy="440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LATER</a:t>
            </a:r>
          </a:p>
        </p:txBody>
      </p:sp>
      <p:sp>
        <p:nvSpPr>
          <p:cNvPr id="19" name="Rectangle 18">
            <a:extLst>
              <a:ext uri="{FF2B5EF4-FFF2-40B4-BE49-F238E27FC236}">
                <a16:creationId xmlns:a16="http://schemas.microsoft.com/office/drawing/2014/main" id="{E40982F2-E7BE-2CC9-D1FE-CBC96FA868F4}"/>
              </a:ext>
            </a:extLst>
          </p:cNvPr>
          <p:cNvSpPr/>
          <p:nvPr/>
        </p:nvSpPr>
        <p:spPr>
          <a:xfrm>
            <a:off x="4029206" y="2857891"/>
            <a:ext cx="3571613"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0" name="Rectangle 19">
            <a:extLst>
              <a:ext uri="{FF2B5EF4-FFF2-40B4-BE49-F238E27FC236}">
                <a16:creationId xmlns:a16="http://schemas.microsoft.com/office/drawing/2014/main" id="{22C36285-F712-84E9-338F-CBAE4EA0AE8F}"/>
              </a:ext>
            </a:extLst>
          </p:cNvPr>
          <p:cNvSpPr/>
          <p:nvPr/>
        </p:nvSpPr>
        <p:spPr>
          <a:xfrm>
            <a:off x="7782641" y="2303816"/>
            <a:ext cx="4021051" cy="440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LAST</a:t>
            </a:r>
          </a:p>
        </p:txBody>
      </p:sp>
      <p:sp>
        <p:nvSpPr>
          <p:cNvPr id="21" name="Rectangle 20">
            <a:extLst>
              <a:ext uri="{FF2B5EF4-FFF2-40B4-BE49-F238E27FC236}">
                <a16:creationId xmlns:a16="http://schemas.microsoft.com/office/drawing/2014/main" id="{06584D43-611C-EF11-C42F-9ED14B7E3B1B}"/>
              </a:ext>
            </a:extLst>
          </p:cNvPr>
          <p:cNvSpPr/>
          <p:nvPr/>
        </p:nvSpPr>
        <p:spPr>
          <a:xfrm>
            <a:off x="7782645" y="2857891"/>
            <a:ext cx="4021047"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2" name="Title 2">
            <a:extLst>
              <a:ext uri="{FF2B5EF4-FFF2-40B4-BE49-F238E27FC236}">
                <a16:creationId xmlns:a16="http://schemas.microsoft.com/office/drawing/2014/main" id="{5E93B9B6-7AFE-6C27-ED52-321F131D8A11}"/>
              </a:ext>
            </a:extLst>
          </p:cNvPr>
          <p:cNvSpPr txBox="1">
            <a:spLocks/>
          </p:cNvSpPr>
          <p:nvPr/>
        </p:nvSpPr>
        <p:spPr>
          <a:xfrm>
            <a:off x="601196" y="1045107"/>
            <a:ext cx="10966260" cy="481013"/>
          </a:xfrm>
          <a:prstGeom prst="rect">
            <a:avLst/>
          </a:prstGeom>
        </p:spPr>
        <p:txBody>
          <a:bodyPr vert="horz" lIns="0" tIns="0" rIns="0" bIns="0" rtlCol="0" anchor="t" anchorCtr="0">
            <a:noAutofit/>
          </a:bodyPr>
          <a:lstStyle>
            <a:lvl1pPr algn="l" defTabSz="914400" rtl="0" eaLnBrk="1" fontAlgn="t" latinLnBrk="0" hangingPunct="1">
              <a:lnSpc>
                <a:spcPts val="3000"/>
              </a:lnSpc>
              <a:spcBef>
                <a:spcPct val="0"/>
              </a:spcBef>
              <a:buNone/>
              <a:defRPr sz="2600" b="0" i="0" kern="1200">
                <a:solidFill>
                  <a:schemeClr val="accent4"/>
                </a:solidFill>
                <a:latin typeface="Gill Sans Nova Light" panose="020B0302020104020203" pitchFamily="34" charset="0"/>
                <a:ea typeface="+mj-ea"/>
                <a:cs typeface="Gill Sans Light" panose="020B0302020104020203" pitchFamily="34" charset="-79"/>
              </a:defRPr>
            </a:lvl1pPr>
          </a:lstStyle>
          <a:p>
            <a:r>
              <a:rPr lang="en-US" sz="3600" dirty="0"/>
              <a:t>Consider conventional wisdom for withdrawing assets</a:t>
            </a:r>
          </a:p>
        </p:txBody>
      </p:sp>
      <p:sp>
        <p:nvSpPr>
          <p:cNvPr id="23" name="Text Placeholder 10">
            <a:extLst>
              <a:ext uri="{FF2B5EF4-FFF2-40B4-BE49-F238E27FC236}">
                <a16:creationId xmlns:a16="http://schemas.microsoft.com/office/drawing/2014/main" id="{C0647D8C-B093-1CC2-F9CC-0883ABE69D9C}"/>
              </a:ext>
            </a:extLst>
          </p:cNvPr>
          <p:cNvSpPr txBox="1">
            <a:spLocks/>
          </p:cNvSpPr>
          <p:nvPr/>
        </p:nvSpPr>
        <p:spPr>
          <a:xfrm>
            <a:off x="626005" y="1623318"/>
            <a:ext cx="10964863" cy="481013"/>
          </a:xfrm>
          <a:prstGeom prst="rect">
            <a:avLst/>
          </a:prstGeom>
        </p:spPr>
        <p:txBody>
          <a:bodyPr vert="horz" lIns="0" tIns="0" rIns="0" bIns="0" rtlCol="0">
            <a:norm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Think of your assets as falling into three tax-based categories.</a:t>
            </a:r>
          </a:p>
        </p:txBody>
      </p:sp>
      <p:sp>
        <p:nvSpPr>
          <p:cNvPr id="24" name="Content Placeholder 17">
            <a:extLst>
              <a:ext uri="{FF2B5EF4-FFF2-40B4-BE49-F238E27FC236}">
                <a16:creationId xmlns:a16="http://schemas.microsoft.com/office/drawing/2014/main" id="{34736E0F-1016-19D2-03CE-6AD68C82D516}"/>
              </a:ext>
            </a:extLst>
          </p:cNvPr>
          <p:cNvSpPr txBox="1">
            <a:spLocks/>
          </p:cNvSpPr>
          <p:nvPr/>
        </p:nvSpPr>
        <p:spPr>
          <a:xfrm>
            <a:off x="4215384" y="2990088"/>
            <a:ext cx="3314209" cy="2409272"/>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Tax-deferred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Workplace retirement plans, traditional IRAs</a:t>
            </a:r>
            <a:br>
              <a:rPr lang="en-US" sz="2000" dirty="0">
                <a:latin typeface="ITC Franklin Gothic Std Book" panose="020B0504030503020204" pitchFamily="34" charset="77"/>
              </a:rPr>
            </a:br>
            <a:r>
              <a:rPr lang="en-US" sz="2000" dirty="0">
                <a:latin typeface="ITC Franklin Gothic Std Book" panose="020B0504030503020204" pitchFamily="34" charset="77"/>
              </a:rPr>
              <a:t>Can grow tax-deferred </a:t>
            </a:r>
            <a:br>
              <a:rPr lang="en-US" sz="2000" dirty="0">
                <a:latin typeface="ITC Franklin Gothic Std Book" panose="020B0504030503020204" pitchFamily="34" charset="77"/>
              </a:rPr>
            </a:br>
            <a:r>
              <a:rPr lang="en-US" sz="2000" dirty="0">
                <a:latin typeface="ITC Franklin Gothic Std Book" panose="020B0504030503020204" pitchFamily="34" charset="77"/>
              </a:rPr>
              <a:t>until RMDs at age 72</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CDs</a:t>
            </a:r>
            <a:br>
              <a:rPr lang="en-US" sz="2000" dirty="0">
                <a:latin typeface="ITC Franklin Gothic Std Book" panose="020B0504030503020204" pitchFamily="34" charset="77"/>
              </a:rPr>
            </a:br>
            <a:r>
              <a:rPr lang="en-US" sz="2000" dirty="0">
                <a:latin typeface="ITC Franklin Gothic Std Book" panose="020B0504030503020204" pitchFamily="34" charset="77"/>
              </a:rPr>
              <a:t>Accessible once they mature</a:t>
            </a:r>
          </a:p>
        </p:txBody>
      </p:sp>
      <p:sp>
        <p:nvSpPr>
          <p:cNvPr id="26" name="Rectangle 25">
            <a:extLst>
              <a:ext uri="{FF2B5EF4-FFF2-40B4-BE49-F238E27FC236}">
                <a16:creationId xmlns:a16="http://schemas.microsoft.com/office/drawing/2014/main" id="{6C1E2A7A-465C-C4BC-9884-52A3778F25B9}"/>
              </a:ext>
            </a:extLst>
          </p:cNvPr>
          <p:cNvSpPr/>
          <p:nvPr/>
        </p:nvSpPr>
        <p:spPr>
          <a:xfrm>
            <a:off x="626006" y="2857891"/>
            <a:ext cx="3221376"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7" name="Rectangle 26">
            <a:extLst>
              <a:ext uri="{FF2B5EF4-FFF2-40B4-BE49-F238E27FC236}">
                <a16:creationId xmlns:a16="http://schemas.microsoft.com/office/drawing/2014/main" id="{0FD0CC49-C924-CD5D-32C1-3845BB5FA025}"/>
              </a:ext>
            </a:extLst>
          </p:cNvPr>
          <p:cNvSpPr/>
          <p:nvPr/>
        </p:nvSpPr>
        <p:spPr>
          <a:xfrm>
            <a:off x="626005" y="2303816"/>
            <a:ext cx="3221377" cy="4393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NOW</a:t>
            </a:r>
          </a:p>
        </p:txBody>
      </p:sp>
      <p:sp>
        <p:nvSpPr>
          <p:cNvPr id="28" name="Content Placeholder 17">
            <a:extLst>
              <a:ext uri="{FF2B5EF4-FFF2-40B4-BE49-F238E27FC236}">
                <a16:creationId xmlns:a16="http://schemas.microsoft.com/office/drawing/2014/main" id="{2927549D-0521-BB8D-A643-23C85C9EA9FD}"/>
              </a:ext>
            </a:extLst>
          </p:cNvPr>
          <p:cNvSpPr txBox="1">
            <a:spLocks/>
          </p:cNvSpPr>
          <p:nvPr/>
        </p:nvSpPr>
        <p:spPr>
          <a:xfrm>
            <a:off x="850392" y="2999232"/>
            <a:ext cx="3091311" cy="2801239"/>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After-tax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Bank accounts </a:t>
            </a:r>
            <a:br>
              <a:rPr lang="en-US" sz="2000" dirty="0">
                <a:latin typeface="ITC Franklin Gothic Std Book" panose="020B0504030503020204" pitchFamily="34" charset="77"/>
              </a:rPr>
            </a:br>
            <a:r>
              <a:rPr lang="en-US" sz="2000" dirty="0">
                <a:latin typeface="ITC Franklin Gothic Std Book" panose="020B0504030503020204" pitchFamily="34" charset="77"/>
              </a:rPr>
              <a:t>Your go-to source for immediate needs </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Investment accounts </a:t>
            </a:r>
            <a:br>
              <a:rPr lang="en-US" sz="2000" dirty="0">
                <a:latin typeface="ITC Franklin Gothic Std Book" panose="020B0504030503020204" pitchFamily="34" charset="77"/>
              </a:rPr>
            </a:br>
            <a:r>
              <a:rPr lang="en-US" sz="2000" dirty="0">
                <a:latin typeface="ITC Franklin Gothic Std Book" panose="020B0504030503020204" pitchFamily="34" charset="77"/>
              </a:rPr>
              <a:t>Easy to access, taxed </a:t>
            </a:r>
            <a:br>
              <a:rPr lang="en-US" sz="2000" dirty="0">
                <a:latin typeface="ITC Franklin Gothic Std Book" panose="020B0504030503020204" pitchFamily="34" charset="77"/>
              </a:rPr>
            </a:br>
            <a:r>
              <a:rPr lang="en-US" sz="2000" dirty="0">
                <a:latin typeface="ITC Franklin Gothic Std Book" panose="020B0504030503020204" pitchFamily="34" charset="77"/>
              </a:rPr>
              <a:t>only on gains</a:t>
            </a:r>
          </a:p>
        </p:txBody>
      </p:sp>
      <p:sp>
        <p:nvSpPr>
          <p:cNvPr id="29" name="TextBox 28">
            <a:extLst>
              <a:ext uri="{FF2B5EF4-FFF2-40B4-BE49-F238E27FC236}">
                <a16:creationId xmlns:a16="http://schemas.microsoft.com/office/drawing/2014/main" id="{8F63BE13-727F-B18E-8870-646DA0EA923B}"/>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30" name="TextBox 29">
            <a:extLst>
              <a:ext uri="{FF2B5EF4-FFF2-40B4-BE49-F238E27FC236}">
                <a16:creationId xmlns:a16="http://schemas.microsoft.com/office/drawing/2014/main" id="{1DB1804B-FEAD-DF70-453C-CDFE121CCD22}"/>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31" name="TextBox 30">
            <a:extLst>
              <a:ext uri="{FF2B5EF4-FFF2-40B4-BE49-F238E27FC236}">
                <a16:creationId xmlns:a16="http://schemas.microsoft.com/office/drawing/2014/main" id="{02741C2E-BD0F-6680-B65D-91F4146D5C2B}"/>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32" name="TextBox 31">
            <a:extLst>
              <a:ext uri="{FF2B5EF4-FFF2-40B4-BE49-F238E27FC236}">
                <a16:creationId xmlns:a16="http://schemas.microsoft.com/office/drawing/2014/main" id="{F10E4028-47FE-DB28-AF4E-E715A526835E}"/>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33" name="TextBox 32">
            <a:extLst>
              <a:ext uri="{FF2B5EF4-FFF2-40B4-BE49-F238E27FC236}">
                <a16:creationId xmlns:a16="http://schemas.microsoft.com/office/drawing/2014/main" id="{B95B0495-A974-8BED-C7FB-0B508D894AA4}"/>
              </a:ext>
            </a:extLst>
          </p:cNvPr>
          <p:cNvSpPr txBox="1"/>
          <p:nvPr/>
        </p:nvSpPr>
        <p:spPr>
          <a:xfrm>
            <a:off x="6903219"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4</a:t>
            </a:r>
          </a:p>
        </p:txBody>
      </p:sp>
      <p:sp>
        <p:nvSpPr>
          <p:cNvPr id="34" name="TextBox 33">
            <a:extLst>
              <a:ext uri="{FF2B5EF4-FFF2-40B4-BE49-F238E27FC236}">
                <a16:creationId xmlns:a16="http://schemas.microsoft.com/office/drawing/2014/main" id="{CD9B42E5-5AF5-AB79-13C0-5957F5ED776C}"/>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35" name="TextBox 34">
            <a:extLst>
              <a:ext uri="{FF2B5EF4-FFF2-40B4-BE49-F238E27FC236}">
                <a16:creationId xmlns:a16="http://schemas.microsoft.com/office/drawing/2014/main" id="{9ECDACA1-D66F-1CFE-1E14-5238F7F6030A}"/>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2" name="TextBox 1">
            <a:extLst>
              <a:ext uri="{FF2B5EF4-FFF2-40B4-BE49-F238E27FC236}">
                <a16:creationId xmlns:a16="http://schemas.microsoft.com/office/drawing/2014/main" id="{AFE297C5-9BEC-8F3F-ECD8-AB2DE4187F7F}"/>
              </a:ext>
            </a:extLst>
          </p:cNvPr>
          <p:cNvSpPr txBox="1"/>
          <p:nvPr/>
        </p:nvSpPr>
        <p:spPr>
          <a:xfrm>
            <a:off x="612870" y="5949407"/>
            <a:ext cx="10966260"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The tax information in this webinar is not intended to be used, and cannot be used, to avoid possible tax penalties. </a:t>
            </a:r>
            <a:br>
              <a:rPr lang="en-US" sz="1000" dirty="0">
                <a:solidFill>
                  <a:schemeClr val="bg2">
                    <a:lumMod val="25000"/>
                  </a:schemeClr>
                </a:solidFill>
                <a:latin typeface="ITC Franklin Gothic Std Book" panose="020B0504030503020204" pitchFamily="34" charset="77"/>
              </a:rPr>
            </a:br>
            <a:r>
              <a:rPr lang="en-US" sz="1000" dirty="0">
                <a:solidFill>
                  <a:schemeClr val="bg2">
                    <a:lumMod val="25000"/>
                  </a:schemeClr>
                </a:solidFill>
                <a:latin typeface="ITC Franklin Gothic Std Book" panose="020B0504030503020204" pitchFamily="34" charset="77"/>
              </a:rPr>
              <a:t>The TIAA group of companies does not provide legal or tax advice. Please consult with your legal or tax advisor.</a:t>
            </a:r>
          </a:p>
        </p:txBody>
      </p:sp>
    </p:spTree>
    <p:extLst>
      <p:ext uri="{BB962C8B-B14F-4D97-AF65-F5344CB8AC3E}">
        <p14:creationId xmlns:p14="http://schemas.microsoft.com/office/powerpoint/2010/main" val="311360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xEl>
                                              <p:pRg st="1" end="1"/>
                                            </p:txEl>
                                          </p:spTgt>
                                        </p:tgtEl>
                                        <p:attrNameLst>
                                          <p:attrName>style.visibility</p:attrName>
                                        </p:attrNameLst>
                                      </p:cBhvr>
                                      <p:to>
                                        <p:strVal val="visible"/>
                                      </p:to>
                                    </p:set>
                                    <p:animEffect transition="in" filter="fade">
                                      <p:cBhvr>
                                        <p:cTn id="10" dur="1000"/>
                                        <p:tgtEl>
                                          <p:spTgt spid="2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animEffect transition="in" filter="fade">
                                      <p:cBhvr>
                                        <p:cTn id="15" dur="1000"/>
                                        <p:tgtEl>
                                          <p:spTgt spid="2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D13CE7F-8AB8-5214-E830-A561A02399C7}"/>
              </a:ext>
            </a:extLst>
          </p:cNvPr>
          <p:cNvSpPr/>
          <p:nvPr/>
        </p:nvSpPr>
        <p:spPr>
          <a:xfrm>
            <a:off x="4029204" y="2303816"/>
            <a:ext cx="3571615" cy="440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LATER</a:t>
            </a:r>
          </a:p>
        </p:txBody>
      </p:sp>
      <p:sp>
        <p:nvSpPr>
          <p:cNvPr id="24" name="Rectangle 23">
            <a:extLst>
              <a:ext uri="{FF2B5EF4-FFF2-40B4-BE49-F238E27FC236}">
                <a16:creationId xmlns:a16="http://schemas.microsoft.com/office/drawing/2014/main" id="{011B6637-DC86-0350-B097-BF21D9B4B8B7}"/>
              </a:ext>
            </a:extLst>
          </p:cNvPr>
          <p:cNvSpPr/>
          <p:nvPr/>
        </p:nvSpPr>
        <p:spPr>
          <a:xfrm>
            <a:off x="4029206" y="2857891"/>
            <a:ext cx="3571613"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6" name="Rectangle 25">
            <a:extLst>
              <a:ext uri="{FF2B5EF4-FFF2-40B4-BE49-F238E27FC236}">
                <a16:creationId xmlns:a16="http://schemas.microsoft.com/office/drawing/2014/main" id="{C4CA15A6-3B0D-56F1-179D-3CC7F00E6264}"/>
              </a:ext>
            </a:extLst>
          </p:cNvPr>
          <p:cNvSpPr/>
          <p:nvPr/>
        </p:nvSpPr>
        <p:spPr>
          <a:xfrm>
            <a:off x="7782641" y="2303816"/>
            <a:ext cx="4021051" cy="440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LAST</a:t>
            </a:r>
          </a:p>
        </p:txBody>
      </p:sp>
      <p:sp>
        <p:nvSpPr>
          <p:cNvPr id="27" name="Rectangle 26">
            <a:extLst>
              <a:ext uri="{FF2B5EF4-FFF2-40B4-BE49-F238E27FC236}">
                <a16:creationId xmlns:a16="http://schemas.microsoft.com/office/drawing/2014/main" id="{3DDA8297-CF90-8258-38ED-9209A15702AF}"/>
              </a:ext>
            </a:extLst>
          </p:cNvPr>
          <p:cNvSpPr/>
          <p:nvPr/>
        </p:nvSpPr>
        <p:spPr>
          <a:xfrm>
            <a:off x="7782645" y="2857890"/>
            <a:ext cx="4021047"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 name="Title 2">
            <a:extLst>
              <a:ext uri="{FF2B5EF4-FFF2-40B4-BE49-F238E27FC236}">
                <a16:creationId xmlns:a16="http://schemas.microsoft.com/office/drawing/2014/main" id="{4DB1BC1C-0323-2BBE-F208-69107E5376BB}"/>
              </a:ext>
            </a:extLst>
          </p:cNvPr>
          <p:cNvSpPr>
            <a:spLocks noGrp="1"/>
          </p:cNvSpPr>
          <p:nvPr>
            <p:ph type="title"/>
          </p:nvPr>
        </p:nvSpPr>
        <p:spPr>
          <a:xfrm>
            <a:off x="601196" y="1045107"/>
            <a:ext cx="10966260" cy="481013"/>
          </a:xfrm>
        </p:spPr>
        <p:txBody>
          <a:bodyPr/>
          <a:lstStyle/>
          <a:p>
            <a:r>
              <a:rPr lang="en-US" sz="3600" dirty="0"/>
              <a:t>Consider conventional wisdom for withdrawing assets</a:t>
            </a:r>
          </a:p>
        </p:txBody>
      </p:sp>
      <p:sp>
        <p:nvSpPr>
          <p:cNvPr id="11" name="Text Placeholder 10">
            <a:extLst>
              <a:ext uri="{FF2B5EF4-FFF2-40B4-BE49-F238E27FC236}">
                <a16:creationId xmlns:a16="http://schemas.microsoft.com/office/drawing/2014/main" id="{00AD6FD4-6B06-3254-AA83-94268146D216}"/>
              </a:ext>
            </a:extLst>
          </p:cNvPr>
          <p:cNvSpPr>
            <a:spLocks noGrp="1"/>
          </p:cNvSpPr>
          <p:nvPr>
            <p:ph type="body" sz="quarter" idx="4294967295"/>
          </p:nvPr>
        </p:nvSpPr>
        <p:spPr>
          <a:xfrm>
            <a:off x="626005" y="1623318"/>
            <a:ext cx="10964863" cy="481013"/>
          </a:xfrm>
        </p:spPr>
        <p:txBody>
          <a:bodyPr/>
          <a:lstStyle/>
          <a:p>
            <a:r>
              <a:rPr lang="en-US" dirty="0">
                <a:latin typeface="Gill Sans Nova Light" panose="020B0302020104020203" pitchFamily="34" charset="0"/>
              </a:rPr>
              <a:t>Think of your assets as falling into three tax-based categories.</a:t>
            </a:r>
          </a:p>
        </p:txBody>
      </p:sp>
      <p:sp>
        <p:nvSpPr>
          <p:cNvPr id="9" name="Content Placeholder 17">
            <a:extLst>
              <a:ext uri="{FF2B5EF4-FFF2-40B4-BE49-F238E27FC236}">
                <a16:creationId xmlns:a16="http://schemas.microsoft.com/office/drawing/2014/main" id="{1D7E4127-0F8B-FBF7-3E6E-9637E746D86D}"/>
              </a:ext>
            </a:extLst>
          </p:cNvPr>
          <p:cNvSpPr txBox="1">
            <a:spLocks/>
          </p:cNvSpPr>
          <p:nvPr/>
        </p:nvSpPr>
        <p:spPr>
          <a:xfrm>
            <a:off x="4212166" y="2993349"/>
            <a:ext cx="3314209" cy="2409272"/>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Tax-deferred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Workplace retirement plans, traditional IRAs</a:t>
            </a:r>
            <a:br>
              <a:rPr lang="en-US" sz="2000" dirty="0">
                <a:latin typeface="ITC Franklin Gothic Std Book" panose="020B0504030503020204" pitchFamily="34" charset="77"/>
              </a:rPr>
            </a:br>
            <a:r>
              <a:rPr lang="en-US" sz="2000" dirty="0">
                <a:latin typeface="ITC Franklin Gothic Std Book" panose="020B0504030503020204" pitchFamily="34" charset="77"/>
              </a:rPr>
              <a:t>Can grow tax-deferred </a:t>
            </a:r>
            <a:br>
              <a:rPr lang="en-US" sz="2000" dirty="0">
                <a:latin typeface="ITC Franklin Gothic Std Book" panose="020B0504030503020204" pitchFamily="34" charset="77"/>
              </a:rPr>
            </a:br>
            <a:r>
              <a:rPr lang="en-US" sz="2000" dirty="0">
                <a:latin typeface="ITC Franklin Gothic Std Book" panose="020B0504030503020204" pitchFamily="34" charset="77"/>
              </a:rPr>
              <a:t>until RMDs at age 72</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CDs</a:t>
            </a:r>
            <a:br>
              <a:rPr lang="en-US" sz="2000" dirty="0">
                <a:latin typeface="ITC Franklin Gothic Std Book" panose="020B0504030503020204" pitchFamily="34" charset="77"/>
              </a:rPr>
            </a:br>
            <a:r>
              <a:rPr lang="en-US" sz="2000" dirty="0">
                <a:latin typeface="ITC Franklin Gothic Std Book" panose="020B0504030503020204" pitchFamily="34" charset="77"/>
              </a:rPr>
              <a:t>Accessible once they mature</a:t>
            </a:r>
          </a:p>
        </p:txBody>
      </p:sp>
      <p:sp>
        <p:nvSpPr>
          <p:cNvPr id="13" name="Content Placeholder 17">
            <a:extLst>
              <a:ext uri="{FF2B5EF4-FFF2-40B4-BE49-F238E27FC236}">
                <a16:creationId xmlns:a16="http://schemas.microsoft.com/office/drawing/2014/main" id="{8D7E1B52-6CF4-8131-1575-3BF8E3721250}"/>
              </a:ext>
            </a:extLst>
          </p:cNvPr>
          <p:cNvSpPr txBox="1">
            <a:spLocks/>
          </p:cNvSpPr>
          <p:nvPr/>
        </p:nvSpPr>
        <p:spPr>
          <a:xfrm>
            <a:off x="7983751" y="2993349"/>
            <a:ext cx="3726613" cy="3143628"/>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Tax-free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Roth IRAs and contributions</a:t>
            </a:r>
            <a:br>
              <a:rPr lang="en-US" sz="2000" dirty="0">
                <a:latin typeface="ITC Franklin Gothic Std Book" panose="020B0504030503020204" pitchFamily="34" charset="77"/>
              </a:rPr>
            </a:br>
            <a:r>
              <a:rPr lang="en-US" sz="2000" dirty="0">
                <a:latin typeface="ITC Franklin Gothic Std Book" panose="020B0504030503020204" pitchFamily="34" charset="77"/>
              </a:rPr>
              <a:t>Can grow tax free for life and be left to heirs tax free.</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Life insurance</a:t>
            </a:r>
            <a:br>
              <a:rPr lang="en-US" sz="2000" dirty="0">
                <a:latin typeface="ITC Franklin Gothic Std Book" panose="020B0504030503020204" pitchFamily="34" charset="77"/>
              </a:rPr>
            </a:br>
            <a:r>
              <a:rPr lang="en-US" sz="2000" dirty="0">
                <a:latin typeface="ITC Franklin Gothic Std Book" panose="020B0504030503020204" pitchFamily="34" charset="77"/>
              </a:rPr>
              <a:t>Generally tax-free death benefits. Can provide for beneficiary or heirs.</a:t>
            </a:r>
          </a:p>
        </p:txBody>
      </p:sp>
      <p:sp>
        <p:nvSpPr>
          <p:cNvPr id="19" name="Rectangle 18">
            <a:extLst>
              <a:ext uri="{FF2B5EF4-FFF2-40B4-BE49-F238E27FC236}">
                <a16:creationId xmlns:a16="http://schemas.microsoft.com/office/drawing/2014/main" id="{ECBFA5B4-4DA0-AC10-E9CE-E9C8C732847F}"/>
              </a:ext>
            </a:extLst>
          </p:cNvPr>
          <p:cNvSpPr/>
          <p:nvPr/>
        </p:nvSpPr>
        <p:spPr>
          <a:xfrm>
            <a:off x="626006" y="2857891"/>
            <a:ext cx="3221376"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0" name="Rectangle 19">
            <a:extLst>
              <a:ext uri="{FF2B5EF4-FFF2-40B4-BE49-F238E27FC236}">
                <a16:creationId xmlns:a16="http://schemas.microsoft.com/office/drawing/2014/main" id="{904A9CDC-735B-FA1E-63A8-236616970465}"/>
              </a:ext>
            </a:extLst>
          </p:cNvPr>
          <p:cNvSpPr/>
          <p:nvPr/>
        </p:nvSpPr>
        <p:spPr>
          <a:xfrm>
            <a:off x="626005" y="2303816"/>
            <a:ext cx="3221377" cy="4393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NOW</a:t>
            </a:r>
          </a:p>
        </p:txBody>
      </p:sp>
      <p:sp>
        <p:nvSpPr>
          <p:cNvPr id="21" name="Content Placeholder 17">
            <a:extLst>
              <a:ext uri="{FF2B5EF4-FFF2-40B4-BE49-F238E27FC236}">
                <a16:creationId xmlns:a16="http://schemas.microsoft.com/office/drawing/2014/main" id="{29178043-20B5-C160-C340-A31342728F30}"/>
              </a:ext>
            </a:extLst>
          </p:cNvPr>
          <p:cNvSpPr txBox="1">
            <a:spLocks/>
          </p:cNvSpPr>
          <p:nvPr/>
        </p:nvSpPr>
        <p:spPr>
          <a:xfrm>
            <a:off x="850392" y="2999232"/>
            <a:ext cx="3091311" cy="3143628"/>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After-tax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Bank accounts </a:t>
            </a:r>
            <a:br>
              <a:rPr lang="en-US" sz="2000" dirty="0">
                <a:latin typeface="ITC Franklin Gothic Std Book" panose="020B0504030503020204" pitchFamily="34" charset="77"/>
              </a:rPr>
            </a:br>
            <a:r>
              <a:rPr lang="en-US" sz="2000" dirty="0">
                <a:latin typeface="ITC Franklin Gothic Std Book" panose="020B0504030503020204" pitchFamily="34" charset="77"/>
              </a:rPr>
              <a:t>Your go-to source for immediate needs </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Investment accounts </a:t>
            </a:r>
            <a:br>
              <a:rPr lang="en-US" sz="2000" dirty="0">
                <a:latin typeface="ITC Franklin Gothic Std Book" panose="020B0504030503020204" pitchFamily="34" charset="77"/>
              </a:rPr>
            </a:br>
            <a:r>
              <a:rPr lang="en-US" sz="2000" dirty="0">
                <a:latin typeface="ITC Franklin Gothic Std Book" panose="020B0504030503020204" pitchFamily="34" charset="77"/>
              </a:rPr>
              <a:t>Easy to access, taxed </a:t>
            </a:r>
            <a:br>
              <a:rPr lang="en-US" sz="2000" dirty="0">
                <a:latin typeface="ITC Franklin Gothic Std Book" panose="020B0504030503020204" pitchFamily="34" charset="77"/>
              </a:rPr>
            </a:br>
            <a:r>
              <a:rPr lang="en-US" sz="2000" dirty="0">
                <a:latin typeface="ITC Franklin Gothic Std Book" panose="020B0504030503020204" pitchFamily="34" charset="77"/>
              </a:rPr>
              <a:t>only on gains</a:t>
            </a:r>
          </a:p>
        </p:txBody>
      </p:sp>
      <p:sp>
        <p:nvSpPr>
          <p:cNvPr id="28" name="TextBox 27">
            <a:extLst>
              <a:ext uri="{FF2B5EF4-FFF2-40B4-BE49-F238E27FC236}">
                <a16:creationId xmlns:a16="http://schemas.microsoft.com/office/drawing/2014/main" id="{B03F36F9-713C-6237-1295-4FB76BC6521E}"/>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29" name="TextBox 28">
            <a:extLst>
              <a:ext uri="{FF2B5EF4-FFF2-40B4-BE49-F238E27FC236}">
                <a16:creationId xmlns:a16="http://schemas.microsoft.com/office/drawing/2014/main" id="{94E61E03-C481-3E69-C2EF-CB08E8B3B2ED}"/>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30" name="TextBox 29">
            <a:extLst>
              <a:ext uri="{FF2B5EF4-FFF2-40B4-BE49-F238E27FC236}">
                <a16:creationId xmlns:a16="http://schemas.microsoft.com/office/drawing/2014/main" id="{1F5F05E2-04D4-788C-FF68-7A01B3E8AE58}"/>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31" name="TextBox 30">
            <a:extLst>
              <a:ext uri="{FF2B5EF4-FFF2-40B4-BE49-F238E27FC236}">
                <a16:creationId xmlns:a16="http://schemas.microsoft.com/office/drawing/2014/main" id="{8CFFAC27-C17B-B929-06FA-F1CE85A4059F}"/>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32" name="TextBox 31">
            <a:extLst>
              <a:ext uri="{FF2B5EF4-FFF2-40B4-BE49-F238E27FC236}">
                <a16:creationId xmlns:a16="http://schemas.microsoft.com/office/drawing/2014/main" id="{B3403E10-2C51-F5BB-48D5-76B8F6939FEE}"/>
              </a:ext>
            </a:extLst>
          </p:cNvPr>
          <p:cNvSpPr txBox="1"/>
          <p:nvPr/>
        </p:nvSpPr>
        <p:spPr>
          <a:xfrm>
            <a:off x="6903219"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4</a:t>
            </a:r>
          </a:p>
        </p:txBody>
      </p:sp>
      <p:sp>
        <p:nvSpPr>
          <p:cNvPr id="33" name="TextBox 32">
            <a:extLst>
              <a:ext uri="{FF2B5EF4-FFF2-40B4-BE49-F238E27FC236}">
                <a16:creationId xmlns:a16="http://schemas.microsoft.com/office/drawing/2014/main" id="{55CDC4C3-6292-B332-8B44-59DC532B6851}"/>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34" name="TextBox 33">
            <a:extLst>
              <a:ext uri="{FF2B5EF4-FFF2-40B4-BE49-F238E27FC236}">
                <a16:creationId xmlns:a16="http://schemas.microsoft.com/office/drawing/2014/main" id="{9251D30D-D34C-B4DA-1F91-A625270E93F7}"/>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2" name="TextBox 1">
            <a:extLst>
              <a:ext uri="{FF2B5EF4-FFF2-40B4-BE49-F238E27FC236}">
                <a16:creationId xmlns:a16="http://schemas.microsoft.com/office/drawing/2014/main" id="{9A857D96-F74B-FB04-2DCC-9FCB55D44E02}"/>
              </a:ext>
            </a:extLst>
          </p:cNvPr>
          <p:cNvSpPr txBox="1"/>
          <p:nvPr/>
        </p:nvSpPr>
        <p:spPr>
          <a:xfrm>
            <a:off x="612870" y="5949407"/>
            <a:ext cx="10966260"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The tax information in this webinar is not intended to be used, and cannot be used, to avoid possible tax penalties. </a:t>
            </a:r>
            <a:br>
              <a:rPr lang="en-US" sz="1000" dirty="0">
                <a:solidFill>
                  <a:schemeClr val="bg2">
                    <a:lumMod val="25000"/>
                  </a:schemeClr>
                </a:solidFill>
                <a:latin typeface="ITC Franklin Gothic Std Book" panose="020B0504030503020204" pitchFamily="34" charset="77"/>
              </a:rPr>
            </a:br>
            <a:r>
              <a:rPr lang="en-US" sz="1000" dirty="0">
                <a:solidFill>
                  <a:schemeClr val="bg2">
                    <a:lumMod val="25000"/>
                  </a:schemeClr>
                </a:solidFill>
                <a:latin typeface="ITC Franklin Gothic Std Book" panose="020B0504030503020204" pitchFamily="34" charset="77"/>
              </a:rPr>
              <a:t>The TIAA group of companies does not provide legal or tax advice. Please consult with your legal or tax advisor.</a:t>
            </a:r>
          </a:p>
        </p:txBody>
      </p:sp>
    </p:spTree>
    <p:extLst>
      <p:ext uri="{BB962C8B-B14F-4D97-AF65-F5344CB8AC3E}">
        <p14:creationId xmlns:p14="http://schemas.microsoft.com/office/powerpoint/2010/main" val="325928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10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1000"/>
                                        <p:tgtEl>
                                          <p:spTgt spid="1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FF6976B-6765-8386-7176-5C394321A7B1}"/>
              </a:ext>
            </a:extLst>
          </p:cNvPr>
          <p:cNvSpPr/>
          <p:nvPr/>
        </p:nvSpPr>
        <p:spPr>
          <a:xfrm>
            <a:off x="4029206" y="2857891"/>
            <a:ext cx="3571613"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4" name="Rectangle 23">
            <a:extLst>
              <a:ext uri="{FF2B5EF4-FFF2-40B4-BE49-F238E27FC236}">
                <a16:creationId xmlns:a16="http://schemas.microsoft.com/office/drawing/2014/main" id="{5D768C39-E6FA-D764-1CFB-E1CC37BB697E}"/>
              </a:ext>
            </a:extLst>
          </p:cNvPr>
          <p:cNvSpPr/>
          <p:nvPr/>
        </p:nvSpPr>
        <p:spPr>
          <a:xfrm>
            <a:off x="7782645" y="2857891"/>
            <a:ext cx="4021047" cy="3072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9" name="Rectangle 28">
            <a:extLst>
              <a:ext uri="{FF2B5EF4-FFF2-40B4-BE49-F238E27FC236}">
                <a16:creationId xmlns:a16="http://schemas.microsoft.com/office/drawing/2014/main" id="{C73B6E0A-4D61-D273-8DAD-F5C30977AF60}"/>
              </a:ext>
            </a:extLst>
          </p:cNvPr>
          <p:cNvSpPr/>
          <p:nvPr/>
        </p:nvSpPr>
        <p:spPr>
          <a:xfrm>
            <a:off x="626006" y="2857891"/>
            <a:ext cx="3221376" cy="3072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7" name="Content Placeholder 17">
            <a:extLst>
              <a:ext uri="{FF2B5EF4-FFF2-40B4-BE49-F238E27FC236}">
                <a16:creationId xmlns:a16="http://schemas.microsoft.com/office/drawing/2014/main" id="{EEE9C939-10F6-9DDE-A1E6-6AB7E07CC765}"/>
              </a:ext>
            </a:extLst>
          </p:cNvPr>
          <p:cNvSpPr txBox="1">
            <a:spLocks/>
          </p:cNvSpPr>
          <p:nvPr/>
        </p:nvSpPr>
        <p:spPr>
          <a:xfrm>
            <a:off x="4215384" y="2990088"/>
            <a:ext cx="3314209" cy="2940091"/>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Tax-deferred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Workplace retirement plans, traditional IRAs</a:t>
            </a:r>
            <a:br>
              <a:rPr lang="en-US" sz="2000" dirty="0">
                <a:latin typeface="ITC Franklin Gothic Std Book" panose="020B0504030503020204" pitchFamily="34" charset="77"/>
              </a:rPr>
            </a:br>
            <a:r>
              <a:rPr lang="en-US" sz="2000" dirty="0">
                <a:latin typeface="ITC Franklin Gothic Std Book" panose="020B0504030503020204" pitchFamily="34" charset="77"/>
              </a:rPr>
              <a:t>Can grow tax-deferred </a:t>
            </a:r>
            <a:br>
              <a:rPr lang="en-US" sz="2000" dirty="0">
                <a:latin typeface="ITC Franklin Gothic Std Book" panose="020B0504030503020204" pitchFamily="34" charset="77"/>
              </a:rPr>
            </a:br>
            <a:r>
              <a:rPr lang="en-US" sz="2000" dirty="0">
                <a:latin typeface="ITC Franklin Gothic Std Book" panose="020B0504030503020204" pitchFamily="34" charset="77"/>
              </a:rPr>
              <a:t>until RMDs at age 72</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CDs</a:t>
            </a:r>
            <a:br>
              <a:rPr lang="en-US" sz="2000" dirty="0">
                <a:latin typeface="ITC Franklin Gothic Std Book" panose="020B0504030503020204" pitchFamily="34" charset="77"/>
              </a:rPr>
            </a:br>
            <a:r>
              <a:rPr lang="en-US" sz="2000" dirty="0">
                <a:latin typeface="ITC Franklin Gothic Std Book" panose="020B0504030503020204" pitchFamily="34" charset="77"/>
              </a:rPr>
              <a:t>Accessible once they mature</a:t>
            </a:r>
          </a:p>
        </p:txBody>
      </p:sp>
      <p:sp>
        <p:nvSpPr>
          <p:cNvPr id="28" name="Content Placeholder 17">
            <a:extLst>
              <a:ext uri="{FF2B5EF4-FFF2-40B4-BE49-F238E27FC236}">
                <a16:creationId xmlns:a16="http://schemas.microsoft.com/office/drawing/2014/main" id="{BFF4EF47-6A34-D416-1AF7-5F84F416D726}"/>
              </a:ext>
            </a:extLst>
          </p:cNvPr>
          <p:cNvSpPr txBox="1">
            <a:spLocks/>
          </p:cNvSpPr>
          <p:nvPr/>
        </p:nvSpPr>
        <p:spPr>
          <a:xfrm>
            <a:off x="7982712" y="2993349"/>
            <a:ext cx="3726613" cy="3143628"/>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Tax-free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Roth IRAs and contributions</a:t>
            </a:r>
            <a:br>
              <a:rPr lang="en-US" sz="2000" dirty="0">
                <a:latin typeface="ITC Franklin Gothic Std Book" panose="020B0504030503020204" pitchFamily="34" charset="77"/>
              </a:rPr>
            </a:br>
            <a:r>
              <a:rPr lang="en-US" sz="2000" dirty="0">
                <a:latin typeface="ITC Franklin Gothic Std Book" panose="020B0504030503020204" pitchFamily="34" charset="77"/>
              </a:rPr>
              <a:t>Can grow tax free for life and be left to heirs tax free.</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Life insurance</a:t>
            </a:r>
            <a:br>
              <a:rPr lang="en-US" sz="2000" dirty="0">
                <a:latin typeface="ITC Franklin Gothic Std Book" panose="020B0504030503020204" pitchFamily="34" charset="77"/>
              </a:rPr>
            </a:br>
            <a:r>
              <a:rPr lang="en-US" sz="2000" dirty="0">
                <a:latin typeface="ITC Franklin Gothic Std Book" panose="020B0504030503020204" pitchFamily="34" charset="77"/>
              </a:rPr>
              <a:t>Generally tax-free death benefits. Can provide for beneficiary or heirs.</a:t>
            </a:r>
          </a:p>
        </p:txBody>
      </p:sp>
      <p:sp>
        <p:nvSpPr>
          <p:cNvPr id="31" name="Content Placeholder 17">
            <a:extLst>
              <a:ext uri="{FF2B5EF4-FFF2-40B4-BE49-F238E27FC236}">
                <a16:creationId xmlns:a16="http://schemas.microsoft.com/office/drawing/2014/main" id="{21A5EEF9-BCBB-1FA3-7C66-D28FF3FD6A5B}"/>
              </a:ext>
            </a:extLst>
          </p:cNvPr>
          <p:cNvSpPr txBox="1">
            <a:spLocks/>
          </p:cNvSpPr>
          <p:nvPr/>
        </p:nvSpPr>
        <p:spPr>
          <a:xfrm>
            <a:off x="850392" y="2999232"/>
            <a:ext cx="3091311" cy="3143628"/>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1">
              <a:lnSpc>
                <a:spcPct val="114000"/>
              </a:lnSpc>
              <a:spcBef>
                <a:spcPts val="0"/>
              </a:spcBef>
              <a:spcAft>
                <a:spcPts val="600"/>
              </a:spcAft>
            </a:pPr>
            <a:r>
              <a:rPr lang="en-US" sz="2200" dirty="0">
                <a:solidFill>
                  <a:srgbClr val="0064B5"/>
                </a:solidFill>
                <a:latin typeface="ITC Franklin Gothic Std Book" panose="020B0504030503020204" pitchFamily="34" charset="77"/>
              </a:rPr>
              <a:t>After-tax assets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Bank accounts </a:t>
            </a:r>
            <a:br>
              <a:rPr lang="en-US" sz="2000" dirty="0">
                <a:latin typeface="ITC Franklin Gothic Std Book" panose="020B0504030503020204" pitchFamily="34" charset="77"/>
              </a:rPr>
            </a:br>
            <a:r>
              <a:rPr lang="en-US" sz="2000" dirty="0">
                <a:latin typeface="ITC Franklin Gothic Std Book" panose="020B0504030503020204" pitchFamily="34" charset="77"/>
              </a:rPr>
              <a:t>Your go-to source for immediate needs </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Investment accounts </a:t>
            </a:r>
            <a:br>
              <a:rPr lang="en-US" sz="2000" dirty="0">
                <a:latin typeface="ITC Franklin Gothic Std Book" panose="020B0504030503020204" pitchFamily="34" charset="77"/>
              </a:rPr>
            </a:br>
            <a:r>
              <a:rPr lang="en-US" sz="2000" dirty="0">
                <a:latin typeface="ITC Franklin Gothic Std Book" panose="020B0504030503020204" pitchFamily="34" charset="77"/>
              </a:rPr>
              <a:t>Easy to access, taxed </a:t>
            </a:r>
            <a:br>
              <a:rPr lang="en-US" sz="2000" dirty="0">
                <a:latin typeface="ITC Franklin Gothic Std Book" panose="020B0504030503020204" pitchFamily="34" charset="77"/>
              </a:rPr>
            </a:br>
            <a:r>
              <a:rPr lang="en-US" sz="2000" dirty="0">
                <a:latin typeface="ITC Franklin Gothic Std Book" panose="020B0504030503020204" pitchFamily="34" charset="77"/>
              </a:rPr>
              <a:t>only on gains</a:t>
            </a:r>
          </a:p>
        </p:txBody>
      </p:sp>
      <p:sp>
        <p:nvSpPr>
          <p:cNvPr id="21" name="Rectangle 20">
            <a:extLst>
              <a:ext uri="{FF2B5EF4-FFF2-40B4-BE49-F238E27FC236}">
                <a16:creationId xmlns:a16="http://schemas.microsoft.com/office/drawing/2014/main" id="{C03BD98D-B371-EF13-3A0E-52613EEE87B7}"/>
              </a:ext>
            </a:extLst>
          </p:cNvPr>
          <p:cNvSpPr/>
          <p:nvPr/>
        </p:nvSpPr>
        <p:spPr>
          <a:xfrm>
            <a:off x="4029204" y="2303816"/>
            <a:ext cx="3571615" cy="440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LATER</a:t>
            </a:r>
          </a:p>
        </p:txBody>
      </p:sp>
      <p:sp>
        <p:nvSpPr>
          <p:cNvPr id="23" name="Rectangle 22">
            <a:extLst>
              <a:ext uri="{FF2B5EF4-FFF2-40B4-BE49-F238E27FC236}">
                <a16:creationId xmlns:a16="http://schemas.microsoft.com/office/drawing/2014/main" id="{D28C136A-6297-684D-1025-33D87E07077F}"/>
              </a:ext>
            </a:extLst>
          </p:cNvPr>
          <p:cNvSpPr/>
          <p:nvPr/>
        </p:nvSpPr>
        <p:spPr>
          <a:xfrm>
            <a:off x="7782641" y="2303816"/>
            <a:ext cx="4021051" cy="440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LAST</a:t>
            </a:r>
          </a:p>
        </p:txBody>
      </p:sp>
      <p:sp>
        <p:nvSpPr>
          <p:cNvPr id="25" name="Title 2">
            <a:extLst>
              <a:ext uri="{FF2B5EF4-FFF2-40B4-BE49-F238E27FC236}">
                <a16:creationId xmlns:a16="http://schemas.microsoft.com/office/drawing/2014/main" id="{EBB0A25D-3096-3751-20A7-8D758E2A4F59}"/>
              </a:ext>
            </a:extLst>
          </p:cNvPr>
          <p:cNvSpPr>
            <a:spLocks noGrp="1"/>
          </p:cNvSpPr>
          <p:nvPr>
            <p:ph type="title"/>
          </p:nvPr>
        </p:nvSpPr>
        <p:spPr>
          <a:xfrm>
            <a:off x="601196" y="1045107"/>
            <a:ext cx="10966260" cy="481013"/>
          </a:xfrm>
        </p:spPr>
        <p:txBody>
          <a:bodyPr/>
          <a:lstStyle/>
          <a:p>
            <a:r>
              <a:rPr lang="en-US" sz="3600" dirty="0"/>
              <a:t>Consider additional strategies for more complex needs</a:t>
            </a:r>
          </a:p>
        </p:txBody>
      </p:sp>
      <p:sp>
        <p:nvSpPr>
          <p:cNvPr id="26" name="Text Placeholder 10">
            <a:extLst>
              <a:ext uri="{FF2B5EF4-FFF2-40B4-BE49-F238E27FC236}">
                <a16:creationId xmlns:a16="http://schemas.microsoft.com/office/drawing/2014/main" id="{2EE7D083-315A-AE86-83A5-766F141B2B9E}"/>
              </a:ext>
            </a:extLst>
          </p:cNvPr>
          <p:cNvSpPr txBox="1">
            <a:spLocks/>
          </p:cNvSpPr>
          <p:nvPr/>
        </p:nvSpPr>
        <p:spPr>
          <a:xfrm>
            <a:off x="608752" y="1616698"/>
            <a:ext cx="10964863" cy="481013"/>
          </a:xfrm>
          <a:prstGeom prst="rect">
            <a:avLst/>
          </a:prstGeom>
        </p:spPr>
        <p:txBody>
          <a:bodyPr vert="horz" lIns="0" tIns="0" rIns="0" bIns="0" rtlCol="0">
            <a:norm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How you withdraw your money depends on your circumstances. </a:t>
            </a:r>
          </a:p>
          <a:p>
            <a:endParaRPr lang="en-US" dirty="0"/>
          </a:p>
        </p:txBody>
      </p:sp>
      <p:sp>
        <p:nvSpPr>
          <p:cNvPr id="30" name="Rectangle 29">
            <a:extLst>
              <a:ext uri="{FF2B5EF4-FFF2-40B4-BE49-F238E27FC236}">
                <a16:creationId xmlns:a16="http://schemas.microsoft.com/office/drawing/2014/main" id="{49820E75-FA02-663B-2247-96E9B2A5EE37}"/>
              </a:ext>
            </a:extLst>
          </p:cNvPr>
          <p:cNvSpPr/>
          <p:nvPr/>
        </p:nvSpPr>
        <p:spPr>
          <a:xfrm>
            <a:off x="626005" y="2303816"/>
            <a:ext cx="3221377" cy="4393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NOW</a:t>
            </a:r>
          </a:p>
        </p:txBody>
      </p:sp>
      <p:sp>
        <p:nvSpPr>
          <p:cNvPr id="32" name="TextBox 31">
            <a:extLst>
              <a:ext uri="{FF2B5EF4-FFF2-40B4-BE49-F238E27FC236}">
                <a16:creationId xmlns:a16="http://schemas.microsoft.com/office/drawing/2014/main" id="{7EF6F43B-7656-C549-F231-60D461D0C0B4}"/>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33" name="TextBox 32">
            <a:extLst>
              <a:ext uri="{FF2B5EF4-FFF2-40B4-BE49-F238E27FC236}">
                <a16:creationId xmlns:a16="http://schemas.microsoft.com/office/drawing/2014/main" id="{095187DA-46EC-8808-4C30-ABA0A20CDFAF}"/>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34" name="TextBox 33">
            <a:extLst>
              <a:ext uri="{FF2B5EF4-FFF2-40B4-BE49-F238E27FC236}">
                <a16:creationId xmlns:a16="http://schemas.microsoft.com/office/drawing/2014/main" id="{ACA8927F-1A73-4CED-715E-B3A96850DA28}"/>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35" name="TextBox 34">
            <a:extLst>
              <a:ext uri="{FF2B5EF4-FFF2-40B4-BE49-F238E27FC236}">
                <a16:creationId xmlns:a16="http://schemas.microsoft.com/office/drawing/2014/main" id="{256E2FF6-7841-955E-D50B-6DDD1F477F25}"/>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36" name="TextBox 35">
            <a:extLst>
              <a:ext uri="{FF2B5EF4-FFF2-40B4-BE49-F238E27FC236}">
                <a16:creationId xmlns:a16="http://schemas.microsoft.com/office/drawing/2014/main" id="{04A43904-8739-FEB2-A67C-8B75EB31E22C}"/>
              </a:ext>
            </a:extLst>
          </p:cNvPr>
          <p:cNvSpPr txBox="1"/>
          <p:nvPr/>
        </p:nvSpPr>
        <p:spPr>
          <a:xfrm>
            <a:off x="6903219"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4</a:t>
            </a:r>
          </a:p>
        </p:txBody>
      </p:sp>
      <p:sp>
        <p:nvSpPr>
          <p:cNvPr id="37" name="TextBox 36">
            <a:extLst>
              <a:ext uri="{FF2B5EF4-FFF2-40B4-BE49-F238E27FC236}">
                <a16:creationId xmlns:a16="http://schemas.microsoft.com/office/drawing/2014/main" id="{68516DC8-ADC3-CFAE-D90C-82141097BCD6}"/>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38" name="TextBox 37">
            <a:extLst>
              <a:ext uri="{FF2B5EF4-FFF2-40B4-BE49-F238E27FC236}">
                <a16:creationId xmlns:a16="http://schemas.microsoft.com/office/drawing/2014/main" id="{305F5FAB-D5CA-4C3E-63BC-C87FD0AC760E}"/>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6" name="Left-Right Arrow 5">
            <a:extLst>
              <a:ext uri="{FF2B5EF4-FFF2-40B4-BE49-F238E27FC236}">
                <a16:creationId xmlns:a16="http://schemas.microsoft.com/office/drawing/2014/main" id="{8C6631DD-C6A1-C2A2-4240-EED1DDCE87A6}"/>
              </a:ext>
            </a:extLst>
          </p:cNvPr>
          <p:cNvSpPr/>
          <p:nvPr/>
        </p:nvSpPr>
        <p:spPr>
          <a:xfrm>
            <a:off x="3625487" y="4225197"/>
            <a:ext cx="619802" cy="368403"/>
          </a:xfrm>
          <a:prstGeom prst="lef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8" name="Left-Right Arrow 7">
            <a:extLst>
              <a:ext uri="{FF2B5EF4-FFF2-40B4-BE49-F238E27FC236}">
                <a16:creationId xmlns:a16="http://schemas.microsoft.com/office/drawing/2014/main" id="{9443541B-DE89-6547-4339-E6E0286971A9}"/>
              </a:ext>
            </a:extLst>
          </p:cNvPr>
          <p:cNvSpPr/>
          <p:nvPr/>
        </p:nvSpPr>
        <p:spPr>
          <a:xfrm>
            <a:off x="7369487" y="4225197"/>
            <a:ext cx="619802" cy="368403"/>
          </a:xfrm>
          <a:prstGeom prst="lef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 name="TextBox 1">
            <a:extLst>
              <a:ext uri="{FF2B5EF4-FFF2-40B4-BE49-F238E27FC236}">
                <a16:creationId xmlns:a16="http://schemas.microsoft.com/office/drawing/2014/main" id="{AB6FE9BF-0A24-55BD-E1FF-05E9692D4624}"/>
              </a:ext>
            </a:extLst>
          </p:cNvPr>
          <p:cNvSpPr txBox="1"/>
          <p:nvPr/>
        </p:nvSpPr>
        <p:spPr>
          <a:xfrm>
            <a:off x="612870" y="5949407"/>
            <a:ext cx="10966260" cy="400110"/>
          </a:xfrm>
          <a:prstGeom prst="rect">
            <a:avLst/>
          </a:prstGeom>
          <a:noFill/>
        </p:spPr>
        <p:txBody>
          <a:bodyPr wrap="square" lIns="0" rtlCol="0">
            <a:spAutoFit/>
          </a:bodyPr>
          <a:lstStyle/>
          <a:p>
            <a:r>
              <a:rPr lang="en-US" sz="1000" dirty="0">
                <a:solidFill>
                  <a:schemeClr val="bg2">
                    <a:lumMod val="25000"/>
                  </a:schemeClr>
                </a:solidFill>
                <a:latin typeface="ITC Franklin Gothic Std Book" panose="020B0504030503020204" pitchFamily="34" charset="77"/>
              </a:rPr>
              <a:t>The tax information in this webinar is not intended to be used, and cannot be used, to avoid possible tax penalties. </a:t>
            </a:r>
            <a:br>
              <a:rPr lang="en-US" sz="1000" dirty="0">
                <a:solidFill>
                  <a:schemeClr val="bg2">
                    <a:lumMod val="25000"/>
                  </a:schemeClr>
                </a:solidFill>
                <a:latin typeface="ITC Franklin Gothic Std Book" panose="020B0504030503020204" pitchFamily="34" charset="77"/>
              </a:rPr>
            </a:br>
            <a:r>
              <a:rPr lang="en-US" sz="1000" dirty="0">
                <a:solidFill>
                  <a:schemeClr val="bg2">
                    <a:lumMod val="25000"/>
                  </a:schemeClr>
                </a:solidFill>
                <a:latin typeface="ITC Franklin Gothic Std Book" panose="020B0504030503020204" pitchFamily="34" charset="77"/>
              </a:rPr>
              <a:t>The TIAA group of companies does not provide legal or tax advice. Please consult with your legal or tax advisor.</a:t>
            </a:r>
          </a:p>
        </p:txBody>
      </p:sp>
    </p:spTree>
    <p:extLst>
      <p:ext uri="{BB962C8B-B14F-4D97-AF65-F5344CB8AC3E}">
        <p14:creationId xmlns:p14="http://schemas.microsoft.com/office/powerpoint/2010/main" val="354552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6" presetClass="emph" presetSubtype="0" repeatCount="4000" accel="50000" decel="50000" autoRev="1" fill="hold" grpId="1" nodeType="withEffect">
                                  <p:stCondLst>
                                    <p:cond delay="0"/>
                                  </p:stCondLst>
                                  <p:childTnLst>
                                    <p:animScale>
                                      <p:cBhvr>
                                        <p:cTn id="9" dur="1000" fill="hold"/>
                                        <p:tgtEl>
                                          <p:spTgt spid="6"/>
                                        </p:tgtEl>
                                      </p:cBhvr>
                                      <p:by x="135000" y="100000"/>
                                    </p:animScale>
                                  </p:childTnLst>
                                </p:cTn>
                              </p:par>
                              <p:par>
                                <p:cTn id="10" presetID="10" presetClass="entr" presetSubtype="0" fill="hold" grpId="1"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6" presetClass="emph" presetSubtype="0" repeatCount="4000" accel="50000" decel="50000" autoRev="1" fill="hold" grpId="0" nodeType="withEffect">
                                  <p:stCondLst>
                                    <p:cond delay="0"/>
                                  </p:stCondLst>
                                  <p:childTnLst>
                                    <p:animScale>
                                      <p:cBhvr>
                                        <p:cTn id="14" dur="1000" fill="hold"/>
                                        <p:tgtEl>
                                          <p:spTgt spid="8"/>
                                        </p:tgtEl>
                                      </p:cBhvr>
                                      <p:by x="135000" y="100000"/>
                                    </p:animScale>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8" grpId="0" animBg="1"/>
      <p:bldP spid="8" grpId="1"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a:extLst>
              <a:ext uri="{FF2B5EF4-FFF2-40B4-BE49-F238E27FC236}">
                <a16:creationId xmlns:a16="http://schemas.microsoft.com/office/drawing/2014/main" id="{EBB0A25D-3096-3751-20A7-8D758E2A4F59}"/>
              </a:ext>
            </a:extLst>
          </p:cNvPr>
          <p:cNvSpPr>
            <a:spLocks noGrp="1"/>
          </p:cNvSpPr>
          <p:nvPr>
            <p:ph type="title"/>
          </p:nvPr>
        </p:nvSpPr>
        <p:spPr>
          <a:xfrm>
            <a:off x="601196" y="1045107"/>
            <a:ext cx="10966260" cy="481013"/>
          </a:xfrm>
        </p:spPr>
        <p:txBody>
          <a:bodyPr/>
          <a:lstStyle/>
          <a:p>
            <a:r>
              <a:rPr lang="en-US" sz="3600" dirty="0"/>
              <a:t>Consider additional strategies for more complex needs</a:t>
            </a:r>
          </a:p>
        </p:txBody>
      </p:sp>
      <p:sp>
        <p:nvSpPr>
          <p:cNvPr id="26" name="Text Placeholder 10">
            <a:extLst>
              <a:ext uri="{FF2B5EF4-FFF2-40B4-BE49-F238E27FC236}">
                <a16:creationId xmlns:a16="http://schemas.microsoft.com/office/drawing/2014/main" id="{2EE7D083-315A-AE86-83A5-766F141B2B9E}"/>
              </a:ext>
            </a:extLst>
          </p:cNvPr>
          <p:cNvSpPr txBox="1">
            <a:spLocks/>
          </p:cNvSpPr>
          <p:nvPr/>
        </p:nvSpPr>
        <p:spPr>
          <a:xfrm>
            <a:off x="608752" y="1616698"/>
            <a:ext cx="10964863" cy="481013"/>
          </a:xfrm>
          <a:prstGeom prst="rect">
            <a:avLst/>
          </a:prstGeom>
        </p:spPr>
        <p:txBody>
          <a:bodyPr vert="horz" lIns="0" tIns="0" rIns="0" bIns="0" rtlCol="0">
            <a:norm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These key questions can help you with a withdrawal strategy. </a:t>
            </a:r>
          </a:p>
          <a:p>
            <a:endParaRPr lang="en-US" dirty="0"/>
          </a:p>
        </p:txBody>
      </p:sp>
      <p:sp>
        <p:nvSpPr>
          <p:cNvPr id="32" name="TextBox 31">
            <a:extLst>
              <a:ext uri="{FF2B5EF4-FFF2-40B4-BE49-F238E27FC236}">
                <a16:creationId xmlns:a16="http://schemas.microsoft.com/office/drawing/2014/main" id="{7EF6F43B-7656-C549-F231-60D461D0C0B4}"/>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33" name="TextBox 32">
            <a:extLst>
              <a:ext uri="{FF2B5EF4-FFF2-40B4-BE49-F238E27FC236}">
                <a16:creationId xmlns:a16="http://schemas.microsoft.com/office/drawing/2014/main" id="{095187DA-46EC-8808-4C30-ABA0A20CDFAF}"/>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34" name="TextBox 33">
            <a:extLst>
              <a:ext uri="{FF2B5EF4-FFF2-40B4-BE49-F238E27FC236}">
                <a16:creationId xmlns:a16="http://schemas.microsoft.com/office/drawing/2014/main" id="{ACA8927F-1A73-4CED-715E-B3A96850DA28}"/>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35" name="TextBox 34">
            <a:extLst>
              <a:ext uri="{FF2B5EF4-FFF2-40B4-BE49-F238E27FC236}">
                <a16:creationId xmlns:a16="http://schemas.microsoft.com/office/drawing/2014/main" id="{256E2FF6-7841-955E-D50B-6DDD1F477F25}"/>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36" name="TextBox 35">
            <a:extLst>
              <a:ext uri="{FF2B5EF4-FFF2-40B4-BE49-F238E27FC236}">
                <a16:creationId xmlns:a16="http://schemas.microsoft.com/office/drawing/2014/main" id="{04A43904-8739-FEB2-A67C-8B75EB31E22C}"/>
              </a:ext>
            </a:extLst>
          </p:cNvPr>
          <p:cNvSpPr txBox="1"/>
          <p:nvPr/>
        </p:nvSpPr>
        <p:spPr>
          <a:xfrm>
            <a:off x="6903219"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4</a:t>
            </a:r>
          </a:p>
        </p:txBody>
      </p:sp>
      <p:sp>
        <p:nvSpPr>
          <p:cNvPr id="37" name="TextBox 36">
            <a:extLst>
              <a:ext uri="{FF2B5EF4-FFF2-40B4-BE49-F238E27FC236}">
                <a16:creationId xmlns:a16="http://schemas.microsoft.com/office/drawing/2014/main" id="{68516DC8-ADC3-CFAE-D90C-82141097BCD6}"/>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38" name="TextBox 37">
            <a:extLst>
              <a:ext uri="{FF2B5EF4-FFF2-40B4-BE49-F238E27FC236}">
                <a16:creationId xmlns:a16="http://schemas.microsoft.com/office/drawing/2014/main" id="{305F5FAB-D5CA-4C3E-63BC-C87FD0AC760E}"/>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2" name="TextBox 1">
            <a:extLst>
              <a:ext uri="{FF2B5EF4-FFF2-40B4-BE49-F238E27FC236}">
                <a16:creationId xmlns:a16="http://schemas.microsoft.com/office/drawing/2014/main" id="{A03EB7F0-8913-D225-D5CD-38B6A037DE59}"/>
              </a:ext>
            </a:extLst>
          </p:cNvPr>
          <p:cNvSpPr txBox="1"/>
          <p:nvPr/>
        </p:nvSpPr>
        <p:spPr>
          <a:xfrm>
            <a:off x="4497004" y="2743200"/>
            <a:ext cx="5798205" cy="2092881"/>
          </a:xfrm>
          <a:prstGeom prst="rect">
            <a:avLst/>
          </a:prstGeom>
          <a:noFill/>
        </p:spPr>
        <p:txBody>
          <a:bodyPr wrap="square" rtlCol="0">
            <a:spAutoFit/>
          </a:bodyPr>
          <a:lstStyle/>
          <a:p>
            <a:pPr>
              <a:spcAft>
                <a:spcPts val="1200"/>
              </a:spcAft>
            </a:pPr>
            <a:r>
              <a:rPr lang="en-US" sz="2000" dirty="0">
                <a:latin typeface="ITC Franklin Gothic Std Book" panose="020B0504030503020204" pitchFamily="34" charset="77"/>
              </a:rPr>
              <a:t>What will the investment/asset be used for?</a:t>
            </a:r>
          </a:p>
          <a:p>
            <a:pPr>
              <a:spcAft>
                <a:spcPts val="1200"/>
              </a:spcAft>
            </a:pPr>
            <a:r>
              <a:rPr lang="en-US" sz="2000" dirty="0">
                <a:latin typeface="ITC Franklin Gothic Std Book" panose="020B0504030503020204" pitchFamily="34" charset="77"/>
              </a:rPr>
              <a:t>How liquid or easy to withdraw is it?</a:t>
            </a:r>
          </a:p>
          <a:p>
            <a:pPr>
              <a:spcAft>
                <a:spcPts val="1200"/>
              </a:spcAft>
            </a:pPr>
            <a:r>
              <a:rPr lang="en-US" sz="2000" dirty="0">
                <a:latin typeface="ITC Franklin Gothic Std Book" panose="020B0504030503020204" pitchFamily="34" charset="77"/>
              </a:rPr>
              <a:t>How is each investment/asset taxed on withdrawal?</a:t>
            </a:r>
          </a:p>
          <a:p>
            <a:pPr>
              <a:spcAft>
                <a:spcPts val="1200"/>
              </a:spcAft>
            </a:pPr>
            <a:r>
              <a:rPr lang="en-US" sz="2000" dirty="0">
                <a:latin typeface="ITC Franklin Gothic Std Book" panose="020B0504030503020204" pitchFamily="34" charset="77"/>
              </a:rPr>
              <a:t>What is it invested in—what is the risk?</a:t>
            </a:r>
          </a:p>
        </p:txBody>
      </p:sp>
      <p:pic>
        <p:nvPicPr>
          <p:cNvPr id="3" name="Picture 2">
            <a:extLst>
              <a:ext uri="{FF2B5EF4-FFF2-40B4-BE49-F238E27FC236}">
                <a16:creationId xmlns:a16="http://schemas.microsoft.com/office/drawing/2014/main" id="{B22420EF-7F40-534D-3231-8F0D0EC9B39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2593" y="2743200"/>
            <a:ext cx="3244066" cy="3239598"/>
          </a:xfrm>
          <a:prstGeom prst="round2DiagRect">
            <a:avLst/>
          </a:prstGeom>
        </p:spPr>
      </p:pic>
      <p:cxnSp>
        <p:nvCxnSpPr>
          <p:cNvPr id="4" name="Straight Connector 3">
            <a:extLst>
              <a:ext uri="{FF2B5EF4-FFF2-40B4-BE49-F238E27FC236}">
                <a16:creationId xmlns:a16="http://schemas.microsoft.com/office/drawing/2014/main" id="{924B756B-4D83-FF39-EC88-6A0F2C6E81DD}"/>
              </a:ext>
            </a:extLst>
          </p:cNvPr>
          <p:cNvCxnSpPr/>
          <p:nvPr/>
        </p:nvCxnSpPr>
        <p:spPr>
          <a:xfrm>
            <a:off x="571500" y="2459845"/>
            <a:ext cx="10972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35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807C-4E08-CF0D-A965-F37B533D6690}"/>
              </a:ext>
            </a:extLst>
          </p:cNvPr>
          <p:cNvSpPr>
            <a:spLocks noGrp="1"/>
          </p:cNvSpPr>
          <p:nvPr>
            <p:ph type="title"/>
          </p:nvPr>
        </p:nvSpPr>
        <p:spPr>
          <a:xfrm>
            <a:off x="602593" y="1045953"/>
            <a:ext cx="10966260" cy="685800"/>
          </a:xfrm>
        </p:spPr>
        <p:txBody>
          <a:bodyPr/>
          <a:lstStyle/>
          <a:p>
            <a:r>
              <a:rPr lang="en-US" sz="3600" dirty="0"/>
              <a:t>Step 5: Review your income plan regularly</a:t>
            </a:r>
          </a:p>
        </p:txBody>
      </p:sp>
      <p:sp>
        <p:nvSpPr>
          <p:cNvPr id="3" name="Text Placeholder 2">
            <a:extLst>
              <a:ext uri="{FF2B5EF4-FFF2-40B4-BE49-F238E27FC236}">
                <a16:creationId xmlns:a16="http://schemas.microsoft.com/office/drawing/2014/main" id="{6BA20C84-AF40-69C9-38F0-1869423DE55C}"/>
              </a:ext>
            </a:extLst>
          </p:cNvPr>
          <p:cNvSpPr>
            <a:spLocks noGrp="1"/>
          </p:cNvSpPr>
          <p:nvPr>
            <p:ph type="body" sz="quarter" idx="15"/>
          </p:nvPr>
        </p:nvSpPr>
        <p:spPr>
          <a:xfrm>
            <a:off x="613226" y="1577630"/>
            <a:ext cx="10966260" cy="461647"/>
          </a:xfrm>
        </p:spPr>
        <p:txBody>
          <a:bodyPr/>
          <a:lstStyle/>
          <a:p>
            <a:r>
              <a:rPr lang="en-US" sz="2800" dirty="0"/>
              <a:t>Your circumstances can change quickly, so always adjust as needed.</a:t>
            </a:r>
          </a:p>
        </p:txBody>
      </p:sp>
      <p:sp>
        <p:nvSpPr>
          <p:cNvPr id="5" name="TextBox 4">
            <a:extLst>
              <a:ext uri="{FF2B5EF4-FFF2-40B4-BE49-F238E27FC236}">
                <a16:creationId xmlns:a16="http://schemas.microsoft.com/office/drawing/2014/main" id="{DB9E6CEF-B789-6601-B12A-18505867B081}"/>
              </a:ext>
            </a:extLst>
          </p:cNvPr>
          <p:cNvSpPr txBox="1"/>
          <p:nvPr/>
        </p:nvSpPr>
        <p:spPr>
          <a:xfrm>
            <a:off x="4497004" y="2743200"/>
            <a:ext cx="5798205" cy="1785104"/>
          </a:xfrm>
          <a:prstGeom prst="rect">
            <a:avLst/>
          </a:prstGeom>
          <a:noFill/>
        </p:spPr>
        <p:txBody>
          <a:bodyPr wrap="square" rtlCol="0">
            <a:spAutoFit/>
          </a:bodyPr>
          <a:lstStyle/>
          <a:p>
            <a:pPr>
              <a:spcAft>
                <a:spcPts val="1200"/>
              </a:spcAft>
            </a:pPr>
            <a:r>
              <a:rPr lang="en-US" sz="2000" dirty="0">
                <a:latin typeface="ITC Franklin Gothic Std Book" panose="020B0504030503020204" pitchFamily="34" charset="77"/>
              </a:rPr>
              <a:t>Are you spending more or less than you thought?</a:t>
            </a:r>
          </a:p>
          <a:p>
            <a:pPr>
              <a:spcAft>
                <a:spcPts val="1200"/>
              </a:spcAft>
            </a:pPr>
            <a:r>
              <a:rPr lang="en-US" sz="2000" dirty="0">
                <a:latin typeface="ITC Franklin Gothic Std Book" panose="020B0504030503020204" pitchFamily="34" charset="77"/>
              </a:rPr>
              <a:t>Do you have an emergency expense to cover?</a:t>
            </a:r>
          </a:p>
          <a:p>
            <a:pPr>
              <a:spcAft>
                <a:spcPts val="1200"/>
              </a:spcAft>
            </a:pPr>
            <a:r>
              <a:rPr lang="en-US" sz="2000" dirty="0">
                <a:latin typeface="ITC Franklin Gothic Std Book" panose="020B0504030503020204" pitchFamily="34" charset="77"/>
              </a:rPr>
              <a:t>Are you selling a house or other asset?</a:t>
            </a:r>
          </a:p>
          <a:p>
            <a:pPr>
              <a:spcAft>
                <a:spcPts val="1200"/>
              </a:spcAft>
            </a:pPr>
            <a:r>
              <a:rPr lang="en-US" sz="2000" dirty="0">
                <a:latin typeface="ITC Franklin Gothic Std Book" panose="020B0504030503020204" pitchFamily="34" charset="77"/>
              </a:rPr>
              <a:t>Is your monthly income changing?</a:t>
            </a:r>
          </a:p>
        </p:txBody>
      </p:sp>
      <p:cxnSp>
        <p:nvCxnSpPr>
          <p:cNvPr id="4" name="Straight Connector 3">
            <a:extLst>
              <a:ext uri="{FF2B5EF4-FFF2-40B4-BE49-F238E27FC236}">
                <a16:creationId xmlns:a16="http://schemas.microsoft.com/office/drawing/2014/main" id="{55093CBE-48B8-8DD4-9601-9CC71FBB5591}"/>
              </a:ext>
            </a:extLst>
          </p:cNvPr>
          <p:cNvCxnSpPr/>
          <p:nvPr/>
        </p:nvCxnSpPr>
        <p:spPr>
          <a:xfrm>
            <a:off x="571500" y="2459845"/>
            <a:ext cx="10972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D017A0D-A2C4-39BA-7739-6693EAAFC8A8}"/>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7" name="TextBox 6">
            <a:extLst>
              <a:ext uri="{FF2B5EF4-FFF2-40B4-BE49-F238E27FC236}">
                <a16:creationId xmlns:a16="http://schemas.microsoft.com/office/drawing/2014/main" id="{00550E4F-5217-FC3F-ECBD-362792ABE8C2}"/>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8" name="TextBox 7">
            <a:extLst>
              <a:ext uri="{FF2B5EF4-FFF2-40B4-BE49-F238E27FC236}">
                <a16:creationId xmlns:a16="http://schemas.microsoft.com/office/drawing/2014/main" id="{FFE6EFB1-6C50-D4E9-4AFB-6922F880FA0F}"/>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9" name="TextBox 8">
            <a:extLst>
              <a:ext uri="{FF2B5EF4-FFF2-40B4-BE49-F238E27FC236}">
                <a16:creationId xmlns:a16="http://schemas.microsoft.com/office/drawing/2014/main" id="{7385BABD-5AE5-2B98-ABD3-21B8EFD02414}"/>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11" name="TextBox 10">
            <a:extLst>
              <a:ext uri="{FF2B5EF4-FFF2-40B4-BE49-F238E27FC236}">
                <a16:creationId xmlns:a16="http://schemas.microsoft.com/office/drawing/2014/main" id="{2BD0CD40-F30A-203A-D400-FA133763CEAD}"/>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3" name="TextBox 12">
            <a:extLst>
              <a:ext uri="{FF2B5EF4-FFF2-40B4-BE49-F238E27FC236}">
                <a16:creationId xmlns:a16="http://schemas.microsoft.com/office/drawing/2014/main" id="{FA1D22B8-E24E-06F2-1578-52ED761F4F3A}"/>
              </a:ext>
            </a:extLst>
          </p:cNvPr>
          <p:cNvSpPr txBox="1"/>
          <p:nvPr/>
        </p:nvSpPr>
        <p:spPr>
          <a:xfrm>
            <a:off x="8478376"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5</a:t>
            </a:r>
          </a:p>
        </p:txBody>
      </p:sp>
      <p:sp>
        <p:nvSpPr>
          <p:cNvPr id="14" name="TextBox 13">
            <a:extLst>
              <a:ext uri="{FF2B5EF4-FFF2-40B4-BE49-F238E27FC236}">
                <a16:creationId xmlns:a16="http://schemas.microsoft.com/office/drawing/2014/main" id="{E785E9FA-2E7F-7C43-ACF6-BBA8E245DCDB}"/>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pic>
        <p:nvPicPr>
          <p:cNvPr id="12" name="Picture 11">
            <a:extLst>
              <a:ext uri="{FF2B5EF4-FFF2-40B4-BE49-F238E27FC236}">
                <a16:creationId xmlns:a16="http://schemas.microsoft.com/office/drawing/2014/main" id="{B083F7D3-2B34-AFA4-ED22-033CA350AAF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3226" y="2743200"/>
            <a:ext cx="3244066" cy="3239598"/>
          </a:xfrm>
          <a:prstGeom prst="round2DiagRect">
            <a:avLst/>
          </a:prstGeom>
        </p:spPr>
      </p:pic>
    </p:spTree>
    <p:extLst>
      <p:ext uri="{BB962C8B-B14F-4D97-AF65-F5344CB8AC3E}">
        <p14:creationId xmlns:p14="http://schemas.microsoft.com/office/powerpoint/2010/main" val="41806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DF29C0-5D1E-155D-58D5-B8F8B9E1E05A}"/>
              </a:ext>
            </a:extLst>
          </p:cNvPr>
          <p:cNvSpPr txBox="1"/>
          <p:nvPr/>
        </p:nvSpPr>
        <p:spPr>
          <a:xfrm>
            <a:off x="601279" y="5256812"/>
            <a:ext cx="10979807" cy="1172565"/>
          </a:xfrm>
          <a:prstGeom prst="rect">
            <a:avLst/>
          </a:prstGeom>
          <a:noFill/>
        </p:spPr>
        <p:txBody>
          <a:bodyPr wrap="square" lIns="0" rtlCol="0">
            <a:spAutoFit/>
          </a:bodyPr>
          <a:lstStyle/>
          <a:p>
            <a:pPr lvl="0" defTabSz="457200">
              <a:lnSpc>
                <a:spcPct val="114000"/>
              </a:lnSpc>
              <a:spcAft>
                <a:spcPts val="300"/>
              </a:spcAft>
              <a:defRPr/>
            </a:pPr>
            <a:r>
              <a:rPr lang="en-US" sz="1000" dirty="0">
                <a:solidFill>
                  <a:schemeClr val="bg2">
                    <a:lumMod val="25000"/>
                  </a:schemeClr>
                </a:solidFill>
                <a:latin typeface="ITC Franklin Gothic Std Book" panose="020B0504030503020204" pitchFamily="34" charset="77"/>
              </a:rPr>
              <a:t>Before rolling over assets, consider your other options. You may be able to leave money in your current plan, withdraw cash or roll over the assets to your new employer’s plan if one is available and rollovers are permitted. Compare the differences in investment options, services, fees and expenses, withdrawal options, required minimum distributions, other plan features, and tax treatment. Speak with a TIAA consultant and your tax advisor regarding your situation. Learn more at </a:t>
            </a:r>
            <a:r>
              <a:rPr lang="en-US" sz="1000" dirty="0" err="1">
                <a:solidFill>
                  <a:schemeClr val="bg2">
                    <a:lumMod val="25000"/>
                  </a:schemeClr>
                </a:solidFill>
                <a:latin typeface="ITC Franklin Gothic Std Book" panose="020B0504030503020204" pitchFamily="34" charset="77"/>
              </a:rPr>
              <a:t>TIAA.org</a:t>
            </a:r>
            <a:r>
              <a:rPr lang="en-US" sz="1000" dirty="0">
                <a:solidFill>
                  <a:schemeClr val="bg2">
                    <a:lumMod val="25000"/>
                  </a:schemeClr>
                </a:solidFill>
                <a:latin typeface="ITC Franklin Gothic Std Book" panose="020B0504030503020204" pitchFamily="34" charset="77"/>
              </a:rPr>
              <a:t>/</a:t>
            </a:r>
            <a:r>
              <a:rPr lang="en-US" sz="1000" dirty="0" err="1">
                <a:solidFill>
                  <a:schemeClr val="bg2">
                    <a:lumMod val="25000"/>
                  </a:schemeClr>
                </a:solidFill>
                <a:latin typeface="ITC Franklin Gothic Std Book" panose="020B0504030503020204" pitchFamily="34" charset="77"/>
              </a:rPr>
              <a:t>reviewyouroptions</a:t>
            </a:r>
            <a:r>
              <a:rPr lang="en-US" sz="1000" dirty="0">
                <a:solidFill>
                  <a:schemeClr val="bg2">
                    <a:lumMod val="25000"/>
                  </a:schemeClr>
                </a:solidFill>
                <a:latin typeface="ITC Franklin Gothic Std Book" panose="020B0504030503020204" pitchFamily="34" charset="77"/>
              </a:rPr>
              <a:t>.</a:t>
            </a:r>
          </a:p>
          <a:p>
            <a:pPr lvl="0" defTabSz="457200">
              <a:lnSpc>
                <a:spcPct val="114000"/>
              </a:lnSpc>
              <a:spcAft>
                <a:spcPts val="300"/>
              </a:spcAft>
              <a:defRPr/>
            </a:pPr>
            <a:r>
              <a:rPr lang="en-US" sz="1000" dirty="0">
                <a:solidFill>
                  <a:schemeClr val="bg2">
                    <a:lumMod val="25000"/>
                  </a:schemeClr>
                </a:solidFill>
                <a:latin typeface="ITC Franklin Gothic Std Book" panose="020B0504030503020204" pitchFamily="34" charset="77"/>
              </a:rPr>
              <a:t>Before transferring assets or replacing an existing annuity, be sure to carefully consider the benefits of both the existing and new product. There will likely be differences in features, costs, surrender charges, services, company strength and other important aspects. There may also be tax consequences associated with the transfer of assets. Indirect transfers may be subject to taxation and penalties. </a:t>
            </a:r>
          </a:p>
        </p:txBody>
      </p:sp>
      <p:sp>
        <p:nvSpPr>
          <p:cNvPr id="18" name="Title 2">
            <a:extLst>
              <a:ext uri="{FF2B5EF4-FFF2-40B4-BE49-F238E27FC236}">
                <a16:creationId xmlns:a16="http://schemas.microsoft.com/office/drawing/2014/main" id="{845EF560-D1C7-CF47-9A2C-9F6341186CAB}"/>
              </a:ext>
            </a:extLst>
          </p:cNvPr>
          <p:cNvSpPr txBox="1">
            <a:spLocks/>
          </p:cNvSpPr>
          <p:nvPr/>
        </p:nvSpPr>
        <p:spPr>
          <a:xfrm>
            <a:off x="601196" y="1045107"/>
            <a:ext cx="10966260" cy="481013"/>
          </a:xfrm>
          <a:prstGeom prst="rect">
            <a:avLst/>
          </a:prstGeom>
        </p:spPr>
        <p:txBody>
          <a:bodyPr vert="horz" lIns="0" tIns="0" rIns="0" bIns="0" rtlCol="0" anchor="t" anchorCtr="0">
            <a:noAutofit/>
          </a:bodyPr>
          <a:lstStyle>
            <a:lvl1pPr algn="l" defTabSz="914400" rtl="0" eaLnBrk="1" fontAlgn="t" latinLnBrk="0" hangingPunct="1">
              <a:lnSpc>
                <a:spcPts val="3000"/>
              </a:lnSpc>
              <a:spcBef>
                <a:spcPct val="0"/>
              </a:spcBef>
              <a:buNone/>
              <a:defRPr sz="2600" b="0" i="0" kern="1200">
                <a:solidFill>
                  <a:schemeClr val="accent4"/>
                </a:solidFill>
                <a:latin typeface="Gill Sans Nova Light" panose="020B0302020104020203" pitchFamily="34" charset="0"/>
                <a:ea typeface="+mj-ea"/>
                <a:cs typeface="Gill Sans Light" panose="020B0302020104020203" pitchFamily="34" charset="-79"/>
              </a:defRPr>
            </a:lvl1pPr>
          </a:lstStyle>
          <a:p>
            <a:r>
              <a:rPr lang="en-US" sz="3600" dirty="0"/>
              <a:t>Consider simplifying your accounts</a:t>
            </a:r>
          </a:p>
        </p:txBody>
      </p:sp>
      <p:sp>
        <p:nvSpPr>
          <p:cNvPr id="19" name="Text Placeholder 10">
            <a:extLst>
              <a:ext uri="{FF2B5EF4-FFF2-40B4-BE49-F238E27FC236}">
                <a16:creationId xmlns:a16="http://schemas.microsoft.com/office/drawing/2014/main" id="{4AE31085-3BAD-1756-E7B7-77C082E7EB41}"/>
              </a:ext>
            </a:extLst>
          </p:cNvPr>
          <p:cNvSpPr txBox="1">
            <a:spLocks/>
          </p:cNvSpPr>
          <p:nvPr/>
        </p:nvSpPr>
        <p:spPr>
          <a:xfrm>
            <a:off x="608752" y="1616698"/>
            <a:ext cx="10964863" cy="481013"/>
          </a:xfrm>
          <a:prstGeom prst="rect">
            <a:avLst/>
          </a:prstGeom>
        </p:spPr>
        <p:txBody>
          <a:bodyPr vert="horz" lIns="0" tIns="0" rIns="0" bIns="0" rtlCol="0">
            <a:norm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Consolidating multiple accounts may make planning and withdrawals easier.</a:t>
            </a:r>
          </a:p>
        </p:txBody>
      </p:sp>
      <p:sp>
        <p:nvSpPr>
          <p:cNvPr id="6" name="TextBox 5">
            <a:extLst>
              <a:ext uri="{FF2B5EF4-FFF2-40B4-BE49-F238E27FC236}">
                <a16:creationId xmlns:a16="http://schemas.microsoft.com/office/drawing/2014/main" id="{921FAF23-D429-5FEF-F82A-5F50529F6A6B}"/>
              </a:ext>
            </a:extLst>
          </p:cNvPr>
          <p:cNvSpPr txBox="1"/>
          <p:nvPr/>
        </p:nvSpPr>
        <p:spPr>
          <a:xfrm>
            <a:off x="673690" y="3900431"/>
            <a:ext cx="2423375" cy="707886"/>
          </a:xfrm>
          <a:prstGeom prst="rect">
            <a:avLst/>
          </a:prstGeom>
          <a:noFill/>
          <a:ln>
            <a:noFill/>
          </a:ln>
        </p:spPr>
        <p:txBody>
          <a:bodyPr wrap="square">
            <a:spAutoFit/>
          </a:bodyPr>
          <a:lstStyle/>
          <a:p>
            <a:r>
              <a:rPr lang="en-US" sz="2000" dirty="0">
                <a:latin typeface="ITC Franklin Gothic Std Book" panose="020B0504030503020204" pitchFamily="34" charset="77"/>
              </a:rPr>
              <a:t>Clearer view of your total savings</a:t>
            </a:r>
          </a:p>
        </p:txBody>
      </p:sp>
      <p:sp>
        <p:nvSpPr>
          <p:cNvPr id="16" name="TextBox 15">
            <a:extLst>
              <a:ext uri="{FF2B5EF4-FFF2-40B4-BE49-F238E27FC236}">
                <a16:creationId xmlns:a16="http://schemas.microsoft.com/office/drawing/2014/main" id="{C9B4BA3C-93F3-E5CE-2B9A-8373C8F7821F}"/>
              </a:ext>
            </a:extLst>
          </p:cNvPr>
          <p:cNvSpPr txBox="1"/>
          <p:nvPr/>
        </p:nvSpPr>
        <p:spPr>
          <a:xfrm>
            <a:off x="4293903" y="3900431"/>
            <a:ext cx="2507244" cy="1015663"/>
          </a:xfrm>
          <a:prstGeom prst="rect">
            <a:avLst/>
          </a:prstGeom>
          <a:noFill/>
          <a:ln>
            <a:noFill/>
          </a:ln>
        </p:spPr>
        <p:txBody>
          <a:bodyPr wrap="square">
            <a:spAutoFit/>
          </a:bodyPr>
          <a:lstStyle/>
          <a:p>
            <a:r>
              <a:rPr lang="en-US" sz="2000" dirty="0">
                <a:latin typeface="ITC Franklin Gothic Std Book" panose="020B0504030503020204" pitchFamily="34" charset="77"/>
              </a:rPr>
              <a:t>Easier investment </a:t>
            </a:r>
            <a:br>
              <a:rPr lang="en-US" sz="2000" dirty="0">
                <a:latin typeface="ITC Franklin Gothic Std Book" panose="020B0504030503020204" pitchFamily="34" charset="77"/>
              </a:rPr>
            </a:br>
            <a:r>
              <a:rPr lang="en-US" sz="2000" dirty="0">
                <a:latin typeface="ITC Franklin Gothic Std Book" panose="020B0504030503020204" pitchFamily="34" charset="77"/>
              </a:rPr>
              <a:t>and income management</a:t>
            </a:r>
          </a:p>
        </p:txBody>
      </p:sp>
      <p:sp>
        <p:nvSpPr>
          <p:cNvPr id="20" name="TextBox 19">
            <a:extLst>
              <a:ext uri="{FF2B5EF4-FFF2-40B4-BE49-F238E27FC236}">
                <a16:creationId xmlns:a16="http://schemas.microsoft.com/office/drawing/2014/main" id="{97A72D7C-093C-55E8-542C-FB5212CC561C}"/>
              </a:ext>
            </a:extLst>
          </p:cNvPr>
          <p:cNvSpPr txBox="1"/>
          <p:nvPr/>
        </p:nvSpPr>
        <p:spPr>
          <a:xfrm>
            <a:off x="7858136" y="3900431"/>
            <a:ext cx="2891640" cy="1015663"/>
          </a:xfrm>
          <a:prstGeom prst="rect">
            <a:avLst/>
          </a:prstGeom>
          <a:noFill/>
          <a:ln>
            <a:noFill/>
          </a:ln>
        </p:spPr>
        <p:txBody>
          <a:bodyPr wrap="square">
            <a:spAutoFit/>
          </a:bodyPr>
          <a:lstStyle/>
          <a:p>
            <a:r>
              <a:rPr lang="en-US" sz="2000" dirty="0">
                <a:latin typeface="ITC Franklin Gothic Std Book" panose="020B0504030503020204" pitchFamily="34" charset="77"/>
              </a:rPr>
              <a:t>Less to keep track of, less paperwork, potentially fewer fees</a:t>
            </a:r>
          </a:p>
        </p:txBody>
      </p:sp>
      <p:pic>
        <p:nvPicPr>
          <p:cNvPr id="21" name="Picture 20">
            <a:extLst>
              <a:ext uri="{FF2B5EF4-FFF2-40B4-BE49-F238E27FC236}">
                <a16:creationId xmlns:a16="http://schemas.microsoft.com/office/drawing/2014/main" id="{65F83F93-B89E-5C76-BAB1-A858D06D3C50}"/>
              </a:ext>
            </a:extLst>
          </p:cNvPr>
          <p:cNvPicPr>
            <a:picLocks noChangeAspect="1"/>
          </p:cNvPicPr>
          <p:nvPr/>
        </p:nvPicPr>
        <p:blipFill>
          <a:blip r:embed="rId3"/>
          <a:stretch>
            <a:fillRect/>
          </a:stretch>
        </p:blipFill>
        <p:spPr>
          <a:xfrm>
            <a:off x="771680" y="2847340"/>
            <a:ext cx="927100" cy="927100"/>
          </a:xfrm>
          <a:prstGeom prst="rect">
            <a:avLst/>
          </a:prstGeom>
        </p:spPr>
      </p:pic>
      <p:pic>
        <p:nvPicPr>
          <p:cNvPr id="22" name="Picture 21">
            <a:extLst>
              <a:ext uri="{FF2B5EF4-FFF2-40B4-BE49-F238E27FC236}">
                <a16:creationId xmlns:a16="http://schemas.microsoft.com/office/drawing/2014/main" id="{003089FE-004C-120B-CC3E-6A8D402DAB7C}"/>
              </a:ext>
            </a:extLst>
          </p:cNvPr>
          <p:cNvPicPr>
            <a:picLocks noChangeAspect="1"/>
          </p:cNvPicPr>
          <p:nvPr/>
        </p:nvPicPr>
        <p:blipFill>
          <a:blip r:embed="rId4"/>
          <a:stretch>
            <a:fillRect/>
          </a:stretch>
        </p:blipFill>
        <p:spPr>
          <a:xfrm>
            <a:off x="4375183" y="2821940"/>
            <a:ext cx="914400" cy="952500"/>
          </a:xfrm>
          <a:prstGeom prst="rect">
            <a:avLst/>
          </a:prstGeom>
        </p:spPr>
      </p:pic>
      <p:pic>
        <p:nvPicPr>
          <p:cNvPr id="24" name="Picture 23">
            <a:extLst>
              <a:ext uri="{FF2B5EF4-FFF2-40B4-BE49-F238E27FC236}">
                <a16:creationId xmlns:a16="http://schemas.microsoft.com/office/drawing/2014/main" id="{FECB29A7-E670-72BC-7E57-3589C79DBB86}"/>
              </a:ext>
            </a:extLst>
          </p:cNvPr>
          <p:cNvPicPr>
            <a:picLocks noChangeAspect="1"/>
          </p:cNvPicPr>
          <p:nvPr/>
        </p:nvPicPr>
        <p:blipFill>
          <a:blip r:embed="rId5"/>
          <a:stretch>
            <a:fillRect/>
          </a:stretch>
        </p:blipFill>
        <p:spPr>
          <a:xfrm>
            <a:off x="7965985" y="2836189"/>
            <a:ext cx="838200" cy="927100"/>
          </a:xfrm>
          <a:prstGeom prst="rect">
            <a:avLst/>
          </a:prstGeom>
        </p:spPr>
      </p:pic>
      <p:cxnSp>
        <p:nvCxnSpPr>
          <p:cNvPr id="4" name="Straight Connector 3">
            <a:extLst>
              <a:ext uri="{FF2B5EF4-FFF2-40B4-BE49-F238E27FC236}">
                <a16:creationId xmlns:a16="http://schemas.microsoft.com/office/drawing/2014/main" id="{329D5D39-58AA-14FF-7D99-6761939DF14A}"/>
              </a:ext>
            </a:extLst>
          </p:cNvPr>
          <p:cNvCxnSpPr/>
          <p:nvPr/>
        </p:nvCxnSpPr>
        <p:spPr>
          <a:xfrm>
            <a:off x="571500" y="2459845"/>
            <a:ext cx="10972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98A933B-D904-E827-6F27-749EC77FB7A2}"/>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7" name="TextBox 6">
            <a:extLst>
              <a:ext uri="{FF2B5EF4-FFF2-40B4-BE49-F238E27FC236}">
                <a16:creationId xmlns:a16="http://schemas.microsoft.com/office/drawing/2014/main" id="{0CDA4BD5-0E6B-FB68-9454-1CCFA8CF1A12}"/>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9" name="TextBox 8">
            <a:extLst>
              <a:ext uri="{FF2B5EF4-FFF2-40B4-BE49-F238E27FC236}">
                <a16:creationId xmlns:a16="http://schemas.microsoft.com/office/drawing/2014/main" id="{D48F8BDE-9702-A1FF-F423-30DC97485122}"/>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10" name="TextBox 9">
            <a:extLst>
              <a:ext uri="{FF2B5EF4-FFF2-40B4-BE49-F238E27FC236}">
                <a16:creationId xmlns:a16="http://schemas.microsoft.com/office/drawing/2014/main" id="{A7E4D40B-B642-1FB7-5B73-54A8A355AAB3}"/>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17" name="TextBox 16">
            <a:extLst>
              <a:ext uri="{FF2B5EF4-FFF2-40B4-BE49-F238E27FC236}">
                <a16:creationId xmlns:a16="http://schemas.microsoft.com/office/drawing/2014/main" id="{F36249E9-36D1-F549-928F-06E138774493}"/>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23" name="TextBox 22">
            <a:extLst>
              <a:ext uri="{FF2B5EF4-FFF2-40B4-BE49-F238E27FC236}">
                <a16:creationId xmlns:a16="http://schemas.microsoft.com/office/drawing/2014/main" id="{A2CB899A-F8EF-EDE7-0C48-D2E638834A38}"/>
              </a:ext>
            </a:extLst>
          </p:cNvPr>
          <p:cNvSpPr txBox="1"/>
          <p:nvPr/>
        </p:nvSpPr>
        <p:spPr>
          <a:xfrm>
            <a:off x="8478376"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5</a:t>
            </a:r>
          </a:p>
        </p:txBody>
      </p:sp>
      <p:sp>
        <p:nvSpPr>
          <p:cNvPr id="25" name="TextBox 24">
            <a:extLst>
              <a:ext uri="{FF2B5EF4-FFF2-40B4-BE49-F238E27FC236}">
                <a16:creationId xmlns:a16="http://schemas.microsoft.com/office/drawing/2014/main" id="{3E5787AB-83CF-8F3D-C9BA-CF291B1BD88B}"/>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Tree>
    <p:extLst>
      <p:ext uri="{BB962C8B-B14F-4D97-AF65-F5344CB8AC3E}">
        <p14:creationId xmlns:p14="http://schemas.microsoft.com/office/powerpoint/2010/main" val="26305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4C12-B527-11D8-F49B-3FFC04A6B765}"/>
              </a:ext>
            </a:extLst>
          </p:cNvPr>
          <p:cNvSpPr>
            <a:spLocks noGrp="1"/>
          </p:cNvSpPr>
          <p:nvPr>
            <p:ph type="title"/>
          </p:nvPr>
        </p:nvSpPr>
        <p:spPr>
          <a:xfrm>
            <a:off x="602593" y="1045123"/>
            <a:ext cx="10966260" cy="461647"/>
          </a:xfrm>
        </p:spPr>
        <p:txBody>
          <a:bodyPr/>
          <a:lstStyle/>
          <a:p>
            <a:r>
              <a:rPr lang="en-US" sz="3600" dirty="0"/>
              <a:t>You’re ready to take action</a:t>
            </a:r>
          </a:p>
        </p:txBody>
      </p:sp>
      <p:sp>
        <p:nvSpPr>
          <p:cNvPr id="6" name="Text Placeholder 5">
            <a:extLst>
              <a:ext uri="{FF2B5EF4-FFF2-40B4-BE49-F238E27FC236}">
                <a16:creationId xmlns:a16="http://schemas.microsoft.com/office/drawing/2014/main" id="{65968FE1-806D-5935-781E-C4BDAF8D3226}"/>
              </a:ext>
            </a:extLst>
          </p:cNvPr>
          <p:cNvSpPr>
            <a:spLocks noGrp="1"/>
          </p:cNvSpPr>
          <p:nvPr>
            <p:ph type="body" sz="quarter" idx="15"/>
          </p:nvPr>
        </p:nvSpPr>
        <p:spPr>
          <a:xfrm>
            <a:off x="613226" y="1581817"/>
            <a:ext cx="10966260" cy="461647"/>
          </a:xfrm>
        </p:spPr>
        <p:txBody>
          <a:bodyPr/>
          <a:lstStyle/>
          <a:p>
            <a:r>
              <a:rPr lang="en-US" sz="2800" dirty="0"/>
              <a:t>Create your retirement income plan and live with confidence in retirement.</a:t>
            </a:r>
          </a:p>
          <a:p>
            <a:endParaRPr lang="en-US" dirty="0"/>
          </a:p>
          <a:p>
            <a:endParaRPr lang="en-US" dirty="0"/>
          </a:p>
        </p:txBody>
      </p:sp>
      <p:grpSp>
        <p:nvGrpSpPr>
          <p:cNvPr id="17" name="Group 16">
            <a:extLst>
              <a:ext uri="{FF2B5EF4-FFF2-40B4-BE49-F238E27FC236}">
                <a16:creationId xmlns:a16="http://schemas.microsoft.com/office/drawing/2014/main" id="{48129D84-4A54-67FC-89E2-271F0AABA962}"/>
              </a:ext>
            </a:extLst>
          </p:cNvPr>
          <p:cNvGrpSpPr/>
          <p:nvPr/>
        </p:nvGrpSpPr>
        <p:grpSpPr>
          <a:xfrm>
            <a:off x="4657328" y="2789671"/>
            <a:ext cx="4262419" cy="413736"/>
            <a:chOff x="603285" y="2345082"/>
            <a:chExt cx="4262419" cy="413736"/>
          </a:xfrm>
        </p:grpSpPr>
        <p:sp>
          <p:nvSpPr>
            <p:cNvPr id="4" name="Content Placeholder 4">
              <a:extLst>
                <a:ext uri="{FF2B5EF4-FFF2-40B4-BE49-F238E27FC236}">
                  <a16:creationId xmlns:a16="http://schemas.microsoft.com/office/drawing/2014/main" id="{3AE04355-B694-BDBA-29C5-11394552407B}"/>
                </a:ext>
              </a:extLst>
            </p:cNvPr>
            <p:cNvSpPr txBox="1">
              <a:spLocks/>
            </p:cNvSpPr>
            <p:nvPr/>
          </p:nvSpPr>
          <p:spPr>
            <a:xfrm>
              <a:off x="1200740" y="2385026"/>
              <a:ext cx="3664964" cy="333849"/>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spcAft>
                  <a:spcPts val="0"/>
                </a:spcAft>
                <a:buNone/>
              </a:pPr>
              <a:r>
                <a:rPr lang="en-US" sz="2000" dirty="0">
                  <a:latin typeface="ITC Franklin Gothic Std Book" panose="020B0504030503020204" pitchFamily="34" charset="77"/>
                </a:rPr>
                <a:t>Start with your expense estimate</a:t>
              </a:r>
            </a:p>
          </p:txBody>
        </p:sp>
        <p:sp>
          <p:nvSpPr>
            <p:cNvPr id="7" name="Freeform 6">
              <a:extLst>
                <a:ext uri="{FF2B5EF4-FFF2-40B4-BE49-F238E27FC236}">
                  <a16:creationId xmlns:a16="http://schemas.microsoft.com/office/drawing/2014/main" id="{9D76AEF4-114D-8C8B-9E7D-7E769D267AE0}"/>
                </a:ext>
              </a:extLst>
            </p:cNvPr>
            <p:cNvSpPr/>
            <p:nvPr/>
          </p:nvSpPr>
          <p:spPr>
            <a:xfrm>
              <a:off x="603285" y="2345082"/>
              <a:ext cx="413736" cy="413736"/>
            </a:xfrm>
            <a:custGeom>
              <a:avLst/>
              <a:gdLst>
                <a:gd name="connsiteX0" fmla="*/ 0 w 413736"/>
                <a:gd name="connsiteY0" fmla="*/ 206868 h 413736"/>
                <a:gd name="connsiteX1" fmla="*/ 206868 w 413736"/>
                <a:gd name="connsiteY1" fmla="*/ 0 h 413736"/>
                <a:gd name="connsiteX2" fmla="*/ 413736 w 413736"/>
                <a:gd name="connsiteY2" fmla="*/ 206868 h 413736"/>
                <a:gd name="connsiteX3" fmla="*/ 206868 w 413736"/>
                <a:gd name="connsiteY3" fmla="*/ 413736 h 413736"/>
                <a:gd name="connsiteX4" fmla="*/ 0 w 413736"/>
                <a:gd name="connsiteY4" fmla="*/ 206868 h 41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36" h="413736">
                  <a:moveTo>
                    <a:pt x="0" y="206868"/>
                  </a:moveTo>
                  <a:cubicBezTo>
                    <a:pt x="0" y="92618"/>
                    <a:pt x="92618" y="0"/>
                    <a:pt x="206868" y="0"/>
                  </a:cubicBezTo>
                  <a:cubicBezTo>
                    <a:pt x="321118" y="0"/>
                    <a:pt x="413736" y="92618"/>
                    <a:pt x="413736" y="206868"/>
                  </a:cubicBezTo>
                  <a:cubicBezTo>
                    <a:pt x="413736" y="321118"/>
                    <a:pt x="321118" y="413736"/>
                    <a:pt x="206868" y="413736"/>
                  </a:cubicBezTo>
                  <a:cubicBezTo>
                    <a:pt x="92618" y="413736"/>
                    <a:pt x="0" y="321118"/>
                    <a:pt x="0" y="206868"/>
                  </a:cubicBezTo>
                  <a:close/>
                </a:path>
              </a:pathLst>
            </a:custGeom>
            <a:solidFill>
              <a:schemeClr val="tx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US" sz="1600" dirty="0">
                  <a:solidFill>
                    <a:schemeClr val="bg1"/>
                  </a:solidFill>
                  <a:latin typeface="ITC Franklin Gothic Std Book" panose="020B0504030503020204" pitchFamily="34" charset="77"/>
                </a:rPr>
                <a:t>1</a:t>
              </a:r>
            </a:p>
          </p:txBody>
        </p:sp>
      </p:grpSp>
      <p:grpSp>
        <p:nvGrpSpPr>
          <p:cNvPr id="18" name="Group 17">
            <a:extLst>
              <a:ext uri="{FF2B5EF4-FFF2-40B4-BE49-F238E27FC236}">
                <a16:creationId xmlns:a16="http://schemas.microsoft.com/office/drawing/2014/main" id="{8B0BC33B-F508-6206-9627-926928E82E87}"/>
              </a:ext>
            </a:extLst>
          </p:cNvPr>
          <p:cNvGrpSpPr/>
          <p:nvPr/>
        </p:nvGrpSpPr>
        <p:grpSpPr>
          <a:xfrm>
            <a:off x="4656636" y="3459175"/>
            <a:ext cx="4262664" cy="413736"/>
            <a:chOff x="305354" y="1345118"/>
            <a:chExt cx="4262664" cy="413736"/>
          </a:xfrm>
        </p:grpSpPr>
        <p:sp>
          <p:nvSpPr>
            <p:cNvPr id="8" name="Freeform 7">
              <a:extLst>
                <a:ext uri="{FF2B5EF4-FFF2-40B4-BE49-F238E27FC236}">
                  <a16:creationId xmlns:a16="http://schemas.microsoft.com/office/drawing/2014/main" id="{1D0A85BD-FF19-17BC-6527-26CDCA01C92B}"/>
                </a:ext>
              </a:extLst>
            </p:cNvPr>
            <p:cNvSpPr/>
            <p:nvPr/>
          </p:nvSpPr>
          <p:spPr>
            <a:xfrm>
              <a:off x="305354" y="1345118"/>
              <a:ext cx="413736" cy="413736"/>
            </a:xfrm>
            <a:custGeom>
              <a:avLst/>
              <a:gdLst>
                <a:gd name="connsiteX0" fmla="*/ 0 w 413736"/>
                <a:gd name="connsiteY0" fmla="*/ 206868 h 413736"/>
                <a:gd name="connsiteX1" fmla="*/ 206868 w 413736"/>
                <a:gd name="connsiteY1" fmla="*/ 0 h 413736"/>
                <a:gd name="connsiteX2" fmla="*/ 413736 w 413736"/>
                <a:gd name="connsiteY2" fmla="*/ 206868 h 413736"/>
                <a:gd name="connsiteX3" fmla="*/ 206868 w 413736"/>
                <a:gd name="connsiteY3" fmla="*/ 413736 h 413736"/>
                <a:gd name="connsiteX4" fmla="*/ 0 w 413736"/>
                <a:gd name="connsiteY4" fmla="*/ 206868 h 41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36" h="413736">
                  <a:moveTo>
                    <a:pt x="0" y="206868"/>
                  </a:moveTo>
                  <a:cubicBezTo>
                    <a:pt x="0" y="92618"/>
                    <a:pt x="92618" y="0"/>
                    <a:pt x="206868" y="0"/>
                  </a:cubicBezTo>
                  <a:cubicBezTo>
                    <a:pt x="321118" y="0"/>
                    <a:pt x="413736" y="92618"/>
                    <a:pt x="413736" y="206868"/>
                  </a:cubicBezTo>
                  <a:cubicBezTo>
                    <a:pt x="413736" y="321118"/>
                    <a:pt x="321118" y="413736"/>
                    <a:pt x="206868" y="413736"/>
                  </a:cubicBezTo>
                  <a:cubicBezTo>
                    <a:pt x="92618" y="413736"/>
                    <a:pt x="0" y="321118"/>
                    <a:pt x="0" y="206868"/>
                  </a:cubicBezTo>
                  <a:close/>
                </a:path>
              </a:pathLst>
            </a:cu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US" sz="1600" dirty="0">
                  <a:solidFill>
                    <a:schemeClr val="bg1"/>
                  </a:solidFill>
                  <a:latin typeface="ITC Franklin Gothic Std Book" panose="020B0504030503020204" pitchFamily="34" charset="77"/>
                </a:rPr>
                <a:t>2</a:t>
              </a:r>
            </a:p>
          </p:txBody>
        </p:sp>
        <p:sp>
          <p:nvSpPr>
            <p:cNvPr id="12" name="Content Placeholder 4">
              <a:extLst>
                <a:ext uri="{FF2B5EF4-FFF2-40B4-BE49-F238E27FC236}">
                  <a16:creationId xmlns:a16="http://schemas.microsoft.com/office/drawing/2014/main" id="{39A6DBCC-ABCC-4494-3B34-9868474797DD}"/>
                </a:ext>
              </a:extLst>
            </p:cNvPr>
            <p:cNvSpPr txBox="1">
              <a:spLocks/>
            </p:cNvSpPr>
            <p:nvPr/>
          </p:nvSpPr>
          <p:spPr>
            <a:xfrm>
              <a:off x="903257" y="1385062"/>
              <a:ext cx="3664761" cy="333849"/>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US" sz="2000" dirty="0">
                  <a:latin typeface="ITC Franklin Gothic Std Book" panose="020B0504030503020204" pitchFamily="34" charset="77"/>
                </a:rPr>
                <a:t>Understand your income sources</a:t>
              </a:r>
            </a:p>
          </p:txBody>
        </p:sp>
      </p:grpSp>
      <p:grpSp>
        <p:nvGrpSpPr>
          <p:cNvPr id="19" name="Group 18">
            <a:extLst>
              <a:ext uri="{FF2B5EF4-FFF2-40B4-BE49-F238E27FC236}">
                <a16:creationId xmlns:a16="http://schemas.microsoft.com/office/drawing/2014/main" id="{09F6BC62-00E9-FCB8-569A-1E85DE33D436}"/>
              </a:ext>
            </a:extLst>
          </p:cNvPr>
          <p:cNvGrpSpPr/>
          <p:nvPr/>
        </p:nvGrpSpPr>
        <p:grpSpPr>
          <a:xfrm>
            <a:off x="4656636" y="4128679"/>
            <a:ext cx="4725469" cy="413736"/>
            <a:chOff x="682105" y="3696357"/>
            <a:chExt cx="4725469" cy="413736"/>
          </a:xfrm>
        </p:grpSpPr>
        <p:sp>
          <p:nvSpPr>
            <p:cNvPr id="9" name="Freeform 8">
              <a:extLst>
                <a:ext uri="{FF2B5EF4-FFF2-40B4-BE49-F238E27FC236}">
                  <a16:creationId xmlns:a16="http://schemas.microsoft.com/office/drawing/2014/main" id="{F97F609D-E14B-0F08-EE74-2DC4EA78CA32}"/>
                </a:ext>
              </a:extLst>
            </p:cNvPr>
            <p:cNvSpPr/>
            <p:nvPr/>
          </p:nvSpPr>
          <p:spPr>
            <a:xfrm>
              <a:off x="682105" y="3696357"/>
              <a:ext cx="413736" cy="413736"/>
            </a:xfrm>
            <a:custGeom>
              <a:avLst/>
              <a:gdLst>
                <a:gd name="connsiteX0" fmla="*/ 0 w 413736"/>
                <a:gd name="connsiteY0" fmla="*/ 206868 h 413736"/>
                <a:gd name="connsiteX1" fmla="*/ 206868 w 413736"/>
                <a:gd name="connsiteY1" fmla="*/ 0 h 413736"/>
                <a:gd name="connsiteX2" fmla="*/ 413736 w 413736"/>
                <a:gd name="connsiteY2" fmla="*/ 206868 h 413736"/>
                <a:gd name="connsiteX3" fmla="*/ 206868 w 413736"/>
                <a:gd name="connsiteY3" fmla="*/ 413736 h 413736"/>
                <a:gd name="connsiteX4" fmla="*/ 0 w 413736"/>
                <a:gd name="connsiteY4" fmla="*/ 206868 h 41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36" h="413736">
                  <a:moveTo>
                    <a:pt x="0" y="206868"/>
                  </a:moveTo>
                  <a:cubicBezTo>
                    <a:pt x="0" y="92618"/>
                    <a:pt x="92618" y="0"/>
                    <a:pt x="206868" y="0"/>
                  </a:cubicBezTo>
                  <a:cubicBezTo>
                    <a:pt x="321118" y="0"/>
                    <a:pt x="413736" y="92618"/>
                    <a:pt x="413736" y="206868"/>
                  </a:cubicBezTo>
                  <a:cubicBezTo>
                    <a:pt x="413736" y="321118"/>
                    <a:pt x="321118" y="413736"/>
                    <a:pt x="206868" y="413736"/>
                  </a:cubicBezTo>
                  <a:cubicBezTo>
                    <a:pt x="92618" y="413736"/>
                    <a:pt x="0" y="321118"/>
                    <a:pt x="0" y="206868"/>
                  </a:cubicBezTo>
                  <a:close/>
                </a:path>
              </a:pathLst>
            </a:cu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US" sz="1600" dirty="0">
                  <a:solidFill>
                    <a:schemeClr val="bg1"/>
                  </a:solidFill>
                  <a:latin typeface="ITC Franklin Gothic Std Book" panose="020B0504030503020204" pitchFamily="34" charset="77"/>
                </a:rPr>
                <a:t>3</a:t>
              </a:r>
            </a:p>
          </p:txBody>
        </p:sp>
        <p:sp>
          <p:nvSpPr>
            <p:cNvPr id="14" name="Content Placeholder 4">
              <a:extLst>
                <a:ext uri="{FF2B5EF4-FFF2-40B4-BE49-F238E27FC236}">
                  <a16:creationId xmlns:a16="http://schemas.microsoft.com/office/drawing/2014/main" id="{D88AD726-25D3-0CDD-6E1B-C90BD64031EF}"/>
                </a:ext>
              </a:extLst>
            </p:cNvPr>
            <p:cNvSpPr txBox="1">
              <a:spLocks/>
            </p:cNvSpPr>
            <p:nvPr/>
          </p:nvSpPr>
          <p:spPr>
            <a:xfrm>
              <a:off x="1287729" y="3736301"/>
              <a:ext cx="4119845" cy="333849"/>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US" sz="2000" dirty="0">
                  <a:latin typeface="ITC Franklin Gothic Std Book" panose="020B0504030503020204" pitchFamily="34" charset="77"/>
                </a:rPr>
                <a:t>Build your strategy for lifetime income</a:t>
              </a:r>
            </a:p>
          </p:txBody>
        </p:sp>
      </p:grpSp>
      <p:grpSp>
        <p:nvGrpSpPr>
          <p:cNvPr id="20" name="Group 19">
            <a:extLst>
              <a:ext uri="{FF2B5EF4-FFF2-40B4-BE49-F238E27FC236}">
                <a16:creationId xmlns:a16="http://schemas.microsoft.com/office/drawing/2014/main" id="{63FF974A-7BF3-4A9C-125F-A495476E1026}"/>
              </a:ext>
            </a:extLst>
          </p:cNvPr>
          <p:cNvGrpSpPr/>
          <p:nvPr/>
        </p:nvGrpSpPr>
        <p:grpSpPr>
          <a:xfrm>
            <a:off x="4656636" y="4798183"/>
            <a:ext cx="5396898" cy="413736"/>
            <a:chOff x="602593" y="4351575"/>
            <a:chExt cx="5396898" cy="413736"/>
          </a:xfrm>
        </p:grpSpPr>
        <p:sp>
          <p:nvSpPr>
            <p:cNvPr id="10" name="Freeform 9">
              <a:extLst>
                <a:ext uri="{FF2B5EF4-FFF2-40B4-BE49-F238E27FC236}">
                  <a16:creationId xmlns:a16="http://schemas.microsoft.com/office/drawing/2014/main" id="{B678FDC7-F046-8AD1-0492-DCC468BD1565}"/>
                </a:ext>
              </a:extLst>
            </p:cNvPr>
            <p:cNvSpPr/>
            <p:nvPr/>
          </p:nvSpPr>
          <p:spPr>
            <a:xfrm>
              <a:off x="602593" y="4351575"/>
              <a:ext cx="413736" cy="413736"/>
            </a:xfrm>
            <a:custGeom>
              <a:avLst/>
              <a:gdLst>
                <a:gd name="connsiteX0" fmla="*/ 0 w 413736"/>
                <a:gd name="connsiteY0" fmla="*/ 206868 h 413736"/>
                <a:gd name="connsiteX1" fmla="*/ 206868 w 413736"/>
                <a:gd name="connsiteY1" fmla="*/ 0 h 413736"/>
                <a:gd name="connsiteX2" fmla="*/ 413736 w 413736"/>
                <a:gd name="connsiteY2" fmla="*/ 206868 h 413736"/>
                <a:gd name="connsiteX3" fmla="*/ 206868 w 413736"/>
                <a:gd name="connsiteY3" fmla="*/ 413736 h 413736"/>
                <a:gd name="connsiteX4" fmla="*/ 0 w 413736"/>
                <a:gd name="connsiteY4" fmla="*/ 206868 h 41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36" h="413736">
                  <a:moveTo>
                    <a:pt x="0" y="206868"/>
                  </a:moveTo>
                  <a:cubicBezTo>
                    <a:pt x="0" y="92618"/>
                    <a:pt x="92618" y="0"/>
                    <a:pt x="206868" y="0"/>
                  </a:cubicBezTo>
                  <a:cubicBezTo>
                    <a:pt x="321118" y="0"/>
                    <a:pt x="413736" y="92618"/>
                    <a:pt x="413736" y="206868"/>
                  </a:cubicBezTo>
                  <a:cubicBezTo>
                    <a:pt x="413736" y="321118"/>
                    <a:pt x="321118" y="413736"/>
                    <a:pt x="206868" y="413736"/>
                  </a:cubicBezTo>
                  <a:cubicBezTo>
                    <a:pt x="92618" y="413736"/>
                    <a:pt x="0" y="321118"/>
                    <a:pt x="0" y="206868"/>
                  </a:cubicBezTo>
                  <a:close/>
                </a:path>
              </a:pathLst>
            </a:custGeom>
            <a:solidFill>
              <a:schemeClr val="tx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US" sz="1600" dirty="0">
                  <a:solidFill>
                    <a:schemeClr val="bg1"/>
                  </a:solidFill>
                  <a:latin typeface="ITC Franklin Gothic Std Book" panose="020B0504030503020204" pitchFamily="34" charset="77"/>
                </a:rPr>
                <a:t>4</a:t>
              </a:r>
            </a:p>
          </p:txBody>
        </p:sp>
        <p:sp>
          <p:nvSpPr>
            <p:cNvPr id="15" name="Content Placeholder 4">
              <a:extLst>
                <a:ext uri="{FF2B5EF4-FFF2-40B4-BE49-F238E27FC236}">
                  <a16:creationId xmlns:a16="http://schemas.microsoft.com/office/drawing/2014/main" id="{75574CAF-6DF9-C262-799F-9996E364FC57}"/>
                </a:ext>
              </a:extLst>
            </p:cNvPr>
            <p:cNvSpPr txBox="1">
              <a:spLocks/>
            </p:cNvSpPr>
            <p:nvPr/>
          </p:nvSpPr>
          <p:spPr>
            <a:xfrm>
              <a:off x="1208217" y="4391519"/>
              <a:ext cx="4791274" cy="333849"/>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US" sz="2000" dirty="0">
                  <a:latin typeface="ITC Franklin Gothic Std Book" panose="020B0504030503020204" pitchFamily="34" charset="77"/>
                </a:rPr>
                <a:t>Plan how to withdraw your retirement assets</a:t>
              </a:r>
            </a:p>
          </p:txBody>
        </p:sp>
      </p:grpSp>
      <p:grpSp>
        <p:nvGrpSpPr>
          <p:cNvPr id="21" name="Group 20">
            <a:extLst>
              <a:ext uri="{FF2B5EF4-FFF2-40B4-BE49-F238E27FC236}">
                <a16:creationId xmlns:a16="http://schemas.microsoft.com/office/drawing/2014/main" id="{2780E7A2-9C2E-F677-67D1-B95402E1B0C6}"/>
              </a:ext>
            </a:extLst>
          </p:cNvPr>
          <p:cNvGrpSpPr/>
          <p:nvPr/>
        </p:nvGrpSpPr>
        <p:grpSpPr>
          <a:xfrm>
            <a:off x="4656636" y="5467687"/>
            <a:ext cx="4426606" cy="396096"/>
            <a:chOff x="602593" y="5023098"/>
            <a:chExt cx="4426606" cy="396096"/>
          </a:xfrm>
        </p:grpSpPr>
        <p:sp>
          <p:nvSpPr>
            <p:cNvPr id="11" name="Freeform 10">
              <a:extLst>
                <a:ext uri="{FF2B5EF4-FFF2-40B4-BE49-F238E27FC236}">
                  <a16:creationId xmlns:a16="http://schemas.microsoft.com/office/drawing/2014/main" id="{64822F48-3609-A7D1-E3BB-8AEE903D2092}"/>
                </a:ext>
              </a:extLst>
            </p:cNvPr>
            <p:cNvSpPr/>
            <p:nvPr/>
          </p:nvSpPr>
          <p:spPr>
            <a:xfrm>
              <a:off x="602593" y="5023098"/>
              <a:ext cx="413736" cy="396096"/>
            </a:xfrm>
            <a:custGeom>
              <a:avLst/>
              <a:gdLst>
                <a:gd name="connsiteX0" fmla="*/ 0 w 413736"/>
                <a:gd name="connsiteY0" fmla="*/ 206868 h 413736"/>
                <a:gd name="connsiteX1" fmla="*/ 206868 w 413736"/>
                <a:gd name="connsiteY1" fmla="*/ 0 h 413736"/>
                <a:gd name="connsiteX2" fmla="*/ 413736 w 413736"/>
                <a:gd name="connsiteY2" fmla="*/ 206868 h 413736"/>
                <a:gd name="connsiteX3" fmla="*/ 206868 w 413736"/>
                <a:gd name="connsiteY3" fmla="*/ 413736 h 413736"/>
                <a:gd name="connsiteX4" fmla="*/ 0 w 413736"/>
                <a:gd name="connsiteY4" fmla="*/ 206868 h 41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36" h="413736">
                  <a:moveTo>
                    <a:pt x="0" y="206868"/>
                  </a:moveTo>
                  <a:cubicBezTo>
                    <a:pt x="0" y="92618"/>
                    <a:pt x="92618" y="0"/>
                    <a:pt x="206868" y="0"/>
                  </a:cubicBezTo>
                  <a:cubicBezTo>
                    <a:pt x="321118" y="0"/>
                    <a:pt x="413736" y="92618"/>
                    <a:pt x="413736" y="206868"/>
                  </a:cubicBezTo>
                  <a:cubicBezTo>
                    <a:pt x="413736" y="321118"/>
                    <a:pt x="321118" y="413736"/>
                    <a:pt x="206868" y="413736"/>
                  </a:cubicBezTo>
                  <a:cubicBezTo>
                    <a:pt x="92618" y="413736"/>
                    <a:pt x="0" y="321118"/>
                    <a:pt x="0" y="206868"/>
                  </a:cubicBezTo>
                  <a:close/>
                </a:path>
              </a:pathLst>
            </a:custGeom>
            <a:solidFill>
              <a:srgbClr val="0064B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en-US" sz="1600" dirty="0">
                  <a:solidFill>
                    <a:schemeClr val="bg1"/>
                  </a:solidFill>
                  <a:latin typeface="ITC Franklin Gothic Std Book" panose="020B0504030503020204" pitchFamily="34" charset="77"/>
                </a:rPr>
                <a:t>5</a:t>
              </a:r>
            </a:p>
          </p:txBody>
        </p:sp>
        <p:sp>
          <p:nvSpPr>
            <p:cNvPr id="16" name="Content Placeholder 4">
              <a:extLst>
                <a:ext uri="{FF2B5EF4-FFF2-40B4-BE49-F238E27FC236}">
                  <a16:creationId xmlns:a16="http://schemas.microsoft.com/office/drawing/2014/main" id="{C4BF9380-C2D6-6C89-06BA-1D7C7506A1B8}"/>
                </a:ext>
              </a:extLst>
            </p:cNvPr>
            <p:cNvSpPr txBox="1">
              <a:spLocks/>
            </p:cNvSpPr>
            <p:nvPr/>
          </p:nvSpPr>
          <p:spPr>
            <a:xfrm>
              <a:off x="1208216" y="5054222"/>
              <a:ext cx="3820983" cy="333849"/>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US" sz="2000" dirty="0">
                  <a:latin typeface="ITC Franklin Gothic Std Book" panose="020B0504030503020204" pitchFamily="34" charset="77"/>
                </a:rPr>
                <a:t>Review your income plan regularly</a:t>
              </a:r>
            </a:p>
          </p:txBody>
        </p:sp>
      </p:grpSp>
      <p:sp>
        <p:nvSpPr>
          <p:cNvPr id="3" name="TextBox 2">
            <a:extLst>
              <a:ext uri="{FF2B5EF4-FFF2-40B4-BE49-F238E27FC236}">
                <a16:creationId xmlns:a16="http://schemas.microsoft.com/office/drawing/2014/main" id="{FE4EE815-CF96-644D-89EA-F750B3C1FA9D}"/>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13" name="TextBox 12">
            <a:extLst>
              <a:ext uri="{FF2B5EF4-FFF2-40B4-BE49-F238E27FC236}">
                <a16:creationId xmlns:a16="http://schemas.microsoft.com/office/drawing/2014/main" id="{958E4C51-C767-427B-409B-67D48264FCBD}"/>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22" name="TextBox 21">
            <a:extLst>
              <a:ext uri="{FF2B5EF4-FFF2-40B4-BE49-F238E27FC236}">
                <a16:creationId xmlns:a16="http://schemas.microsoft.com/office/drawing/2014/main" id="{39DEC9B5-EE75-B199-F94F-1C61B6C8EBF0}"/>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23" name="TextBox 22">
            <a:extLst>
              <a:ext uri="{FF2B5EF4-FFF2-40B4-BE49-F238E27FC236}">
                <a16:creationId xmlns:a16="http://schemas.microsoft.com/office/drawing/2014/main" id="{1A953767-DF56-2210-ACCD-78A3B34248A8}"/>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24" name="TextBox 23">
            <a:extLst>
              <a:ext uri="{FF2B5EF4-FFF2-40B4-BE49-F238E27FC236}">
                <a16:creationId xmlns:a16="http://schemas.microsoft.com/office/drawing/2014/main" id="{4573D03E-6C5C-6166-5849-3961C3D32768}"/>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25" name="TextBox 24">
            <a:extLst>
              <a:ext uri="{FF2B5EF4-FFF2-40B4-BE49-F238E27FC236}">
                <a16:creationId xmlns:a16="http://schemas.microsoft.com/office/drawing/2014/main" id="{78504B20-800B-0DA2-A751-01B2D1D4129B}"/>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26" name="TextBox 25">
            <a:extLst>
              <a:ext uri="{FF2B5EF4-FFF2-40B4-BE49-F238E27FC236}">
                <a16:creationId xmlns:a16="http://schemas.microsoft.com/office/drawing/2014/main" id="{B568F370-2A8B-4AE9-6E0A-BE31500D1499}"/>
              </a:ext>
            </a:extLst>
          </p:cNvPr>
          <p:cNvSpPr txBox="1"/>
          <p:nvPr/>
        </p:nvSpPr>
        <p:spPr>
          <a:xfrm>
            <a:off x="10053534"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WRAPUP</a:t>
            </a:r>
          </a:p>
        </p:txBody>
      </p:sp>
      <p:cxnSp>
        <p:nvCxnSpPr>
          <p:cNvPr id="5" name="Straight Connector 4">
            <a:extLst>
              <a:ext uri="{FF2B5EF4-FFF2-40B4-BE49-F238E27FC236}">
                <a16:creationId xmlns:a16="http://schemas.microsoft.com/office/drawing/2014/main" id="{BB5CA15C-1ED5-016E-A725-A782A33400D6}"/>
              </a:ext>
            </a:extLst>
          </p:cNvPr>
          <p:cNvCxnSpPr/>
          <p:nvPr/>
        </p:nvCxnSpPr>
        <p:spPr>
          <a:xfrm>
            <a:off x="571500" y="2459845"/>
            <a:ext cx="10972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7104BB56-434D-19FB-5EA5-BF9A0B09463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3806" y="2743200"/>
            <a:ext cx="3244066" cy="3239598"/>
          </a:xfrm>
          <a:prstGeom prst="round2DiagRect">
            <a:avLst/>
          </a:prstGeom>
        </p:spPr>
      </p:pic>
    </p:spTree>
    <p:extLst>
      <p:ext uri="{BB962C8B-B14F-4D97-AF65-F5344CB8AC3E}">
        <p14:creationId xmlns:p14="http://schemas.microsoft.com/office/powerpoint/2010/main" val="306568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7386B41F-8DD6-0E67-EDFD-C81C9958C1E1}"/>
              </a:ext>
            </a:extLst>
          </p:cNvPr>
          <p:cNvSpPr txBox="1">
            <a:spLocks/>
          </p:cNvSpPr>
          <p:nvPr/>
        </p:nvSpPr>
        <p:spPr>
          <a:xfrm>
            <a:off x="602594" y="1703293"/>
            <a:ext cx="4452486" cy="1982267"/>
          </a:xfrm>
          <a:prstGeom prst="rect">
            <a:avLst/>
          </a:prstGeom>
        </p:spPr>
        <p:txBody>
          <a:bodyPr lIns="0" tIns="0" rIns="0" b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500"/>
              </a:spcAft>
            </a:pPr>
            <a:r>
              <a:rPr lang="en-US" dirty="0">
                <a:solidFill>
                  <a:schemeClr val="accent3"/>
                </a:solidFill>
                <a:latin typeface="Gill Sans Nova Light" panose="020B0302020104020203" pitchFamily="34" charset="0"/>
              </a:rPr>
              <a:t>Get help with estimating expenses.</a:t>
            </a:r>
          </a:p>
          <a:p>
            <a:pPr marL="251460" indent="-251460">
              <a:spcBef>
                <a:spcPts val="300"/>
              </a:spcBef>
              <a:spcAft>
                <a:spcPts val="0"/>
              </a:spcAft>
              <a:buFont typeface="Arial" panose="020B0604020202020204" pitchFamily="34" charset="0"/>
              <a:buChar char="•"/>
            </a:pPr>
            <a:r>
              <a:rPr lang="en-US" sz="2000" dirty="0">
                <a:solidFill>
                  <a:srgbClr val="003765"/>
                </a:solidFill>
                <a:latin typeface="ITC Franklin Gothic Std Book" panose="020B0504030503020204" pitchFamily="34" charset="77"/>
                <a:cs typeface="+mn-cs"/>
              </a:rPr>
              <a:t>“Write your next chapter: 5 steps to setting your retirement date”</a:t>
            </a:r>
            <a:endParaRPr lang="en-US" sz="2000" dirty="0">
              <a:latin typeface="ITC Franklin Gothic Std Book" panose="020B0504030503020204" pitchFamily="34" charset="77"/>
            </a:endParaRPr>
          </a:p>
          <a:p>
            <a:pPr marL="342900" lvl="0" indent="-342900">
              <a:spcBef>
                <a:spcPts val="300"/>
              </a:spcBef>
              <a:spcAft>
                <a:spcPts val="0"/>
              </a:spcAft>
              <a:buFont typeface="Arial" panose="020B0604020202020204" pitchFamily="34" charset="0"/>
              <a:buChar char="•"/>
            </a:pPr>
            <a:endParaRPr lang="en-US" sz="2000" dirty="0">
              <a:solidFill>
                <a:srgbClr val="003765"/>
              </a:solidFill>
              <a:latin typeface="ITC Franklin Gothic Std Book" panose="020B0504030503020204" pitchFamily="34" charset="77"/>
              <a:cs typeface="+mn-cs"/>
            </a:endParaRPr>
          </a:p>
        </p:txBody>
      </p:sp>
      <p:sp>
        <p:nvSpPr>
          <p:cNvPr id="2" name="Title 3">
            <a:extLst>
              <a:ext uri="{FF2B5EF4-FFF2-40B4-BE49-F238E27FC236}">
                <a16:creationId xmlns:a16="http://schemas.microsoft.com/office/drawing/2014/main" id="{03AB13EF-A92F-18C9-146D-A29790156215}"/>
              </a:ext>
            </a:extLst>
          </p:cNvPr>
          <p:cNvSpPr>
            <a:spLocks noGrp="1"/>
          </p:cNvSpPr>
          <p:nvPr>
            <p:ph type="title"/>
          </p:nvPr>
        </p:nvSpPr>
        <p:spPr>
          <a:xfrm>
            <a:off x="602593" y="1042416"/>
            <a:ext cx="10966260" cy="484232"/>
          </a:xfrm>
        </p:spPr>
        <p:txBody>
          <a:bodyPr/>
          <a:lstStyle/>
          <a:p>
            <a:r>
              <a:rPr lang="en-US" sz="3600" dirty="0"/>
              <a:t>What’s next?</a:t>
            </a:r>
          </a:p>
        </p:txBody>
      </p:sp>
      <p:sp>
        <p:nvSpPr>
          <p:cNvPr id="3" name="TextBox 2">
            <a:extLst>
              <a:ext uri="{FF2B5EF4-FFF2-40B4-BE49-F238E27FC236}">
                <a16:creationId xmlns:a16="http://schemas.microsoft.com/office/drawing/2014/main" id="{78B90DD2-C2CC-1C60-FF4E-7CCD33EF245A}"/>
              </a:ext>
            </a:extLst>
          </p:cNvPr>
          <p:cNvSpPr txBox="1"/>
          <p:nvPr/>
        </p:nvSpPr>
        <p:spPr>
          <a:xfrm>
            <a:off x="7098127" y="2984873"/>
            <a:ext cx="3494012" cy="698076"/>
          </a:xfrm>
          <a:prstGeom prst="rect">
            <a:avLst/>
          </a:prstGeom>
          <a:noFill/>
        </p:spPr>
        <p:txBody>
          <a:bodyPr wrap="square" rtlCol="0">
            <a:spAutoFit/>
          </a:bodyPr>
          <a:lstStyle/>
          <a:p>
            <a:pPr defTabSz="457200">
              <a:lnSpc>
                <a:spcPct val="114000"/>
              </a:lnSpc>
            </a:pPr>
            <a:r>
              <a:rPr lang="en-US" dirty="0">
                <a:solidFill>
                  <a:schemeClr val="accent1"/>
                </a:solidFill>
                <a:latin typeface="ITC Franklin Gothic Std Book" panose="020B0504030503020204" pitchFamily="34" charset="77"/>
                <a:cs typeface="Arial"/>
              </a:rPr>
              <a:t>800-732-8353</a:t>
            </a:r>
          </a:p>
          <a:p>
            <a:pPr defTabSz="457200">
              <a:lnSpc>
                <a:spcPct val="114000"/>
              </a:lnSpc>
            </a:pPr>
            <a:r>
              <a:rPr lang="en-US" dirty="0">
                <a:solidFill>
                  <a:schemeClr val="accent1"/>
                </a:solidFill>
                <a:latin typeface="ITC Franklin Gothic Std Book" panose="020B0504030503020204" pitchFamily="34" charset="77"/>
                <a:cs typeface="Arial"/>
              </a:rPr>
              <a:t>Weekdays, 8 a.m. to 8 p.m. (ET) </a:t>
            </a:r>
          </a:p>
        </p:txBody>
      </p:sp>
      <p:sp>
        <p:nvSpPr>
          <p:cNvPr id="6" name="TextBox 5">
            <a:extLst>
              <a:ext uri="{FF2B5EF4-FFF2-40B4-BE49-F238E27FC236}">
                <a16:creationId xmlns:a16="http://schemas.microsoft.com/office/drawing/2014/main" id="{F4FF9121-0A24-9B18-008F-18B6A6A16E03}"/>
              </a:ext>
            </a:extLst>
          </p:cNvPr>
          <p:cNvSpPr txBox="1"/>
          <p:nvPr/>
        </p:nvSpPr>
        <p:spPr>
          <a:xfrm>
            <a:off x="7172283" y="4262021"/>
            <a:ext cx="2673466" cy="369332"/>
          </a:xfrm>
          <a:prstGeom prst="rect">
            <a:avLst/>
          </a:prstGeom>
          <a:noFill/>
        </p:spPr>
        <p:txBody>
          <a:bodyPr wrap="square" rtlCol="0">
            <a:spAutoFit/>
          </a:bodyPr>
          <a:lstStyle/>
          <a:p>
            <a:pPr defTabSz="457200"/>
            <a:r>
              <a:rPr lang="en-US" dirty="0" err="1">
                <a:solidFill>
                  <a:schemeClr val="accent1"/>
                </a:solidFill>
                <a:latin typeface="ITC Franklin Gothic Std Book" panose="020B0504030503020204" pitchFamily="34" charset="77"/>
                <a:cs typeface="Arial"/>
              </a:rPr>
              <a:t>TIAA.org</a:t>
            </a:r>
            <a:r>
              <a:rPr lang="en-US" dirty="0">
                <a:solidFill>
                  <a:schemeClr val="accent1"/>
                </a:solidFill>
                <a:latin typeface="ITC Franklin Gothic Std Book" panose="020B0504030503020204" pitchFamily="34" charset="77"/>
                <a:cs typeface="Arial"/>
              </a:rPr>
              <a:t>/</a:t>
            </a:r>
            <a:r>
              <a:rPr lang="en-US" dirty="0" err="1">
                <a:solidFill>
                  <a:schemeClr val="accent1"/>
                </a:solidFill>
                <a:latin typeface="ITC Franklin Gothic Std Book" panose="020B0504030503020204" pitchFamily="34" charset="77"/>
                <a:cs typeface="Arial"/>
              </a:rPr>
              <a:t>schedulenow</a:t>
            </a:r>
            <a:endParaRPr lang="en-US" dirty="0">
              <a:solidFill>
                <a:schemeClr val="accent1"/>
              </a:solidFill>
              <a:latin typeface="ITC Franklin Gothic Std Book" panose="020B0504030503020204" pitchFamily="34" charset="77"/>
              <a:cs typeface="Arial"/>
            </a:endParaRPr>
          </a:p>
        </p:txBody>
      </p:sp>
      <p:sp>
        <p:nvSpPr>
          <p:cNvPr id="7" name="Text Placeholder 20">
            <a:extLst>
              <a:ext uri="{FF2B5EF4-FFF2-40B4-BE49-F238E27FC236}">
                <a16:creationId xmlns:a16="http://schemas.microsoft.com/office/drawing/2014/main" id="{0A9960CE-A6AC-E286-C78C-80055C017BA2}"/>
              </a:ext>
            </a:extLst>
          </p:cNvPr>
          <p:cNvSpPr txBox="1">
            <a:spLocks/>
          </p:cNvSpPr>
          <p:nvPr/>
        </p:nvSpPr>
        <p:spPr>
          <a:xfrm>
            <a:off x="6356240" y="1703293"/>
            <a:ext cx="3910882" cy="914400"/>
          </a:xfrm>
          <a:prstGeom prst="rect">
            <a:avLst/>
          </a:prstGeom>
        </p:spPr>
        <p:txBody>
          <a:bodyPr lIns="0" tIns="0" rIns="0" b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accent3"/>
                </a:solidFill>
                <a:latin typeface="Gill Sans Nova Light" panose="020B0302020104020203" pitchFamily="34" charset="0"/>
              </a:rPr>
              <a:t>Schedule a call with a </a:t>
            </a:r>
            <a:br>
              <a:rPr lang="en-US" dirty="0">
                <a:solidFill>
                  <a:schemeClr val="accent3"/>
                </a:solidFill>
                <a:latin typeface="Gill Sans Nova Light" panose="020B0302020104020203" pitchFamily="34" charset="0"/>
              </a:rPr>
            </a:br>
            <a:r>
              <a:rPr lang="en-US" dirty="0">
                <a:solidFill>
                  <a:schemeClr val="accent3"/>
                </a:solidFill>
                <a:latin typeface="Gill Sans Nova Light" panose="020B0302020104020203" pitchFamily="34" charset="0"/>
              </a:rPr>
              <a:t>TIAA financial consultant.</a:t>
            </a:r>
          </a:p>
          <a:p>
            <a:endParaRPr lang="en-US" dirty="0"/>
          </a:p>
        </p:txBody>
      </p:sp>
      <p:pic>
        <p:nvPicPr>
          <p:cNvPr id="14" name="Graphic 13">
            <a:extLst>
              <a:ext uri="{FF2B5EF4-FFF2-40B4-BE49-F238E27FC236}">
                <a16:creationId xmlns:a16="http://schemas.microsoft.com/office/drawing/2014/main" id="{7490517C-A67F-25FA-C4C4-6FF2C1EF96B8}"/>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64307" y="3942699"/>
            <a:ext cx="1007976" cy="1007976"/>
          </a:xfrm>
          <a:prstGeom prst="rect">
            <a:avLst/>
          </a:prstGeom>
        </p:spPr>
      </p:pic>
      <p:pic>
        <p:nvPicPr>
          <p:cNvPr id="15" name="Graphic 14">
            <a:extLst>
              <a:ext uri="{FF2B5EF4-FFF2-40B4-BE49-F238E27FC236}">
                <a16:creationId xmlns:a16="http://schemas.microsoft.com/office/drawing/2014/main" id="{905EFF5E-773D-CBF1-2101-680D5C7119A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96000" y="2832848"/>
            <a:ext cx="1002127" cy="1002127"/>
          </a:xfrm>
          <a:prstGeom prst="rect">
            <a:avLst/>
          </a:prstGeom>
        </p:spPr>
      </p:pic>
      <p:sp>
        <p:nvSpPr>
          <p:cNvPr id="16" name="Text Placeholder 1">
            <a:extLst>
              <a:ext uri="{FF2B5EF4-FFF2-40B4-BE49-F238E27FC236}">
                <a16:creationId xmlns:a16="http://schemas.microsoft.com/office/drawing/2014/main" id="{D3A51293-FA70-5686-EFDA-CE4D19E58E1A}"/>
              </a:ext>
            </a:extLst>
          </p:cNvPr>
          <p:cNvSpPr txBox="1">
            <a:spLocks/>
          </p:cNvSpPr>
          <p:nvPr/>
        </p:nvSpPr>
        <p:spPr>
          <a:xfrm>
            <a:off x="603504" y="3758738"/>
            <a:ext cx="4089244" cy="2521876"/>
          </a:xfrm>
          <a:prstGeom prst="rect">
            <a:avLst/>
          </a:prstGeom>
        </p:spPr>
        <p:txBody>
          <a:bodyPr lIns="0" tIns="0" rIns="0" b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200"/>
              </a:spcAft>
            </a:pPr>
            <a:r>
              <a:rPr lang="en-US" dirty="0">
                <a:solidFill>
                  <a:schemeClr val="accent3"/>
                </a:solidFill>
                <a:latin typeface="Gill Sans Nova Light" panose="020B0302020104020203" pitchFamily="34" charset="0"/>
              </a:rPr>
              <a:t>Find out what you need </a:t>
            </a:r>
            <a:br>
              <a:rPr lang="en-US" dirty="0">
                <a:solidFill>
                  <a:schemeClr val="accent3"/>
                </a:solidFill>
                <a:latin typeface="Gill Sans Nova Light" panose="020B0302020104020203" pitchFamily="34" charset="0"/>
              </a:rPr>
            </a:br>
            <a:r>
              <a:rPr lang="en-US" dirty="0">
                <a:solidFill>
                  <a:schemeClr val="accent3"/>
                </a:solidFill>
                <a:latin typeface="Gill Sans Nova Light" panose="020B0302020104020203" pitchFamily="34" charset="0"/>
              </a:rPr>
              <a:t>to know.</a:t>
            </a:r>
          </a:p>
          <a:p>
            <a:pPr marL="256032" indent="-256032">
              <a:spcBef>
                <a:spcPts val="300"/>
              </a:spcBef>
              <a:buFont typeface="Arial" panose="020B0604020202020204" pitchFamily="34" charset="0"/>
              <a:buChar char="•"/>
            </a:pPr>
            <a:r>
              <a:rPr lang="en-US" sz="2000" dirty="0">
                <a:latin typeface="ITC Franklin Gothic Std Book" panose="020B0504030503020204" pitchFamily="34" charset="77"/>
              </a:rPr>
              <a:t>Social Security webinar</a:t>
            </a:r>
          </a:p>
          <a:p>
            <a:pPr marL="256032" indent="-256032">
              <a:spcBef>
                <a:spcPts val="300"/>
              </a:spcBef>
              <a:buFont typeface="Arial" panose="020B0604020202020204" pitchFamily="34" charset="0"/>
              <a:buChar char="•"/>
            </a:pPr>
            <a:r>
              <a:rPr lang="en-US" sz="2000" dirty="0">
                <a:latin typeface="ITC Franklin Gothic Std Book" panose="020B0504030503020204" pitchFamily="34" charset="77"/>
              </a:rPr>
              <a:t>Estate planning webinar</a:t>
            </a:r>
          </a:p>
          <a:p>
            <a:pPr marL="182880" indent="-182880">
              <a:spcBef>
                <a:spcPts val="300"/>
              </a:spcBef>
              <a:buFont typeface="Arial" panose="020B0604020202020204" pitchFamily="34" charset="0"/>
              <a:buChar char="•"/>
            </a:pPr>
            <a:endParaRPr lang="en-US" sz="1600" dirty="0">
              <a:latin typeface="ITC Franklin Gothic Std Book" panose="020B0504030503020204" pitchFamily="34" charset="77"/>
            </a:endParaRPr>
          </a:p>
          <a:p>
            <a:pPr>
              <a:spcBef>
                <a:spcPts val="300"/>
              </a:spcBef>
            </a:pPr>
            <a:r>
              <a:rPr lang="en-US" sz="1800" dirty="0">
                <a:latin typeface="ITC Franklin Gothic Std Book" panose="020B0504030503020204" pitchFamily="34" charset="77"/>
              </a:rPr>
              <a:t>Go to TIAA.org/webinars</a:t>
            </a:r>
          </a:p>
          <a:p>
            <a:pPr>
              <a:spcBef>
                <a:spcPts val="300"/>
              </a:spcBef>
            </a:pPr>
            <a:endParaRPr lang="en-US" sz="1600" dirty="0">
              <a:latin typeface="ITC Franklin Gothic Std Book" panose="020B0504030503020204" pitchFamily="34" charset="77"/>
            </a:endParaRPr>
          </a:p>
        </p:txBody>
      </p:sp>
      <p:cxnSp>
        <p:nvCxnSpPr>
          <p:cNvPr id="5" name="Straight Connector 4">
            <a:extLst>
              <a:ext uri="{FF2B5EF4-FFF2-40B4-BE49-F238E27FC236}">
                <a16:creationId xmlns:a16="http://schemas.microsoft.com/office/drawing/2014/main" id="{B5CF4245-1E68-BC2C-3C7E-A16C925AE59C}"/>
              </a:ext>
            </a:extLst>
          </p:cNvPr>
          <p:cNvCxnSpPr>
            <a:cxnSpLocks/>
          </p:cNvCxnSpPr>
          <p:nvPr/>
        </p:nvCxnSpPr>
        <p:spPr>
          <a:xfrm>
            <a:off x="602593" y="2691164"/>
            <a:ext cx="39778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3A902E-E01A-1339-567C-CEF0F7895CA0}"/>
              </a:ext>
            </a:extLst>
          </p:cNvPr>
          <p:cNvCxnSpPr>
            <a:cxnSpLocks/>
          </p:cNvCxnSpPr>
          <p:nvPr/>
        </p:nvCxnSpPr>
        <p:spPr>
          <a:xfrm>
            <a:off x="602593" y="4711075"/>
            <a:ext cx="39778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E0F0013-3FFE-20E1-08A7-7C101F8CDB1E}"/>
              </a:ext>
            </a:extLst>
          </p:cNvPr>
          <p:cNvCxnSpPr>
            <a:cxnSpLocks/>
          </p:cNvCxnSpPr>
          <p:nvPr/>
        </p:nvCxnSpPr>
        <p:spPr>
          <a:xfrm>
            <a:off x="6356240" y="2688549"/>
            <a:ext cx="397789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6F510FF-A68A-A6C8-3B43-BE390D5FE5F3}"/>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12" name="TextBox 11">
            <a:extLst>
              <a:ext uri="{FF2B5EF4-FFF2-40B4-BE49-F238E27FC236}">
                <a16:creationId xmlns:a16="http://schemas.microsoft.com/office/drawing/2014/main" id="{559CE79A-F617-A0D0-0C2E-912F9EC7F7F4}"/>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3" name="TextBox 12">
            <a:extLst>
              <a:ext uri="{FF2B5EF4-FFF2-40B4-BE49-F238E27FC236}">
                <a16:creationId xmlns:a16="http://schemas.microsoft.com/office/drawing/2014/main" id="{69178003-4B99-B469-C9A1-C0C1B85DD03C}"/>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17" name="TextBox 16">
            <a:extLst>
              <a:ext uri="{FF2B5EF4-FFF2-40B4-BE49-F238E27FC236}">
                <a16:creationId xmlns:a16="http://schemas.microsoft.com/office/drawing/2014/main" id="{28A2EACB-5005-87D1-28A9-E7E0DC8C685F}"/>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18" name="TextBox 17">
            <a:extLst>
              <a:ext uri="{FF2B5EF4-FFF2-40B4-BE49-F238E27FC236}">
                <a16:creationId xmlns:a16="http://schemas.microsoft.com/office/drawing/2014/main" id="{F5FA6F6A-0A88-1AE2-766A-9E45F8D151EE}"/>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9" name="TextBox 18">
            <a:extLst>
              <a:ext uri="{FF2B5EF4-FFF2-40B4-BE49-F238E27FC236}">
                <a16:creationId xmlns:a16="http://schemas.microsoft.com/office/drawing/2014/main" id="{0744D4EB-87EA-B031-3EFB-16B6E9823ADB}"/>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20" name="TextBox 19">
            <a:extLst>
              <a:ext uri="{FF2B5EF4-FFF2-40B4-BE49-F238E27FC236}">
                <a16:creationId xmlns:a16="http://schemas.microsoft.com/office/drawing/2014/main" id="{55ABD93B-CA99-4E49-C248-ABD0A13ABD0D}"/>
              </a:ext>
            </a:extLst>
          </p:cNvPr>
          <p:cNvSpPr txBox="1"/>
          <p:nvPr/>
        </p:nvSpPr>
        <p:spPr>
          <a:xfrm>
            <a:off x="10053534" y="0"/>
            <a:ext cx="1515319"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WRAPUP</a:t>
            </a:r>
          </a:p>
        </p:txBody>
      </p:sp>
    </p:spTree>
    <p:extLst>
      <p:ext uri="{BB962C8B-B14F-4D97-AF65-F5344CB8AC3E}">
        <p14:creationId xmlns:p14="http://schemas.microsoft.com/office/powerpoint/2010/main" val="225105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7">
            <a:extLst>
              <a:ext uri="{FF2B5EF4-FFF2-40B4-BE49-F238E27FC236}">
                <a16:creationId xmlns:a16="http://schemas.microsoft.com/office/drawing/2014/main" id="{1AE33768-973A-5CED-E1B7-E23BC14CEABC}"/>
              </a:ext>
            </a:extLst>
          </p:cNvPr>
          <p:cNvSpPr txBox="1">
            <a:spLocks/>
          </p:cNvSpPr>
          <p:nvPr/>
        </p:nvSpPr>
        <p:spPr>
          <a:xfrm>
            <a:off x="2063395" y="3040363"/>
            <a:ext cx="3109139" cy="777274"/>
          </a:xfrm>
          <a:prstGeom prst="rect">
            <a:avLst/>
          </a:prstGeom>
        </p:spPr>
        <p:txBody>
          <a:bodyPr vert="horz" lIns="0" tIns="0" rIns="0" bIns="0" rtlCol="0">
            <a:normAutofit/>
          </a:bodyPr>
          <a:lstStyle>
            <a:lvl1pPr marL="0" indent="0" algn="l" defTabSz="914400" rtl="0" eaLnBrk="1" latinLnBrk="0" hangingPunct="1">
              <a:lnSpc>
                <a:spcPct val="100000"/>
              </a:lnSpc>
              <a:spcBef>
                <a:spcPts val="900"/>
              </a:spcBef>
              <a:spcAft>
                <a:spcPts val="300"/>
              </a:spcAft>
              <a:buFontTx/>
              <a:buNone/>
              <a:defRPr sz="1500" b="0" kern="1200">
                <a:solidFill>
                  <a:schemeClr val="tx1"/>
                </a:solidFill>
                <a:latin typeface="+mn-lt"/>
                <a:ea typeface="+mn-ea"/>
                <a:cs typeface="+mn-cs"/>
              </a:defRPr>
            </a:lvl1pPr>
            <a:lvl2pPr marL="230188" indent="-230188" algn="l" defTabSz="914400" rtl="0" eaLnBrk="1" latinLnBrk="0" hangingPunct="1">
              <a:lnSpc>
                <a:spcPct val="100000"/>
              </a:lnSpc>
              <a:spcBef>
                <a:spcPts val="300"/>
              </a:spcBef>
              <a:spcAft>
                <a:spcPts val="300"/>
              </a:spcAft>
              <a:buFont typeface="Wingdings" charset="2"/>
              <a:buChar char="§"/>
              <a:defRPr sz="1500" kern="1200">
                <a:solidFill>
                  <a:schemeClr val="tx1"/>
                </a:solidFill>
                <a:latin typeface="+mn-lt"/>
                <a:ea typeface="+mn-ea"/>
                <a:cs typeface="+mn-cs"/>
              </a:defRPr>
            </a:lvl2pPr>
            <a:lvl3pPr marL="452438" indent="-222250" algn="l" defTabSz="914400" rtl="0" eaLnBrk="1" latinLnBrk="0" hangingPunct="1">
              <a:lnSpc>
                <a:spcPct val="100000"/>
              </a:lnSpc>
              <a:spcBef>
                <a:spcPts val="0"/>
              </a:spcBef>
              <a:spcAft>
                <a:spcPts val="300"/>
              </a:spcAft>
              <a:buFont typeface="Arial"/>
              <a:buChar char="–"/>
              <a:defRPr sz="1500" kern="1200">
                <a:solidFill>
                  <a:schemeClr val="tx1"/>
                </a:solidFill>
                <a:latin typeface="+mn-lt"/>
                <a:ea typeface="+mn-ea"/>
                <a:cs typeface="+mn-cs"/>
              </a:defRPr>
            </a:lvl3pPr>
            <a:lvl4pPr marL="684213" indent="-231775" algn="l" defTabSz="914400" rtl="0" eaLnBrk="1" latinLnBrk="0" hangingPunct="1">
              <a:lnSpc>
                <a:spcPct val="100000"/>
              </a:lnSpc>
              <a:spcBef>
                <a:spcPts val="0"/>
              </a:spcBef>
              <a:spcAft>
                <a:spcPts val="300"/>
              </a:spcAft>
              <a:buFont typeface="Arial"/>
              <a:buChar char="–"/>
              <a:defRPr sz="1300" kern="1200">
                <a:solidFill>
                  <a:schemeClr val="tx1"/>
                </a:solidFill>
                <a:latin typeface="+mn-lt"/>
                <a:ea typeface="+mn-ea"/>
                <a:cs typeface="+mn-cs"/>
              </a:defRPr>
            </a:lvl4pPr>
            <a:lvl5pPr marL="914400" indent="-230188" algn="l" defTabSz="914400" rtl="0" eaLnBrk="1" latinLnBrk="0" hangingPunct="1">
              <a:lnSpc>
                <a:spcPct val="100000"/>
              </a:lnSpc>
              <a:spcBef>
                <a:spcPts val="0"/>
              </a:spcBef>
              <a:spcAft>
                <a:spcPts val="300"/>
              </a:spcAft>
              <a:buFont typeface="Arial"/>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14000"/>
              </a:lnSpc>
              <a:spcBef>
                <a:spcPts val="0"/>
              </a:spcBef>
              <a:spcAft>
                <a:spcPts val="600"/>
              </a:spcAft>
              <a:buNone/>
            </a:pPr>
            <a:endParaRPr lang="en-US" sz="2000" dirty="0">
              <a:latin typeface="Gill Sans Nova Light" panose="020B0302020104020203" pitchFamily="34" charset="0"/>
            </a:endParaRPr>
          </a:p>
        </p:txBody>
      </p:sp>
      <p:sp>
        <p:nvSpPr>
          <p:cNvPr id="8" name="Text Placeholder 7">
            <a:extLst>
              <a:ext uri="{FF2B5EF4-FFF2-40B4-BE49-F238E27FC236}">
                <a16:creationId xmlns:a16="http://schemas.microsoft.com/office/drawing/2014/main" id="{AB875C75-5D1B-6629-C37E-256D31ED3C5A}"/>
              </a:ext>
            </a:extLst>
          </p:cNvPr>
          <p:cNvSpPr>
            <a:spLocks noGrp="1"/>
          </p:cNvSpPr>
          <p:nvPr>
            <p:ph type="body" sz="quarter" idx="15"/>
          </p:nvPr>
        </p:nvSpPr>
        <p:spPr>
          <a:xfrm>
            <a:off x="602593" y="1597199"/>
            <a:ext cx="10966260" cy="461647"/>
          </a:xfrm>
        </p:spPr>
        <p:txBody>
          <a:bodyPr/>
          <a:lstStyle/>
          <a:p>
            <a:r>
              <a:rPr lang="en-US" sz="2800" dirty="0"/>
              <a:t>An income plan prepares you to make smart decisions with your money.</a:t>
            </a:r>
          </a:p>
        </p:txBody>
      </p:sp>
      <p:sp>
        <p:nvSpPr>
          <p:cNvPr id="3" name="TextBox 2">
            <a:extLst>
              <a:ext uri="{FF2B5EF4-FFF2-40B4-BE49-F238E27FC236}">
                <a16:creationId xmlns:a16="http://schemas.microsoft.com/office/drawing/2014/main" id="{122159B5-F6CB-531A-8945-E2BCBC646BE2}"/>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4" name="TextBox 3">
            <a:extLst>
              <a:ext uri="{FF2B5EF4-FFF2-40B4-BE49-F238E27FC236}">
                <a16:creationId xmlns:a16="http://schemas.microsoft.com/office/drawing/2014/main" id="{0EB9C298-DECB-A88A-7AF4-DFEFEB0CC0E8}"/>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5" name="TextBox 4">
            <a:extLst>
              <a:ext uri="{FF2B5EF4-FFF2-40B4-BE49-F238E27FC236}">
                <a16:creationId xmlns:a16="http://schemas.microsoft.com/office/drawing/2014/main" id="{13583DB7-16C1-8F1C-6E2C-D3A2086DDC5B}"/>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6" name="TextBox 5">
            <a:extLst>
              <a:ext uri="{FF2B5EF4-FFF2-40B4-BE49-F238E27FC236}">
                <a16:creationId xmlns:a16="http://schemas.microsoft.com/office/drawing/2014/main" id="{E69FE7CF-4F8C-DB80-0EAE-B513AE7D594B}"/>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9" name="TextBox 8">
            <a:extLst>
              <a:ext uri="{FF2B5EF4-FFF2-40B4-BE49-F238E27FC236}">
                <a16:creationId xmlns:a16="http://schemas.microsoft.com/office/drawing/2014/main" id="{636D113B-0EF7-E883-CB8D-2F02B30851B4}"/>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10" name="TextBox 9">
            <a:extLst>
              <a:ext uri="{FF2B5EF4-FFF2-40B4-BE49-F238E27FC236}">
                <a16:creationId xmlns:a16="http://schemas.microsoft.com/office/drawing/2014/main" id="{DDD628BA-0CDC-6153-CE94-A60223F03785}"/>
              </a:ext>
            </a:extLst>
          </p:cNvPr>
          <p:cNvSpPr txBox="1"/>
          <p:nvPr/>
        </p:nvSpPr>
        <p:spPr>
          <a:xfrm>
            <a:off x="602594"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WELCOME</a:t>
            </a:r>
          </a:p>
        </p:txBody>
      </p:sp>
      <p:sp>
        <p:nvSpPr>
          <p:cNvPr id="11" name="TextBox 10">
            <a:extLst>
              <a:ext uri="{FF2B5EF4-FFF2-40B4-BE49-F238E27FC236}">
                <a16:creationId xmlns:a16="http://schemas.microsoft.com/office/drawing/2014/main" id="{1FD165CF-6276-F445-4637-C5DFA3654B2F}"/>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4" name="Title 5">
            <a:extLst>
              <a:ext uri="{FF2B5EF4-FFF2-40B4-BE49-F238E27FC236}">
                <a16:creationId xmlns:a16="http://schemas.microsoft.com/office/drawing/2014/main" id="{3DE3AF47-369D-F19F-2E5C-4F8E487ED1F1}"/>
              </a:ext>
            </a:extLst>
          </p:cNvPr>
          <p:cNvSpPr txBox="1">
            <a:spLocks/>
          </p:cNvSpPr>
          <p:nvPr/>
        </p:nvSpPr>
        <p:spPr>
          <a:xfrm>
            <a:off x="616239" y="1043311"/>
            <a:ext cx="10952613" cy="473638"/>
          </a:xfrm>
          <a:prstGeom prst="rect">
            <a:avLst/>
          </a:prstGeom>
        </p:spPr>
        <p:txBody>
          <a:bodyPr vert="horz" lIns="0" tIns="0" rIns="0" bIns="0" rtlCol="0" anchor="t" anchorCtr="0">
            <a:noAutofit/>
          </a:bodyPr>
          <a:lstStyle>
            <a:lvl1pPr algn="l" defTabSz="914400" rtl="0" eaLnBrk="1" fontAlgn="t" latinLnBrk="0" hangingPunct="1">
              <a:lnSpc>
                <a:spcPts val="3000"/>
              </a:lnSpc>
              <a:spcBef>
                <a:spcPct val="0"/>
              </a:spcBef>
              <a:buNone/>
              <a:defRPr sz="2600" b="0" i="0" kern="1200">
                <a:solidFill>
                  <a:schemeClr val="accent4"/>
                </a:solidFill>
                <a:latin typeface="Gill Sans Nova Light" panose="020B0302020104020203" pitchFamily="34" charset="0"/>
                <a:ea typeface="+mj-ea"/>
                <a:cs typeface="Gill Sans Light" panose="020B0302020104020203" pitchFamily="34" charset="-79"/>
              </a:defRPr>
            </a:lvl1pPr>
          </a:lstStyle>
          <a:p>
            <a:r>
              <a:rPr lang="en-US" sz="3600" dirty="0"/>
              <a:t>Create your blueprint for a more secure retirement</a:t>
            </a:r>
          </a:p>
        </p:txBody>
      </p:sp>
      <p:sp>
        <p:nvSpPr>
          <p:cNvPr id="15" name="Content Placeholder 4">
            <a:extLst>
              <a:ext uri="{FF2B5EF4-FFF2-40B4-BE49-F238E27FC236}">
                <a16:creationId xmlns:a16="http://schemas.microsoft.com/office/drawing/2014/main" id="{E8A218A4-F8A2-D9AE-8CEB-E2A7074A6A0F}"/>
              </a:ext>
            </a:extLst>
          </p:cNvPr>
          <p:cNvSpPr txBox="1">
            <a:spLocks/>
          </p:cNvSpPr>
          <p:nvPr/>
        </p:nvSpPr>
        <p:spPr>
          <a:xfrm>
            <a:off x="602593" y="2303252"/>
            <a:ext cx="5361478" cy="3619565"/>
          </a:xfrm>
          <a:prstGeom prst="rect">
            <a:avLst/>
          </a:prstGeom>
          <a:solidFill>
            <a:schemeClr val="bg2"/>
          </a:solidFill>
        </p:spPr>
        <p:txBody>
          <a:bodyPr vert="horz" wrap="square" lIns="365760" tIns="365760" rIns="365760" bIns="36576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300"/>
              </a:spcBef>
              <a:spcAft>
                <a:spcPts val="1500"/>
              </a:spcAft>
            </a:pPr>
            <a:r>
              <a:rPr lang="en-US" sz="2000" dirty="0">
                <a:solidFill>
                  <a:schemeClr val="tx1"/>
                </a:solidFill>
                <a:latin typeface="ITC Franklin Gothic Std Med" panose="020B0504030503020204" pitchFamily="34" charset="77"/>
              </a:rPr>
              <a:t>Retirement income can...</a:t>
            </a:r>
          </a:p>
          <a:p>
            <a:pPr marL="342900" indent="-34290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Come from different places</a:t>
            </a:r>
          </a:p>
          <a:p>
            <a:pPr marL="342900" indent="-34290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Kick in at different times</a:t>
            </a:r>
          </a:p>
          <a:p>
            <a:pPr marL="342900" indent="-34290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Have different tax rules</a:t>
            </a:r>
          </a:p>
          <a:p>
            <a:pPr marL="342900" indent="-34290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Have different outcomes for you and your beneficiaries</a:t>
            </a:r>
          </a:p>
        </p:txBody>
      </p:sp>
      <p:sp>
        <p:nvSpPr>
          <p:cNvPr id="17" name="Content Placeholder 4">
            <a:extLst>
              <a:ext uri="{FF2B5EF4-FFF2-40B4-BE49-F238E27FC236}">
                <a16:creationId xmlns:a16="http://schemas.microsoft.com/office/drawing/2014/main" id="{9FAB47C6-0E94-8EBD-AE88-50CA18EBF2A9}"/>
              </a:ext>
            </a:extLst>
          </p:cNvPr>
          <p:cNvSpPr txBox="1">
            <a:spLocks/>
          </p:cNvSpPr>
          <p:nvPr/>
        </p:nvSpPr>
        <p:spPr>
          <a:xfrm>
            <a:off x="6207374" y="2303253"/>
            <a:ext cx="5361478" cy="3619564"/>
          </a:xfrm>
          <a:prstGeom prst="rect">
            <a:avLst/>
          </a:prstGeom>
          <a:solidFill>
            <a:schemeClr val="bg2"/>
          </a:solidFill>
        </p:spPr>
        <p:txBody>
          <a:bodyPr vert="horz" wrap="square" lIns="365760" tIns="365760" rIns="365760" bIns="365760" rtlCol="0">
            <a:noAutofit/>
          </a:bodyPr>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300"/>
              </a:spcBef>
              <a:spcAft>
                <a:spcPts val="1500"/>
              </a:spcAft>
            </a:pPr>
            <a:r>
              <a:rPr lang="en-US" sz="2000" dirty="0">
                <a:solidFill>
                  <a:schemeClr val="tx1"/>
                </a:solidFill>
                <a:latin typeface="ITC Franklin Gothic Std Med" panose="020B0504030503020204" pitchFamily="34" charset="77"/>
              </a:rPr>
              <a:t>An income plan can help you...</a:t>
            </a:r>
          </a:p>
          <a:p>
            <a:pPr marL="342900" indent="-34290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Maximize your savings</a:t>
            </a:r>
          </a:p>
          <a:p>
            <a:pPr marL="342900" indent="-34290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Reduce the risk of running out of money</a:t>
            </a:r>
          </a:p>
          <a:p>
            <a:pPr marL="342900" indent="-34290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Know what you can safely spend</a:t>
            </a:r>
          </a:p>
          <a:p>
            <a:pPr marL="342900" indent="-342900">
              <a:lnSpc>
                <a:spcPct val="114000"/>
              </a:lnSpc>
              <a:spcBef>
                <a:spcPts val="300"/>
              </a:spcBef>
              <a:buFont typeface="Arial" panose="020B0604020202020204" pitchFamily="34" charset="0"/>
              <a:buChar char="•"/>
            </a:pPr>
            <a:r>
              <a:rPr lang="en-US" sz="2000" dirty="0">
                <a:solidFill>
                  <a:schemeClr val="tx1"/>
                </a:solidFill>
                <a:latin typeface="ITC Franklin Gothic Std Book" panose="020B0504030503020204" pitchFamily="34" charset="77"/>
              </a:rPr>
              <a:t>Avoid the pitfalls that can undermine your financial security</a:t>
            </a:r>
          </a:p>
          <a:p>
            <a:pPr marL="342900" indent="-342900">
              <a:lnSpc>
                <a:spcPct val="114000"/>
              </a:lnSpc>
              <a:spcBef>
                <a:spcPts val="300"/>
              </a:spcBef>
              <a:buFont typeface="Arial" panose="020B0604020202020204" pitchFamily="34" charset="0"/>
              <a:buChar char="•"/>
            </a:pPr>
            <a:endParaRPr lang="en-US" sz="2000" dirty="0">
              <a:solidFill>
                <a:schemeClr val="bg1"/>
              </a:solidFill>
              <a:latin typeface="ITC Franklin Gothic Std Book" panose="020B0504030503020204" pitchFamily="34" charset="77"/>
            </a:endParaRPr>
          </a:p>
        </p:txBody>
      </p:sp>
      <p:cxnSp>
        <p:nvCxnSpPr>
          <p:cNvPr id="2" name="Straight Connector 1">
            <a:extLst>
              <a:ext uri="{FF2B5EF4-FFF2-40B4-BE49-F238E27FC236}">
                <a16:creationId xmlns:a16="http://schemas.microsoft.com/office/drawing/2014/main" id="{B1B5391D-0D2E-0E17-7BE0-6C5AAE4FC23F}"/>
              </a:ext>
            </a:extLst>
          </p:cNvPr>
          <p:cNvCxnSpPr>
            <a:cxnSpLocks/>
          </p:cNvCxnSpPr>
          <p:nvPr/>
        </p:nvCxnSpPr>
        <p:spPr>
          <a:xfrm>
            <a:off x="978116" y="3119317"/>
            <a:ext cx="4568868"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5DCDBC-14FC-809C-3E65-A88023F6F32E}"/>
              </a:ext>
            </a:extLst>
          </p:cNvPr>
          <p:cNvCxnSpPr>
            <a:cxnSpLocks/>
          </p:cNvCxnSpPr>
          <p:nvPr/>
        </p:nvCxnSpPr>
        <p:spPr>
          <a:xfrm>
            <a:off x="6531202" y="3119317"/>
            <a:ext cx="4568868"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85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1000"/>
                                        <p:tgtEl>
                                          <p:spTgt spid="1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fade">
                                      <p:cBhvr>
                                        <p:cTn id="16" dur="1000"/>
                                        <p:tgtEl>
                                          <p:spTgt spid="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fade">
                                      <p:cBhvr>
                                        <p:cTn id="26" dur="1000"/>
                                        <p:tgtEl>
                                          <p:spTgt spid="1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Effect transition="in" filter="fade">
                                      <p:cBhvr>
                                        <p:cTn id="31" dur="1000"/>
                                        <p:tgtEl>
                                          <p:spTgt spid="1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fade">
                                      <p:cBhvr>
                                        <p:cTn id="42" dur="1000"/>
                                        <p:tgtEl>
                                          <p:spTgt spid="17">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fade">
                                      <p:cBhvr>
                                        <p:cTn id="45" dur="1000"/>
                                        <p:tgtEl>
                                          <p:spTgt spid="1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7">
                                            <p:txEl>
                                              <p:pRg st="2" end="2"/>
                                            </p:txEl>
                                          </p:spTgt>
                                        </p:tgtEl>
                                        <p:attrNameLst>
                                          <p:attrName>style.visibility</p:attrName>
                                        </p:attrNameLst>
                                      </p:cBhvr>
                                      <p:to>
                                        <p:strVal val="visible"/>
                                      </p:to>
                                    </p:set>
                                    <p:animEffect transition="in" filter="fade">
                                      <p:cBhvr>
                                        <p:cTn id="50" dur="1000"/>
                                        <p:tgtEl>
                                          <p:spTgt spid="1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xEl>
                                              <p:pRg st="3" end="3"/>
                                            </p:txEl>
                                          </p:spTgt>
                                        </p:tgtEl>
                                        <p:attrNameLst>
                                          <p:attrName>style.visibility</p:attrName>
                                        </p:attrNameLst>
                                      </p:cBhvr>
                                      <p:to>
                                        <p:strVal val="visible"/>
                                      </p:to>
                                    </p:set>
                                    <p:animEffect transition="in" filter="fade">
                                      <p:cBhvr>
                                        <p:cTn id="55" dur="1000"/>
                                        <p:tgtEl>
                                          <p:spTgt spid="1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
                                            <p:txEl>
                                              <p:pRg st="4" end="4"/>
                                            </p:txEl>
                                          </p:spTgt>
                                        </p:tgtEl>
                                        <p:attrNameLst>
                                          <p:attrName>style.visibility</p:attrName>
                                        </p:attrNameLst>
                                      </p:cBhvr>
                                      <p:to>
                                        <p:strVal val="visible"/>
                                      </p:to>
                                    </p:set>
                                    <p:animEffect transition="in" filter="fade">
                                      <p:cBhvr>
                                        <p:cTn id="60" dur="10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1CDB15-DFAF-564C-8659-2A2F37079AD9}"/>
              </a:ext>
            </a:extLst>
          </p:cNvPr>
          <p:cNvSpPr>
            <a:spLocks noGrp="1"/>
          </p:cNvSpPr>
          <p:nvPr>
            <p:ph type="body" sz="quarter" idx="13"/>
          </p:nvPr>
        </p:nvSpPr>
        <p:spPr/>
        <p:txBody>
          <a:bodyPr/>
          <a:lstStyle/>
          <a:p>
            <a:r>
              <a:rPr lang="en-US" dirty="0"/>
              <a:t>©2022 Teachers Insurance and Annuity Association of America-College Retirement Equities Fund, 730 Third Avenue, New York, NY 10017</a:t>
            </a:r>
          </a:p>
        </p:txBody>
      </p:sp>
      <p:sp>
        <p:nvSpPr>
          <p:cNvPr id="12" name="Text Placeholder 11"/>
          <p:cNvSpPr>
            <a:spLocks noGrp="1"/>
          </p:cNvSpPr>
          <p:nvPr>
            <p:ph type="body" sz="quarter" idx="11"/>
          </p:nvPr>
        </p:nvSpPr>
        <p:spPr/>
        <p:txBody>
          <a:bodyPr>
            <a:normAutofit/>
          </a:bodyPr>
          <a:lstStyle/>
          <a:p>
            <a:r>
              <a:rPr lang="en-US"/>
              <a:t>2403866</a:t>
            </a:r>
            <a:endParaRPr lang="en-US" dirty="0"/>
          </a:p>
        </p:txBody>
      </p:sp>
      <p:sp>
        <p:nvSpPr>
          <p:cNvPr id="13" name="Text Placeholder 12"/>
          <p:cNvSpPr>
            <a:spLocks noGrp="1"/>
          </p:cNvSpPr>
          <p:nvPr>
            <p:ph type="body" sz="quarter" idx="12"/>
          </p:nvPr>
        </p:nvSpPr>
        <p:spPr/>
        <p:txBody>
          <a:bodyPr>
            <a:normAutofit/>
          </a:bodyPr>
          <a:lstStyle/>
          <a:p>
            <a:r>
              <a:rPr lang="en-US" dirty="0"/>
              <a:t>(09/22)</a:t>
            </a:r>
          </a:p>
        </p:txBody>
      </p:sp>
      <p:sp>
        <p:nvSpPr>
          <p:cNvPr id="4" name="Text Placeholder 1">
            <a:extLst>
              <a:ext uri="{FF2B5EF4-FFF2-40B4-BE49-F238E27FC236}">
                <a16:creationId xmlns:a16="http://schemas.microsoft.com/office/drawing/2014/main" id="{45510360-B872-AAD2-CCE3-F2ED9AE3C086}"/>
              </a:ext>
            </a:extLst>
          </p:cNvPr>
          <p:cNvSpPr txBox="1">
            <a:spLocks/>
          </p:cNvSpPr>
          <p:nvPr/>
        </p:nvSpPr>
        <p:spPr>
          <a:xfrm>
            <a:off x="605368" y="520262"/>
            <a:ext cx="10977033" cy="4597838"/>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900"/>
              </a:spcAft>
              <a:buFontTx/>
              <a:buNone/>
              <a:defRPr sz="900" b="0" i="0" kern="1200">
                <a:solidFill>
                  <a:schemeClr val="bg2">
                    <a:lumMod val="25000"/>
                  </a:schemeClr>
                </a:solidFill>
                <a:latin typeface="+mn-lt"/>
                <a:ea typeface="+mn-ea"/>
                <a:cs typeface="Gill Sans Light" panose="020B0302020104020203" pitchFamily="34" charset="-79"/>
              </a:defRPr>
            </a:lvl1pPr>
            <a:lvl2pPr marL="0" indent="0" algn="l" defTabSz="914400" rtl="0" eaLnBrk="1" latinLnBrk="0" hangingPunct="1">
              <a:lnSpc>
                <a:spcPct val="100000"/>
              </a:lnSpc>
              <a:spcBef>
                <a:spcPts val="0"/>
              </a:spcBef>
              <a:spcAft>
                <a:spcPts val="900"/>
              </a:spcAft>
              <a:buClr>
                <a:schemeClr val="bg1">
                  <a:lumMod val="65000"/>
                </a:schemeClr>
              </a:buClr>
              <a:buSzPct val="120000"/>
              <a:buFont typeface="+mj-lt"/>
              <a:buNone/>
              <a:defRPr sz="14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Clr>
                <a:schemeClr val="tx1"/>
              </a:buClr>
              <a:buSzPct val="100000"/>
              <a:buFont typeface="Arial" panose="020B0604020202020204" pitchFamily="34" charset="0"/>
              <a:buNone/>
              <a:tabLst/>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Clr>
                <a:schemeClr val="accent1"/>
              </a:buClr>
              <a:buFont typeface="Franklin Gothic Book" panose="020B0503020102020204" pitchFamily="34" charset="0"/>
              <a:buNone/>
              <a:tabLst/>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900"/>
              </a:spcAft>
              <a:buClr>
                <a:schemeClr val="accent1"/>
              </a:buClr>
              <a:buFont typeface="Arial" panose="020B0604020202020204" pitchFamily="34" charset="0"/>
              <a:buNone/>
              <a:tabLst>
                <a:tab pos="741363" algn="l"/>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ITC Franklin Gothic Std Book" panose="020B0504030503020204" pitchFamily="34" charset="77"/>
              </a:rPr>
              <a:t>The tax information in this webinar is not intended to be used, and cannot be used, to avoid possible tax penalties. The TIAA group of companies does not provide legal or tax advice. Please consult with your legal or tax advisor.</a:t>
            </a:r>
          </a:p>
          <a:p>
            <a:r>
              <a:rPr lang="en-US" dirty="0">
                <a:latin typeface="ITC Franklin Gothic Std Book" panose="020B0504030503020204" pitchFamily="34" charset="77"/>
              </a:rPr>
              <a:t>Annuities are designed for retirement savings or for other long-term goals. They offer several payment options, including lifetime income. Guarantees are based on the claims-paying ability of the issuing company. Payments from variable annuities are not guaranteed, and the payment amounts may rise or fall depending on investment returns. The contract value of a deferred variable annuity is subject to market fluctuations and investment risk so that, when withdrawn, it may be worth more or less than its original value. Annuity contracts contain terms for keeping them in force. We can provide you with costs and complete details.</a:t>
            </a:r>
          </a:p>
          <a:p>
            <a:r>
              <a:rPr lang="en-US" dirty="0">
                <a:latin typeface="ITC Franklin Gothic Std Book" panose="020B0504030503020204" pitchFamily="34" charset="77"/>
              </a:rPr>
              <a:t>Withdrawals of earnings from a retirement account or annuity are subject to ordinary income tax, plus a possible federal 10% penalty if you make a withdrawal before age 59½.</a:t>
            </a:r>
          </a:p>
          <a:p>
            <a:r>
              <a:rPr lang="en-US" dirty="0">
                <a:latin typeface="ITC Franklin Gothic Std Book" panose="020B0504030503020204" pitchFamily="34" charset="77"/>
              </a:rPr>
              <a:t>This material is for informational or educational purposes only and does not constitute fiduciary investment advice under ERISA, a securities recommendation under all securities laws, or an insurance product recommendation under state insurance laws or regulations. This material does not take into account any specific objectives or circumstances of any particular investor, or suggest any specific course of action. Investment decisions should be made based on the investor’s own objectives and circumstances.</a:t>
            </a:r>
          </a:p>
          <a:p>
            <a:r>
              <a:rPr lang="en-US" dirty="0">
                <a:latin typeface="ITC Franklin Gothic Std Book" panose="020B0504030503020204" pitchFamily="34" charset="77"/>
              </a:rPr>
              <a:t>Investment products may be subject to market and other risk factors. See the applicable product literature or visit </a:t>
            </a:r>
            <a:r>
              <a:rPr lang="en-US" dirty="0" err="1">
                <a:latin typeface="ITC Franklin Gothic Std Book" panose="020B0504030503020204" pitchFamily="34" charset="77"/>
              </a:rPr>
              <a:t>TIAA.org</a:t>
            </a:r>
            <a:r>
              <a:rPr lang="en-US" dirty="0">
                <a:latin typeface="ITC Franklin Gothic Std Book" panose="020B0504030503020204" pitchFamily="34" charset="77"/>
              </a:rPr>
              <a:t> for details. </a:t>
            </a:r>
          </a:p>
          <a:p>
            <a:r>
              <a:rPr lang="en-US" dirty="0">
                <a:latin typeface="ITC Franklin Gothic Std Book" panose="020B0504030503020204" pitchFamily="34" charset="77"/>
              </a:rPr>
              <a:t>Investment, insurance, and annuity products are not FDIC insured, are not bank guaranteed, are not deposits, are not insured by any federal government agency, are not a condition to any banking service or activity, and may lose value.</a:t>
            </a:r>
          </a:p>
          <a:p>
            <a:pPr lvl="1"/>
            <a:r>
              <a:rPr lang="en-US" sz="900" dirty="0">
                <a:solidFill>
                  <a:schemeClr val="bg2">
                    <a:lumMod val="25000"/>
                  </a:schemeClr>
                </a:solidFill>
                <a:latin typeface="ITC Franklin Gothic Std Book" panose="020B0504030503020204" pitchFamily="34" charset="77"/>
              </a:rPr>
              <a:t>TIAA-CREF Individual &amp; Institutional Services, LLC, Member FINRA securities products. Annuity contracts and certificates are issued by Teachers Insurance and Annuity Association (TIAA) and College Retirement Equities Fund (CREF), New York, NY. Advisory services are provided by Advice &amp; Planning Services, a division of TIAA-CREF Individual &amp; Institutional Services, LLC, a registered investment adviser. Each is solely responsible for its own financial condition and contractual obligations.</a:t>
            </a:r>
          </a:p>
        </p:txBody>
      </p:sp>
      <p:pic>
        <p:nvPicPr>
          <p:cNvPr id="2" name="Picture 1">
            <a:extLst>
              <a:ext uri="{FF2B5EF4-FFF2-40B4-BE49-F238E27FC236}">
                <a16:creationId xmlns:a16="http://schemas.microsoft.com/office/drawing/2014/main" id="{2CB161B3-11AE-55D1-080F-D7BBC0B746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06197" y="381849"/>
            <a:ext cx="1739900" cy="457200"/>
          </a:xfrm>
          <a:prstGeom prst="rect">
            <a:avLst/>
          </a:prstGeom>
        </p:spPr>
      </p:pic>
    </p:spTree>
    <p:extLst>
      <p:ext uri="{BB962C8B-B14F-4D97-AF65-F5344CB8AC3E}">
        <p14:creationId xmlns:p14="http://schemas.microsoft.com/office/powerpoint/2010/main" val="2855144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4E31A3-DB27-E1DF-FDF9-0FFBF77C5B74}"/>
              </a:ext>
            </a:extLst>
          </p:cNvPr>
          <p:cNvSpPr txBox="1"/>
          <p:nvPr/>
        </p:nvSpPr>
        <p:spPr>
          <a:xfrm>
            <a:off x="602594"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WELCOME</a:t>
            </a:r>
          </a:p>
        </p:txBody>
      </p:sp>
      <p:sp>
        <p:nvSpPr>
          <p:cNvPr id="4" name="TextBox 3">
            <a:extLst>
              <a:ext uri="{FF2B5EF4-FFF2-40B4-BE49-F238E27FC236}">
                <a16:creationId xmlns:a16="http://schemas.microsoft.com/office/drawing/2014/main" id="{D16E1858-400B-2B68-1F9C-6861232809D2}"/>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6" name="TextBox 5">
            <a:extLst>
              <a:ext uri="{FF2B5EF4-FFF2-40B4-BE49-F238E27FC236}">
                <a16:creationId xmlns:a16="http://schemas.microsoft.com/office/drawing/2014/main" id="{3515BE6B-26FF-F052-96E7-9D55CF383F4E}"/>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7" name="TextBox 6">
            <a:extLst>
              <a:ext uri="{FF2B5EF4-FFF2-40B4-BE49-F238E27FC236}">
                <a16:creationId xmlns:a16="http://schemas.microsoft.com/office/drawing/2014/main" id="{FC0480FB-C83E-A99F-9A9D-A345897824B6}"/>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8" name="TextBox 7">
            <a:extLst>
              <a:ext uri="{FF2B5EF4-FFF2-40B4-BE49-F238E27FC236}">
                <a16:creationId xmlns:a16="http://schemas.microsoft.com/office/drawing/2014/main" id="{80EDF65A-6761-ADB7-25C9-42D4C98EC17B}"/>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0" name="TextBox 9">
            <a:extLst>
              <a:ext uri="{FF2B5EF4-FFF2-40B4-BE49-F238E27FC236}">
                <a16:creationId xmlns:a16="http://schemas.microsoft.com/office/drawing/2014/main" id="{C0D01DC9-215E-4C06-D4AB-88B4E2949673}"/>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11" name="TextBox 10">
            <a:extLst>
              <a:ext uri="{FF2B5EF4-FFF2-40B4-BE49-F238E27FC236}">
                <a16:creationId xmlns:a16="http://schemas.microsoft.com/office/drawing/2014/main" id="{4C0418E7-9D0C-50B0-C426-9A6AB4A6D7E6}"/>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12" name="Text Placeholder 7">
            <a:extLst>
              <a:ext uri="{FF2B5EF4-FFF2-40B4-BE49-F238E27FC236}">
                <a16:creationId xmlns:a16="http://schemas.microsoft.com/office/drawing/2014/main" id="{29FD5E5B-DC6D-0724-BF98-443A67B5114E}"/>
              </a:ext>
            </a:extLst>
          </p:cNvPr>
          <p:cNvSpPr txBox="1">
            <a:spLocks/>
          </p:cNvSpPr>
          <p:nvPr/>
        </p:nvSpPr>
        <p:spPr>
          <a:xfrm>
            <a:off x="602593" y="1591622"/>
            <a:ext cx="10680758" cy="461647"/>
          </a:xfrm>
          <a:prstGeom prst="rect">
            <a:avLst/>
          </a:prstGeom>
        </p:spPr>
        <p:txBody>
          <a:bodyPr vert="horz" lIns="0" tIns="0" rIns="0" bIns="0" rtlCol="0">
            <a:noAutofit/>
          </a:bodyPr>
          <a:lstStyle>
            <a:lvl1pPr marL="0" marR="0" indent="0" algn="l" defTabSz="914400" rtl="0" eaLnBrk="1" fontAlgn="t" latinLnBrk="0" hangingPunct="1">
              <a:lnSpc>
                <a:spcPct val="100000"/>
              </a:lnSpc>
              <a:spcBef>
                <a:spcPts val="0"/>
              </a:spcBef>
              <a:spcAft>
                <a:spcPts val="0"/>
              </a:spcAft>
              <a:buClrTx/>
              <a:buSzTx/>
              <a:buFontTx/>
              <a:buNone/>
              <a:tabLst/>
              <a:defRPr sz="2000" b="0" i="0" kern="1200">
                <a:solidFill>
                  <a:schemeClr val="accent1"/>
                </a:solidFill>
                <a:latin typeface="Gill Sans Nova Light" panose="020B0302020104020203" pitchFamily="34" charset="0"/>
                <a:ea typeface="+mn-ea"/>
                <a:cs typeface="Gill Sans Light" panose="020B0302020104020203"/>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b="0" i="0" kern="1200">
                <a:solidFill>
                  <a:schemeClr val="accent3"/>
                </a:solidFill>
                <a:latin typeface="Gill Sans Light" panose="020B0302020104020203" pitchFamily="34" charset="-79"/>
                <a:ea typeface="+mn-ea"/>
                <a:cs typeface="Gill Sans Light" panose="020B0302020104020203" pitchFamily="34" charset="-79"/>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b="0" i="0" kern="1200">
                <a:solidFill>
                  <a:schemeClr val="accent3"/>
                </a:solidFill>
                <a:latin typeface="Gill Sans Light" panose="020B0302020104020203" pitchFamily="34" charset="-79"/>
                <a:ea typeface="+mn-ea"/>
                <a:cs typeface="Gill Sans Light" panose="020B0302020104020203" pitchFamily="34" charset="-79"/>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b="0" i="0" kern="1200">
                <a:solidFill>
                  <a:schemeClr val="accent3"/>
                </a:solidFill>
                <a:latin typeface="Gill Sans Light" panose="020B0302020104020203" pitchFamily="34" charset="-79"/>
                <a:ea typeface="+mn-ea"/>
                <a:cs typeface="Gill Sans Light" panose="020B0302020104020203" pitchFamily="34" charset="-79"/>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b="0" i="0" kern="1200">
                <a:solidFill>
                  <a:schemeClr val="accent3"/>
                </a:solidFill>
                <a:latin typeface="Gill Sans Light" panose="020B0302020104020203" pitchFamily="34" charset="-79"/>
                <a:ea typeface="+mn-ea"/>
                <a:cs typeface="Gill Sans Light" panose="020B0302020104020203"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Creating your retirement income plan may be easier than you think </a:t>
            </a:r>
            <a:br>
              <a:rPr lang="en-US" sz="2800" dirty="0"/>
            </a:br>
            <a:r>
              <a:rPr lang="en-US" sz="2800" dirty="0"/>
              <a:t>when you follow key steps.</a:t>
            </a:r>
          </a:p>
        </p:txBody>
      </p:sp>
      <p:sp>
        <p:nvSpPr>
          <p:cNvPr id="13" name="Title 5">
            <a:extLst>
              <a:ext uri="{FF2B5EF4-FFF2-40B4-BE49-F238E27FC236}">
                <a16:creationId xmlns:a16="http://schemas.microsoft.com/office/drawing/2014/main" id="{FA06479B-19B6-330D-7C92-7B91805B4E3A}"/>
              </a:ext>
            </a:extLst>
          </p:cNvPr>
          <p:cNvSpPr txBox="1">
            <a:spLocks/>
          </p:cNvSpPr>
          <p:nvPr/>
        </p:nvSpPr>
        <p:spPr>
          <a:xfrm>
            <a:off x="616240" y="1041057"/>
            <a:ext cx="10952613" cy="473638"/>
          </a:xfrm>
          <a:prstGeom prst="rect">
            <a:avLst/>
          </a:prstGeom>
        </p:spPr>
        <p:txBody>
          <a:bodyPr vert="horz" lIns="0" tIns="0" rIns="0" bIns="0" rtlCol="0" anchor="t" anchorCtr="0">
            <a:noAutofit/>
          </a:bodyPr>
          <a:lstStyle>
            <a:lvl1pPr algn="l" defTabSz="914400" rtl="0" eaLnBrk="1" fontAlgn="t" latinLnBrk="0" hangingPunct="1">
              <a:lnSpc>
                <a:spcPts val="3000"/>
              </a:lnSpc>
              <a:spcBef>
                <a:spcPct val="0"/>
              </a:spcBef>
              <a:buNone/>
              <a:defRPr sz="2600" b="0" i="0" kern="1200">
                <a:solidFill>
                  <a:schemeClr val="accent4"/>
                </a:solidFill>
                <a:latin typeface="Gill Sans Nova Light" panose="020B0302020104020203" pitchFamily="34" charset="0"/>
                <a:ea typeface="+mj-ea"/>
                <a:cs typeface="Gill Sans Light" panose="020B0302020104020203" pitchFamily="34" charset="-79"/>
              </a:defRPr>
            </a:lvl1pPr>
          </a:lstStyle>
          <a:p>
            <a:r>
              <a:rPr lang="en-US" sz="3600" dirty="0"/>
              <a:t>Look forward to a smooth transition</a:t>
            </a:r>
          </a:p>
        </p:txBody>
      </p:sp>
      <p:sp>
        <p:nvSpPr>
          <p:cNvPr id="19" name="Round Diagonal Corner Rectangle 18">
            <a:extLst>
              <a:ext uri="{FF2B5EF4-FFF2-40B4-BE49-F238E27FC236}">
                <a16:creationId xmlns:a16="http://schemas.microsoft.com/office/drawing/2014/main" id="{D6769CF6-F085-2504-9179-266F93AFB5C8}"/>
              </a:ext>
            </a:extLst>
          </p:cNvPr>
          <p:cNvSpPr/>
          <p:nvPr/>
        </p:nvSpPr>
        <p:spPr>
          <a:xfrm>
            <a:off x="602827" y="2677359"/>
            <a:ext cx="1932969" cy="2694113"/>
          </a:xfrm>
          <a:prstGeom prst="round2DiagRect">
            <a:avLst/>
          </a:prstGeom>
          <a:solidFill>
            <a:schemeClr val="accent1">
              <a:lumMod val="10000"/>
              <a:lumOff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0" lvl="0" indent="0" defTabSz="622300">
              <a:lnSpc>
                <a:spcPct val="90000"/>
              </a:lnSpc>
              <a:spcBef>
                <a:spcPct val="0"/>
              </a:spcBef>
              <a:spcAft>
                <a:spcPts val="1600"/>
              </a:spcAft>
              <a:buNone/>
            </a:pPr>
            <a:r>
              <a:rPr lang="en-US" sz="2400" b="1" kern="1200" dirty="0">
                <a:solidFill>
                  <a:schemeClr val="accent3"/>
                </a:solidFill>
                <a:latin typeface="Gill Sans Nova Light" panose="020B0302020104020203" pitchFamily="34" charset="0"/>
              </a:rPr>
              <a:t>STEP 1</a:t>
            </a:r>
          </a:p>
          <a:p>
            <a:pPr lvl="0" defTabSz="622300">
              <a:lnSpc>
                <a:spcPct val="90000"/>
              </a:lnSpc>
              <a:spcBef>
                <a:spcPct val="0"/>
              </a:spcBef>
              <a:spcAft>
                <a:spcPct val="35000"/>
              </a:spcAft>
            </a:pPr>
            <a:r>
              <a:rPr lang="en-US" sz="2000" dirty="0">
                <a:solidFill>
                  <a:srgbClr val="002060"/>
                </a:solidFill>
                <a:latin typeface="ITC Franklin Gothic Std Book" panose="020B0504030503020204" pitchFamily="34" charset="77"/>
              </a:rPr>
              <a:t>Start with your expense estimate</a:t>
            </a:r>
          </a:p>
        </p:txBody>
      </p:sp>
      <p:sp>
        <p:nvSpPr>
          <p:cNvPr id="23" name="Round Diagonal Corner Rectangle 22">
            <a:extLst>
              <a:ext uri="{FF2B5EF4-FFF2-40B4-BE49-F238E27FC236}">
                <a16:creationId xmlns:a16="http://schemas.microsoft.com/office/drawing/2014/main" id="{C83FCC6B-1D0B-C7C5-4DB2-343CA760F6B7}"/>
              </a:ext>
            </a:extLst>
          </p:cNvPr>
          <p:cNvSpPr/>
          <p:nvPr/>
        </p:nvSpPr>
        <p:spPr>
          <a:xfrm>
            <a:off x="2869824" y="2677359"/>
            <a:ext cx="1932969" cy="2694113"/>
          </a:xfrm>
          <a:prstGeom prst="round2DiagRect">
            <a:avLst/>
          </a:prstGeom>
          <a:solidFill>
            <a:schemeClr val="tx1">
              <a:lumMod val="10000"/>
              <a:lumOff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0" lvl="0" indent="0" defTabSz="622300">
              <a:lnSpc>
                <a:spcPct val="90000"/>
              </a:lnSpc>
              <a:spcBef>
                <a:spcPct val="0"/>
              </a:spcBef>
              <a:spcAft>
                <a:spcPts val="1600"/>
              </a:spcAft>
              <a:buNone/>
            </a:pPr>
            <a:r>
              <a:rPr lang="en-US" sz="2400" b="1" kern="1200" dirty="0">
                <a:solidFill>
                  <a:schemeClr val="accent3"/>
                </a:solidFill>
                <a:latin typeface="Gill Sans Nova Light" panose="020B0302020104020203" pitchFamily="34" charset="0"/>
              </a:rPr>
              <a:t>STEP 2</a:t>
            </a:r>
          </a:p>
          <a:p>
            <a:pPr lvl="0" defTabSz="622300">
              <a:lnSpc>
                <a:spcPct val="90000"/>
              </a:lnSpc>
              <a:spcBef>
                <a:spcPct val="0"/>
              </a:spcBef>
              <a:spcAft>
                <a:spcPct val="35000"/>
              </a:spcAft>
            </a:pPr>
            <a:r>
              <a:rPr lang="en-US" sz="2000" dirty="0">
                <a:latin typeface="ITC Franklin Gothic Std Book" panose="020B0504030503020204" pitchFamily="34" charset="77"/>
              </a:rPr>
              <a:t>Understand your income sources</a:t>
            </a:r>
          </a:p>
        </p:txBody>
      </p:sp>
      <p:sp>
        <p:nvSpPr>
          <p:cNvPr id="24" name="Round Diagonal Corner Rectangle 23">
            <a:extLst>
              <a:ext uri="{FF2B5EF4-FFF2-40B4-BE49-F238E27FC236}">
                <a16:creationId xmlns:a16="http://schemas.microsoft.com/office/drawing/2014/main" id="{417D9398-82AC-30BF-813F-D3D56B210CEC}"/>
              </a:ext>
            </a:extLst>
          </p:cNvPr>
          <p:cNvSpPr/>
          <p:nvPr/>
        </p:nvSpPr>
        <p:spPr>
          <a:xfrm>
            <a:off x="5136821" y="2677359"/>
            <a:ext cx="1932969" cy="2694113"/>
          </a:xfrm>
          <a:prstGeom prst="round2DiagRect">
            <a:avLst/>
          </a:prstGeom>
          <a:solidFill>
            <a:schemeClr val="tx1">
              <a:lumMod val="10000"/>
              <a:lumOff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0" lvl="0" indent="0" defTabSz="622300">
              <a:lnSpc>
                <a:spcPct val="90000"/>
              </a:lnSpc>
              <a:spcBef>
                <a:spcPct val="0"/>
              </a:spcBef>
              <a:spcAft>
                <a:spcPts val="1600"/>
              </a:spcAft>
              <a:buNone/>
            </a:pPr>
            <a:r>
              <a:rPr lang="en-US" sz="2400" b="1" kern="1200" dirty="0">
                <a:solidFill>
                  <a:schemeClr val="accent3"/>
                </a:solidFill>
                <a:latin typeface="Gill Sans Nova Light" panose="020B0302020104020203" pitchFamily="34" charset="0"/>
              </a:rPr>
              <a:t>STEP 3</a:t>
            </a:r>
          </a:p>
          <a:p>
            <a:pPr lvl="0" defTabSz="622300">
              <a:lnSpc>
                <a:spcPct val="90000"/>
              </a:lnSpc>
              <a:spcBef>
                <a:spcPct val="0"/>
              </a:spcBef>
              <a:spcAft>
                <a:spcPct val="35000"/>
              </a:spcAft>
            </a:pPr>
            <a:r>
              <a:rPr lang="en-US" sz="2000" dirty="0">
                <a:latin typeface="ITC Franklin Gothic Std Book" panose="020B0504030503020204" pitchFamily="34" charset="77"/>
              </a:rPr>
              <a:t>Build your strategy for lifetime income </a:t>
            </a:r>
          </a:p>
        </p:txBody>
      </p:sp>
      <p:sp>
        <p:nvSpPr>
          <p:cNvPr id="26" name="Round Diagonal Corner Rectangle 25">
            <a:extLst>
              <a:ext uri="{FF2B5EF4-FFF2-40B4-BE49-F238E27FC236}">
                <a16:creationId xmlns:a16="http://schemas.microsoft.com/office/drawing/2014/main" id="{25446C55-C321-C77F-5EC1-ADEA1C787BA5}"/>
              </a:ext>
            </a:extLst>
          </p:cNvPr>
          <p:cNvSpPr/>
          <p:nvPr/>
        </p:nvSpPr>
        <p:spPr>
          <a:xfrm>
            <a:off x="7403818" y="2677359"/>
            <a:ext cx="1932969" cy="2694113"/>
          </a:xfrm>
          <a:prstGeom prst="round2DiagRect">
            <a:avLst/>
          </a:prstGeom>
          <a:solidFill>
            <a:schemeClr val="tx1">
              <a:lumMod val="10000"/>
              <a:lumOff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0" bIns="182880" numCol="1" spcCol="1270" anchor="t" anchorCtr="0">
            <a:noAutofit/>
          </a:bodyPr>
          <a:lstStyle/>
          <a:p>
            <a:pPr marL="0" lvl="0" indent="0" defTabSz="622300">
              <a:lnSpc>
                <a:spcPct val="90000"/>
              </a:lnSpc>
              <a:spcBef>
                <a:spcPct val="0"/>
              </a:spcBef>
              <a:spcAft>
                <a:spcPts val="1600"/>
              </a:spcAft>
              <a:buNone/>
            </a:pPr>
            <a:r>
              <a:rPr lang="en-US" sz="2400" b="1" kern="1200" dirty="0">
                <a:solidFill>
                  <a:schemeClr val="accent3"/>
                </a:solidFill>
                <a:latin typeface="Gill Sans Nova Light" panose="020B0302020104020203" pitchFamily="34" charset="0"/>
              </a:rPr>
              <a:t>STEP 4</a:t>
            </a:r>
          </a:p>
          <a:p>
            <a:pPr lvl="0" defTabSz="622300">
              <a:lnSpc>
                <a:spcPct val="90000"/>
              </a:lnSpc>
              <a:spcBef>
                <a:spcPct val="0"/>
              </a:spcBef>
              <a:spcAft>
                <a:spcPts val="240"/>
              </a:spcAft>
            </a:pPr>
            <a:r>
              <a:rPr lang="en-US" sz="2000" dirty="0">
                <a:latin typeface="ITC Franklin Gothic Std Book" panose="020B0504030503020204" pitchFamily="34" charset="77"/>
              </a:rPr>
              <a:t>Plan how to withdraw your retirement assets</a:t>
            </a:r>
          </a:p>
        </p:txBody>
      </p:sp>
      <p:sp>
        <p:nvSpPr>
          <p:cNvPr id="27" name="Round Diagonal Corner Rectangle 26">
            <a:extLst>
              <a:ext uri="{FF2B5EF4-FFF2-40B4-BE49-F238E27FC236}">
                <a16:creationId xmlns:a16="http://schemas.microsoft.com/office/drawing/2014/main" id="{87BE0B9E-0231-0B3C-1D81-FC84171BFD13}"/>
              </a:ext>
            </a:extLst>
          </p:cNvPr>
          <p:cNvSpPr/>
          <p:nvPr/>
        </p:nvSpPr>
        <p:spPr>
          <a:xfrm>
            <a:off x="9670815" y="2677359"/>
            <a:ext cx="1932969" cy="2694113"/>
          </a:xfrm>
          <a:prstGeom prst="round2DiagRect">
            <a:avLst/>
          </a:prstGeom>
          <a:solidFill>
            <a:schemeClr val="tx1">
              <a:lumMod val="10000"/>
              <a:lumOff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0" lvl="0" indent="0" defTabSz="622300">
              <a:lnSpc>
                <a:spcPct val="90000"/>
              </a:lnSpc>
              <a:spcBef>
                <a:spcPct val="0"/>
              </a:spcBef>
              <a:spcAft>
                <a:spcPts val="1600"/>
              </a:spcAft>
              <a:buNone/>
            </a:pPr>
            <a:r>
              <a:rPr lang="en-US" sz="2400" b="1" kern="1200" dirty="0">
                <a:solidFill>
                  <a:schemeClr val="accent3"/>
                </a:solidFill>
                <a:latin typeface="Gill Sans Nova Light" panose="020B0302020104020203" pitchFamily="34" charset="0"/>
              </a:rPr>
              <a:t>STEP 5</a:t>
            </a:r>
          </a:p>
          <a:p>
            <a:pPr lvl="0" defTabSz="622300">
              <a:lnSpc>
                <a:spcPct val="90000"/>
              </a:lnSpc>
              <a:spcBef>
                <a:spcPct val="0"/>
              </a:spcBef>
              <a:spcAft>
                <a:spcPct val="35000"/>
              </a:spcAft>
            </a:pPr>
            <a:r>
              <a:rPr lang="en-US" sz="2000" dirty="0">
                <a:latin typeface="ITC Franklin Gothic Std Book" panose="020B0504030503020204" pitchFamily="34" charset="77"/>
              </a:rPr>
              <a:t>Review your income plan regularly</a:t>
            </a:r>
          </a:p>
        </p:txBody>
      </p:sp>
    </p:spTree>
    <p:extLst>
      <p:ext uri="{BB962C8B-B14F-4D97-AF65-F5344CB8AC3E}">
        <p14:creationId xmlns:p14="http://schemas.microsoft.com/office/powerpoint/2010/main" val="258451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AAA3C-D845-4B22-1351-558F390D75E8}"/>
              </a:ext>
            </a:extLst>
          </p:cNvPr>
          <p:cNvSpPr>
            <a:spLocks noGrp="1"/>
          </p:cNvSpPr>
          <p:nvPr>
            <p:ph type="title"/>
          </p:nvPr>
        </p:nvSpPr>
        <p:spPr>
          <a:xfrm>
            <a:off x="602593" y="1039581"/>
            <a:ext cx="9029380" cy="685800"/>
          </a:xfrm>
        </p:spPr>
        <p:txBody>
          <a:bodyPr/>
          <a:lstStyle/>
          <a:p>
            <a:r>
              <a:rPr lang="en-US" sz="3600" dirty="0"/>
              <a:t>Step 1: Start with your expense estimate</a:t>
            </a:r>
          </a:p>
        </p:txBody>
      </p:sp>
      <p:sp>
        <p:nvSpPr>
          <p:cNvPr id="6" name="Text Placeholder 7">
            <a:extLst>
              <a:ext uri="{FF2B5EF4-FFF2-40B4-BE49-F238E27FC236}">
                <a16:creationId xmlns:a16="http://schemas.microsoft.com/office/drawing/2014/main" id="{9FDE0BA4-9554-797F-3F7B-48EDE66E3BF6}"/>
              </a:ext>
            </a:extLst>
          </p:cNvPr>
          <p:cNvSpPr txBox="1">
            <a:spLocks/>
          </p:cNvSpPr>
          <p:nvPr/>
        </p:nvSpPr>
        <p:spPr>
          <a:xfrm>
            <a:off x="602592" y="1570628"/>
            <a:ext cx="5418645" cy="1181914"/>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Tally up how much your expenses may be in retirement.</a:t>
            </a:r>
          </a:p>
        </p:txBody>
      </p:sp>
      <p:sp>
        <p:nvSpPr>
          <p:cNvPr id="7" name="Content Placeholder 17">
            <a:extLst>
              <a:ext uri="{FF2B5EF4-FFF2-40B4-BE49-F238E27FC236}">
                <a16:creationId xmlns:a16="http://schemas.microsoft.com/office/drawing/2014/main" id="{8D02AF2E-507C-F49B-4BC2-AD9EBE815333}"/>
              </a:ext>
            </a:extLst>
          </p:cNvPr>
          <p:cNvSpPr txBox="1">
            <a:spLocks/>
          </p:cNvSpPr>
          <p:nvPr/>
        </p:nvSpPr>
        <p:spPr>
          <a:xfrm>
            <a:off x="602593" y="2913619"/>
            <a:ext cx="5418644" cy="3202045"/>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Use the expense worksheet provided</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Totals fill in automatically</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Separate “essential” and “discretionary” expenses if you can</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Start by listing current expenses, then adjust for retirement</a:t>
            </a:r>
          </a:p>
          <a:p>
            <a:pPr>
              <a:spcBef>
                <a:spcPts val="300"/>
              </a:spcBef>
            </a:pPr>
            <a:endParaRPr lang="en-US" sz="2000" dirty="0">
              <a:latin typeface="ITC Franklin Gothic Std Book" panose="020B0504030503020204" pitchFamily="34" charset="77"/>
            </a:endParaRPr>
          </a:p>
          <a:p>
            <a:pPr>
              <a:spcBef>
                <a:spcPts val="300"/>
              </a:spcBef>
            </a:pPr>
            <a:r>
              <a:rPr lang="en-US" dirty="0">
                <a:latin typeface="ITC Franklin Gothic Std Book" panose="020B0504030503020204" pitchFamily="34" charset="77"/>
              </a:rPr>
              <a:t>Go to </a:t>
            </a:r>
            <a:r>
              <a:rPr lang="en-US" dirty="0" err="1">
                <a:latin typeface="ITC Franklin Gothic Std Book" panose="020B0504030503020204" pitchFamily="34" charset="77"/>
              </a:rPr>
              <a:t>TIAA.org</a:t>
            </a:r>
            <a:r>
              <a:rPr lang="en-US" dirty="0">
                <a:latin typeface="ITC Franklin Gothic Std Book" panose="020B0504030503020204" pitchFamily="34" charset="77"/>
              </a:rPr>
              <a:t>/webinars and look for “Write your next chapter” for more help with estimating expenses.</a:t>
            </a:r>
          </a:p>
          <a:p>
            <a:pPr marL="182880" indent="-182880">
              <a:spcBef>
                <a:spcPts val="300"/>
              </a:spcBef>
              <a:buFont typeface="Arial" panose="020B0604020202020204" pitchFamily="34" charset="0"/>
              <a:buChar char="•"/>
            </a:pPr>
            <a:endParaRPr lang="en-US" sz="2000" dirty="0">
              <a:latin typeface="ITC Franklin Gothic Std Book" panose="020B0504030503020204" pitchFamily="34" charset="77"/>
            </a:endParaRPr>
          </a:p>
        </p:txBody>
      </p:sp>
      <p:sp>
        <p:nvSpPr>
          <p:cNvPr id="17" name="Content Placeholder 17">
            <a:extLst>
              <a:ext uri="{FF2B5EF4-FFF2-40B4-BE49-F238E27FC236}">
                <a16:creationId xmlns:a16="http://schemas.microsoft.com/office/drawing/2014/main" id="{BB34F988-1FF6-0C23-9CC5-C91BBC041A9B}"/>
              </a:ext>
            </a:extLst>
          </p:cNvPr>
          <p:cNvSpPr txBox="1">
            <a:spLocks/>
          </p:cNvSpPr>
          <p:nvPr/>
        </p:nvSpPr>
        <p:spPr>
          <a:xfrm>
            <a:off x="4368852" y="2314760"/>
            <a:ext cx="2561873" cy="693007"/>
          </a:xfrm>
          <a:prstGeom prst="rect">
            <a:avLst/>
          </a:prstGeom>
        </p:spPr>
        <p:txBody>
          <a:bodyPr vert="horz" lIns="0" tIns="0" rIns="0" bIns="0" rtlCol="0">
            <a:norm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182880" indent="-182880">
              <a:spcBef>
                <a:spcPts val="300"/>
              </a:spcBef>
              <a:buFont typeface="Arial" panose="020B0604020202020204" pitchFamily="34" charset="0"/>
              <a:buChar char="•"/>
            </a:pPr>
            <a:endParaRPr lang="en-US" dirty="0">
              <a:latin typeface="ITC Franklin Gothic Std Book" panose="020B0504030503020204" pitchFamily="34" charset="77"/>
            </a:endParaRPr>
          </a:p>
        </p:txBody>
      </p:sp>
      <p:pic>
        <p:nvPicPr>
          <p:cNvPr id="4" name="Picture 3">
            <a:extLst>
              <a:ext uri="{FF2B5EF4-FFF2-40B4-BE49-F238E27FC236}">
                <a16:creationId xmlns:a16="http://schemas.microsoft.com/office/drawing/2014/main" id="{D25352C2-ED21-D916-CE7E-7E4406B1908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594" t="-397"/>
          <a:stretch/>
        </p:blipFill>
        <p:spPr>
          <a:xfrm>
            <a:off x="6593415" y="1708727"/>
            <a:ext cx="4543160" cy="4209851"/>
          </a:xfrm>
          <a:prstGeom prst="rect">
            <a:avLst/>
          </a:prstGeom>
          <a:solidFill>
            <a:schemeClr val="bg1"/>
          </a:solidFill>
          <a:ln>
            <a:solidFill>
              <a:schemeClr val="bg1">
                <a:lumMod val="65000"/>
              </a:schemeClr>
            </a:solidFill>
          </a:ln>
        </p:spPr>
      </p:pic>
      <p:sp>
        <p:nvSpPr>
          <p:cNvPr id="8" name="TextBox 7">
            <a:extLst>
              <a:ext uri="{FF2B5EF4-FFF2-40B4-BE49-F238E27FC236}">
                <a16:creationId xmlns:a16="http://schemas.microsoft.com/office/drawing/2014/main" id="{BC9FA2FF-1FC4-F807-2798-250C6B35D554}"/>
              </a:ext>
            </a:extLst>
          </p:cNvPr>
          <p:cNvSpPr txBox="1"/>
          <p:nvPr/>
        </p:nvSpPr>
        <p:spPr>
          <a:xfrm>
            <a:off x="8480335" y="3308841"/>
            <a:ext cx="1151680" cy="2609738"/>
          </a:xfrm>
          <a:prstGeom prst="rect">
            <a:avLst/>
          </a:prstGeom>
          <a:noFill/>
          <a:ln w="15875">
            <a:solidFill>
              <a:schemeClr val="accent6"/>
            </a:solidFill>
          </a:ln>
        </p:spPr>
        <p:txBody>
          <a:bodyPr wrap="square" lIns="0" tIns="0" rIns="0" bIns="0" rtlCol="0">
            <a:noAutofit/>
          </a:bodyPr>
          <a:lstStyle/>
          <a:p>
            <a:endParaRPr lang="en-US" sz="1600" dirty="0">
              <a:latin typeface="ITC Franklin Gothic Std Book" panose="020B0504030503020204" pitchFamily="34" charset="77"/>
            </a:endParaRPr>
          </a:p>
        </p:txBody>
      </p:sp>
      <p:sp>
        <p:nvSpPr>
          <p:cNvPr id="5" name="TextBox 4">
            <a:extLst>
              <a:ext uri="{FF2B5EF4-FFF2-40B4-BE49-F238E27FC236}">
                <a16:creationId xmlns:a16="http://schemas.microsoft.com/office/drawing/2014/main" id="{88A6D645-A990-0D75-2488-B9F0196A98BC}"/>
              </a:ext>
            </a:extLst>
          </p:cNvPr>
          <p:cNvSpPr txBox="1"/>
          <p:nvPr/>
        </p:nvSpPr>
        <p:spPr>
          <a:xfrm>
            <a:off x="8480334" y="3477848"/>
            <a:ext cx="1151680" cy="125646"/>
          </a:xfrm>
          <a:prstGeom prst="rect">
            <a:avLst/>
          </a:prstGeom>
          <a:noFill/>
          <a:ln w="15875">
            <a:solidFill>
              <a:schemeClr val="accent6"/>
            </a:solidFill>
          </a:ln>
        </p:spPr>
        <p:txBody>
          <a:bodyPr wrap="square" lIns="0" tIns="0" rIns="0" bIns="0" rtlCol="0">
            <a:noAutofit/>
          </a:bodyPr>
          <a:lstStyle/>
          <a:p>
            <a:endParaRPr lang="en-US" sz="1600" dirty="0">
              <a:latin typeface="ITC Franklin Gothic Std Book" panose="020B0504030503020204" pitchFamily="34" charset="77"/>
            </a:endParaRPr>
          </a:p>
        </p:txBody>
      </p:sp>
      <p:sp>
        <p:nvSpPr>
          <p:cNvPr id="9" name="TextBox 8">
            <a:extLst>
              <a:ext uri="{FF2B5EF4-FFF2-40B4-BE49-F238E27FC236}">
                <a16:creationId xmlns:a16="http://schemas.microsoft.com/office/drawing/2014/main" id="{E867205E-89A4-C949-9E3B-E975A66F281C}"/>
              </a:ext>
            </a:extLst>
          </p:cNvPr>
          <p:cNvSpPr txBox="1"/>
          <p:nvPr/>
        </p:nvSpPr>
        <p:spPr>
          <a:xfrm>
            <a:off x="9686083" y="3308841"/>
            <a:ext cx="1151680" cy="2609738"/>
          </a:xfrm>
          <a:prstGeom prst="rect">
            <a:avLst/>
          </a:prstGeom>
          <a:noFill/>
          <a:ln w="15875">
            <a:solidFill>
              <a:schemeClr val="accent6"/>
            </a:solidFill>
          </a:ln>
        </p:spPr>
        <p:txBody>
          <a:bodyPr wrap="square" lIns="0" tIns="0" rIns="0" bIns="0" rtlCol="0">
            <a:noAutofit/>
          </a:bodyPr>
          <a:lstStyle/>
          <a:p>
            <a:endParaRPr lang="en-US" sz="1600" dirty="0">
              <a:latin typeface="ITC Franklin Gothic Std Book" panose="020B0504030503020204" pitchFamily="34" charset="77"/>
            </a:endParaRPr>
          </a:p>
        </p:txBody>
      </p:sp>
      <p:sp>
        <p:nvSpPr>
          <p:cNvPr id="2" name="TextBox 1">
            <a:extLst>
              <a:ext uri="{FF2B5EF4-FFF2-40B4-BE49-F238E27FC236}">
                <a16:creationId xmlns:a16="http://schemas.microsoft.com/office/drawing/2014/main" id="{3BE215AD-4DA3-9D6B-7542-BDDF03489EFD}"/>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10" name="TextBox 9">
            <a:extLst>
              <a:ext uri="{FF2B5EF4-FFF2-40B4-BE49-F238E27FC236}">
                <a16:creationId xmlns:a16="http://schemas.microsoft.com/office/drawing/2014/main" id="{465DBDDC-6BCA-FC9E-046D-7EA707559394}"/>
              </a:ext>
            </a:extLst>
          </p:cNvPr>
          <p:cNvSpPr txBox="1"/>
          <p:nvPr/>
        </p:nvSpPr>
        <p:spPr>
          <a:xfrm>
            <a:off x="2177750"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1</a:t>
            </a:r>
          </a:p>
        </p:txBody>
      </p:sp>
      <p:sp>
        <p:nvSpPr>
          <p:cNvPr id="11" name="TextBox 10">
            <a:extLst>
              <a:ext uri="{FF2B5EF4-FFF2-40B4-BE49-F238E27FC236}">
                <a16:creationId xmlns:a16="http://schemas.microsoft.com/office/drawing/2014/main" id="{DEFB3506-2E46-55A4-A93A-5F11AF22C969}"/>
              </a:ext>
            </a:extLst>
          </p:cNvPr>
          <p:cNvSpPr txBox="1"/>
          <p:nvPr/>
        </p:nvSpPr>
        <p:spPr>
          <a:xfrm>
            <a:off x="375290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2</a:t>
            </a:r>
          </a:p>
        </p:txBody>
      </p:sp>
      <p:sp>
        <p:nvSpPr>
          <p:cNvPr id="12" name="TextBox 11">
            <a:extLst>
              <a:ext uri="{FF2B5EF4-FFF2-40B4-BE49-F238E27FC236}">
                <a16:creationId xmlns:a16="http://schemas.microsoft.com/office/drawing/2014/main" id="{89DD810E-B8AF-7900-8DCA-A6901F87867B}"/>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13" name="TextBox 12">
            <a:extLst>
              <a:ext uri="{FF2B5EF4-FFF2-40B4-BE49-F238E27FC236}">
                <a16:creationId xmlns:a16="http://schemas.microsoft.com/office/drawing/2014/main" id="{310A07A8-A1B1-19CB-140A-8F75F94F706F}"/>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4" name="TextBox 13">
            <a:extLst>
              <a:ext uri="{FF2B5EF4-FFF2-40B4-BE49-F238E27FC236}">
                <a16:creationId xmlns:a16="http://schemas.microsoft.com/office/drawing/2014/main" id="{E7540C99-0F91-B020-52CF-1BC9A54CC67A}"/>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15" name="TextBox 14">
            <a:extLst>
              <a:ext uri="{FF2B5EF4-FFF2-40B4-BE49-F238E27FC236}">
                <a16:creationId xmlns:a16="http://schemas.microsoft.com/office/drawing/2014/main" id="{BE06561C-E6DC-4165-122F-A15605CD7C70}"/>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Tree>
    <p:extLst>
      <p:ext uri="{BB962C8B-B14F-4D97-AF65-F5344CB8AC3E}">
        <p14:creationId xmlns:p14="http://schemas.microsoft.com/office/powerpoint/2010/main" val="386462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1000"/>
                                        <p:tgtEl>
                                          <p:spTgt spid="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1000"/>
                                        <p:tgtEl>
                                          <p:spTgt spid="7">
                                            <p:txEl>
                                              <p:pRg st="3" end="3"/>
                                            </p:txEl>
                                          </p:spTgt>
                                        </p:tgtEl>
                                      </p:cBhvr>
                                    </p:animEffect>
                                  </p:childTnLst>
                                </p:cTn>
                              </p:par>
                              <p:par>
                                <p:cTn id="31" presetID="10" presetClass="exit" presetSubtype="0" fill="hold" grpId="1" nodeType="withEffect">
                                  <p:stCondLst>
                                    <p:cond delay="0"/>
                                  </p:stCondLst>
                                  <p:childTnLst>
                                    <p:animEffect transition="out" filter="fade">
                                      <p:cBhvr>
                                        <p:cTn id="32" dur="1000"/>
                                        <p:tgtEl>
                                          <p:spTgt spid="5"/>
                                        </p:tgtEl>
                                      </p:cBhvr>
                                    </p:animEffect>
                                    <p:set>
                                      <p:cBhvr>
                                        <p:cTn id="33" dur="1" fill="hold">
                                          <p:stCondLst>
                                            <p:cond delay="999"/>
                                          </p:stCondLst>
                                        </p:cTn>
                                        <p:tgtEl>
                                          <p:spTgt spid="5"/>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1000"/>
                                        <p:tgtEl>
                                          <p:spTgt spid="8"/>
                                        </p:tgtEl>
                                      </p:cBhvr>
                                    </p:animEffect>
                                    <p:set>
                                      <p:cBhvr>
                                        <p:cTn id="41" dur="1" fill="hold">
                                          <p:stCondLst>
                                            <p:cond delay="999"/>
                                          </p:stCondLst>
                                        </p:cTn>
                                        <p:tgtEl>
                                          <p:spTgt spid="8"/>
                                        </p:tgtEl>
                                        <p:attrNameLst>
                                          <p:attrName>style.visibility</p:attrName>
                                        </p:attrNameLst>
                                      </p:cBhvr>
                                      <p:to>
                                        <p:strVal val="hidden"/>
                                      </p:to>
                                    </p:set>
                                  </p:childTnLst>
                                </p:cTn>
                              </p:par>
                              <p:par>
                                <p:cTn id="42" presetID="22" presetClass="entr" presetSubtype="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animBg="1"/>
      <p:bldP spid="5" grpId="1"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CCD0-953C-ED5D-E9A8-A4DEF9547BE4}"/>
              </a:ext>
            </a:extLst>
          </p:cNvPr>
          <p:cNvSpPr>
            <a:spLocks noGrp="1"/>
          </p:cNvSpPr>
          <p:nvPr>
            <p:ph type="title"/>
          </p:nvPr>
        </p:nvSpPr>
        <p:spPr>
          <a:xfrm>
            <a:off x="602593" y="1045086"/>
            <a:ext cx="10966260" cy="473638"/>
          </a:xfrm>
        </p:spPr>
        <p:txBody>
          <a:bodyPr/>
          <a:lstStyle/>
          <a:p>
            <a:r>
              <a:rPr lang="en-US" sz="3600" dirty="0"/>
              <a:t>Step 2: Understand your income sources</a:t>
            </a:r>
          </a:p>
        </p:txBody>
      </p:sp>
      <p:sp>
        <p:nvSpPr>
          <p:cNvPr id="3" name="TextBox 2">
            <a:extLst>
              <a:ext uri="{FF2B5EF4-FFF2-40B4-BE49-F238E27FC236}">
                <a16:creationId xmlns:a16="http://schemas.microsoft.com/office/drawing/2014/main" id="{AB2910FE-772B-2F02-B086-4C203CAABD63}"/>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6" name="TextBox 5">
            <a:extLst>
              <a:ext uri="{FF2B5EF4-FFF2-40B4-BE49-F238E27FC236}">
                <a16:creationId xmlns:a16="http://schemas.microsoft.com/office/drawing/2014/main" id="{F4E1CBEF-1026-9ECC-18A1-FD901AFF7BFA}"/>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7" name="TextBox 6">
            <a:extLst>
              <a:ext uri="{FF2B5EF4-FFF2-40B4-BE49-F238E27FC236}">
                <a16:creationId xmlns:a16="http://schemas.microsoft.com/office/drawing/2014/main" id="{797E6679-8D8F-91E4-3F38-63F4F0D121F8}"/>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8" name="TextBox 7">
            <a:extLst>
              <a:ext uri="{FF2B5EF4-FFF2-40B4-BE49-F238E27FC236}">
                <a16:creationId xmlns:a16="http://schemas.microsoft.com/office/drawing/2014/main" id="{B27D1775-4F26-9137-956C-1FC94092C932}"/>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9" name="TextBox 8">
            <a:extLst>
              <a:ext uri="{FF2B5EF4-FFF2-40B4-BE49-F238E27FC236}">
                <a16:creationId xmlns:a16="http://schemas.microsoft.com/office/drawing/2014/main" id="{FBB55011-CC55-FC22-072D-9DC280453355}"/>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10" name="TextBox 9">
            <a:extLst>
              <a:ext uri="{FF2B5EF4-FFF2-40B4-BE49-F238E27FC236}">
                <a16:creationId xmlns:a16="http://schemas.microsoft.com/office/drawing/2014/main" id="{70B7B62B-50AB-E422-20A6-33F125B735BE}"/>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1" name="TextBox 10">
            <a:extLst>
              <a:ext uri="{FF2B5EF4-FFF2-40B4-BE49-F238E27FC236}">
                <a16:creationId xmlns:a16="http://schemas.microsoft.com/office/drawing/2014/main" id="{5792B464-370C-99AF-98BA-1901D6D06ADA}"/>
              </a:ext>
            </a:extLst>
          </p:cNvPr>
          <p:cNvSpPr txBox="1"/>
          <p:nvPr/>
        </p:nvSpPr>
        <p:spPr>
          <a:xfrm>
            <a:off x="3752906"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2</a:t>
            </a:r>
          </a:p>
        </p:txBody>
      </p:sp>
      <p:sp>
        <p:nvSpPr>
          <p:cNvPr id="20" name="Rectangle 19">
            <a:extLst>
              <a:ext uri="{FF2B5EF4-FFF2-40B4-BE49-F238E27FC236}">
                <a16:creationId xmlns:a16="http://schemas.microsoft.com/office/drawing/2014/main" id="{C1D2CB45-7263-4270-7676-84AAAE3974E6}"/>
              </a:ext>
            </a:extLst>
          </p:cNvPr>
          <p:cNvSpPr/>
          <p:nvPr/>
        </p:nvSpPr>
        <p:spPr>
          <a:xfrm>
            <a:off x="602593" y="2301375"/>
            <a:ext cx="3429478" cy="3813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1" name="TextBox 20">
            <a:extLst>
              <a:ext uri="{FF2B5EF4-FFF2-40B4-BE49-F238E27FC236}">
                <a16:creationId xmlns:a16="http://schemas.microsoft.com/office/drawing/2014/main" id="{EB4F8572-EA89-F2F0-BA3D-18097DA65B92}"/>
              </a:ext>
            </a:extLst>
          </p:cNvPr>
          <p:cNvSpPr txBox="1"/>
          <p:nvPr/>
        </p:nvSpPr>
        <p:spPr>
          <a:xfrm>
            <a:off x="835678" y="3402511"/>
            <a:ext cx="2167013" cy="615553"/>
          </a:xfrm>
          <a:prstGeom prst="rect">
            <a:avLst/>
          </a:prstGeom>
          <a:noFill/>
          <a:ln>
            <a:noFill/>
          </a:ln>
        </p:spPr>
        <p:txBody>
          <a:bodyPr wrap="square" lIns="0" tIns="0" rIns="0" bIns="0" rtlCol="0">
            <a:spAutoFit/>
          </a:bodyPr>
          <a:lstStyle/>
          <a:p>
            <a:r>
              <a:rPr lang="en-US" sz="2000" dirty="0">
                <a:latin typeface="ITC Franklin Gothic Std Book" panose="020B0504030503020204" pitchFamily="34" charset="77"/>
              </a:rPr>
              <a:t>Lifetime income sources</a:t>
            </a:r>
          </a:p>
        </p:txBody>
      </p:sp>
      <p:pic>
        <p:nvPicPr>
          <p:cNvPr id="22" name="Graphic 21">
            <a:extLst>
              <a:ext uri="{FF2B5EF4-FFF2-40B4-BE49-F238E27FC236}">
                <a16:creationId xmlns:a16="http://schemas.microsoft.com/office/drawing/2014/main" id="{C3E0C937-F06F-FA07-D7CA-16BAF180835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679" y="2566126"/>
            <a:ext cx="673400" cy="673400"/>
          </a:xfrm>
          <a:prstGeom prst="rect">
            <a:avLst/>
          </a:prstGeom>
        </p:spPr>
      </p:pic>
      <p:sp>
        <p:nvSpPr>
          <p:cNvPr id="23" name="Content Placeholder 1">
            <a:extLst>
              <a:ext uri="{FF2B5EF4-FFF2-40B4-BE49-F238E27FC236}">
                <a16:creationId xmlns:a16="http://schemas.microsoft.com/office/drawing/2014/main" id="{F996626B-EB64-F1C4-A72B-9DEAF2FCAD81}"/>
              </a:ext>
            </a:extLst>
          </p:cNvPr>
          <p:cNvSpPr txBox="1">
            <a:spLocks/>
          </p:cNvSpPr>
          <p:nvPr/>
        </p:nvSpPr>
        <p:spPr>
          <a:xfrm>
            <a:off x="826154" y="4351370"/>
            <a:ext cx="3101418" cy="1217780"/>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Aft>
                <a:spcPts val="0"/>
              </a:spcAft>
            </a:pPr>
            <a:r>
              <a:rPr lang="en-US" sz="2000" dirty="0">
                <a:solidFill>
                  <a:schemeClr val="tx1"/>
                </a:solidFill>
                <a:latin typeface="ITC Franklin Gothic Std Book" panose="020B0504030503020204" pitchFamily="34" charset="77"/>
              </a:rPr>
              <a:t>Social Security</a:t>
            </a:r>
          </a:p>
          <a:p>
            <a:pPr>
              <a:spcAft>
                <a:spcPts val="0"/>
              </a:spcAft>
            </a:pPr>
            <a:r>
              <a:rPr lang="en-US" sz="2000" dirty="0">
                <a:solidFill>
                  <a:schemeClr val="tx1"/>
                </a:solidFill>
                <a:latin typeface="ITC Franklin Gothic Std Book" panose="020B0504030503020204" pitchFamily="34" charset="77"/>
              </a:rPr>
              <a:t>Pensions </a:t>
            </a:r>
          </a:p>
          <a:p>
            <a:pPr>
              <a:spcAft>
                <a:spcPts val="0"/>
              </a:spcAft>
            </a:pPr>
            <a:r>
              <a:rPr lang="en-US" sz="2000" dirty="0">
                <a:solidFill>
                  <a:schemeClr val="tx1"/>
                </a:solidFill>
                <a:latin typeface="ITC Franklin Gothic Std Book" panose="020B0504030503020204" pitchFamily="34" charset="77"/>
              </a:rPr>
              <a:t>Fixed and variable annuities</a:t>
            </a:r>
          </a:p>
          <a:p>
            <a:pPr>
              <a:spcAft>
                <a:spcPts val="0"/>
              </a:spcAft>
            </a:pPr>
            <a:endParaRPr lang="en-US" sz="1800" dirty="0">
              <a:solidFill>
                <a:schemeClr val="tx1"/>
              </a:solidFill>
              <a:latin typeface="ITC Franklin Gothic Std Book" panose="020B0504030503020204" pitchFamily="34" charset="77"/>
            </a:endParaRPr>
          </a:p>
        </p:txBody>
      </p:sp>
      <p:cxnSp>
        <p:nvCxnSpPr>
          <p:cNvPr id="25" name="Straight Connector 24">
            <a:extLst>
              <a:ext uri="{FF2B5EF4-FFF2-40B4-BE49-F238E27FC236}">
                <a16:creationId xmlns:a16="http://schemas.microsoft.com/office/drawing/2014/main" id="{51B75A57-C79B-336E-FF46-3CDF42794ECD}"/>
              </a:ext>
            </a:extLst>
          </p:cNvPr>
          <p:cNvCxnSpPr>
            <a:cxnSpLocks/>
          </p:cNvCxnSpPr>
          <p:nvPr/>
        </p:nvCxnSpPr>
        <p:spPr>
          <a:xfrm>
            <a:off x="826154" y="4114822"/>
            <a:ext cx="2926752" cy="3242"/>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898" y="1576630"/>
            <a:ext cx="10403457" cy="523220"/>
          </a:xfrm>
          <a:prstGeom prst="rect">
            <a:avLst/>
          </a:prstGeom>
        </p:spPr>
        <p:txBody>
          <a:bodyPr wrap="square">
            <a:spAutoFit/>
          </a:bodyPr>
          <a:lstStyle/>
          <a:p>
            <a:pPr lvl="1">
              <a:spcAft>
                <a:spcPts val="900"/>
              </a:spcAft>
            </a:pPr>
            <a:r>
              <a:rPr lang="en-US" sz="2800" dirty="0">
                <a:latin typeface="Gill Sans Nova Light" panose="020B0302020104020203" pitchFamily="34" charset="0"/>
              </a:rPr>
              <a:t>Lifetime income provides the foundation for your retirement.</a:t>
            </a:r>
          </a:p>
        </p:txBody>
      </p:sp>
    </p:spTree>
    <p:extLst>
      <p:ext uri="{BB962C8B-B14F-4D97-AF65-F5344CB8AC3E}">
        <p14:creationId xmlns:p14="http://schemas.microsoft.com/office/powerpoint/2010/main" val="313425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fade">
                                      <p:cBhvr>
                                        <p:cTn id="21" dur="1000"/>
                                        <p:tgtEl>
                                          <p:spTgt spid="2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
                                            <p:txEl>
                                              <p:pRg st="1" end="1"/>
                                            </p:txEl>
                                          </p:spTgt>
                                        </p:tgtEl>
                                        <p:attrNameLst>
                                          <p:attrName>style.visibility</p:attrName>
                                        </p:attrNameLst>
                                      </p:cBhvr>
                                      <p:to>
                                        <p:strVal val="visible"/>
                                      </p:to>
                                    </p:set>
                                    <p:animEffect transition="in" filter="fade">
                                      <p:cBhvr>
                                        <p:cTn id="26" dur="1000"/>
                                        <p:tgtEl>
                                          <p:spTgt spid="2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xEl>
                                              <p:pRg st="2" end="2"/>
                                            </p:txEl>
                                          </p:spTgt>
                                        </p:tgtEl>
                                        <p:attrNameLst>
                                          <p:attrName>style.visibility</p:attrName>
                                        </p:attrNameLst>
                                      </p:cBhvr>
                                      <p:to>
                                        <p:strVal val="visible"/>
                                      </p:to>
                                    </p:set>
                                    <p:animEffect transition="in" filter="fade">
                                      <p:cBhvr>
                                        <p:cTn id="31" dur="10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77276E-34ED-9D88-E651-37DAD67A6E30}"/>
              </a:ext>
            </a:extLst>
          </p:cNvPr>
          <p:cNvSpPr>
            <a:spLocks noGrp="1"/>
          </p:cNvSpPr>
          <p:nvPr>
            <p:ph type="title"/>
          </p:nvPr>
        </p:nvSpPr>
        <p:spPr>
          <a:xfrm>
            <a:off x="602593" y="1047252"/>
            <a:ext cx="10966260" cy="473638"/>
          </a:xfrm>
        </p:spPr>
        <p:txBody>
          <a:bodyPr/>
          <a:lstStyle/>
          <a:p>
            <a:r>
              <a:rPr lang="en-US" sz="3600" dirty="0"/>
              <a:t>Step 2: Understand your income sources</a:t>
            </a:r>
          </a:p>
        </p:txBody>
      </p:sp>
      <p:sp>
        <p:nvSpPr>
          <p:cNvPr id="6" name="TextBox 5">
            <a:extLst>
              <a:ext uri="{FF2B5EF4-FFF2-40B4-BE49-F238E27FC236}">
                <a16:creationId xmlns:a16="http://schemas.microsoft.com/office/drawing/2014/main" id="{EBF33123-C9E6-5B7C-4B1F-F5535816A8BD}"/>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7" name="TextBox 6">
            <a:extLst>
              <a:ext uri="{FF2B5EF4-FFF2-40B4-BE49-F238E27FC236}">
                <a16:creationId xmlns:a16="http://schemas.microsoft.com/office/drawing/2014/main" id="{9B1E966B-AC92-9A00-1F81-E666777A4D4E}"/>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8" name="TextBox 7">
            <a:extLst>
              <a:ext uri="{FF2B5EF4-FFF2-40B4-BE49-F238E27FC236}">
                <a16:creationId xmlns:a16="http://schemas.microsoft.com/office/drawing/2014/main" id="{95F5F430-28FD-F215-3E46-AE26899D0D94}"/>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2" name="TextBox 11">
            <a:extLst>
              <a:ext uri="{FF2B5EF4-FFF2-40B4-BE49-F238E27FC236}">
                <a16:creationId xmlns:a16="http://schemas.microsoft.com/office/drawing/2014/main" id="{13D900F9-6E6D-B036-4322-84249DB6F0DC}"/>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14" name="TextBox 13">
            <a:extLst>
              <a:ext uri="{FF2B5EF4-FFF2-40B4-BE49-F238E27FC236}">
                <a16:creationId xmlns:a16="http://schemas.microsoft.com/office/drawing/2014/main" id="{866A83A5-4A78-5BD7-F2A9-7738D9973C8F}"/>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15" name="TextBox 14">
            <a:extLst>
              <a:ext uri="{FF2B5EF4-FFF2-40B4-BE49-F238E27FC236}">
                <a16:creationId xmlns:a16="http://schemas.microsoft.com/office/drawing/2014/main" id="{AE382888-1F0A-E351-ADD9-1076F5C181BB}"/>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6" name="TextBox 15">
            <a:extLst>
              <a:ext uri="{FF2B5EF4-FFF2-40B4-BE49-F238E27FC236}">
                <a16:creationId xmlns:a16="http://schemas.microsoft.com/office/drawing/2014/main" id="{C9845940-5E2F-4198-5354-4FDE1BC645A7}"/>
              </a:ext>
            </a:extLst>
          </p:cNvPr>
          <p:cNvSpPr txBox="1"/>
          <p:nvPr/>
        </p:nvSpPr>
        <p:spPr>
          <a:xfrm>
            <a:off x="3752906"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2</a:t>
            </a:r>
          </a:p>
        </p:txBody>
      </p:sp>
      <p:grpSp>
        <p:nvGrpSpPr>
          <p:cNvPr id="45" name="Group 44">
            <a:extLst>
              <a:ext uri="{FF2B5EF4-FFF2-40B4-BE49-F238E27FC236}">
                <a16:creationId xmlns:a16="http://schemas.microsoft.com/office/drawing/2014/main" id="{5A37A9A5-EDB2-175B-2FC7-5496CADD2565}"/>
              </a:ext>
            </a:extLst>
          </p:cNvPr>
          <p:cNvGrpSpPr/>
          <p:nvPr/>
        </p:nvGrpSpPr>
        <p:grpSpPr>
          <a:xfrm>
            <a:off x="602593" y="2301376"/>
            <a:ext cx="3429478" cy="3808479"/>
            <a:chOff x="602593" y="2249617"/>
            <a:chExt cx="3429478" cy="3808479"/>
          </a:xfrm>
        </p:grpSpPr>
        <p:sp>
          <p:nvSpPr>
            <p:cNvPr id="17" name="Rectangle 16">
              <a:extLst>
                <a:ext uri="{FF2B5EF4-FFF2-40B4-BE49-F238E27FC236}">
                  <a16:creationId xmlns:a16="http://schemas.microsoft.com/office/drawing/2014/main" id="{A2BB7945-2711-058B-9577-6957EC8595E6}"/>
                </a:ext>
              </a:extLst>
            </p:cNvPr>
            <p:cNvSpPr/>
            <p:nvPr/>
          </p:nvSpPr>
          <p:spPr>
            <a:xfrm>
              <a:off x="602593" y="2249617"/>
              <a:ext cx="3429478" cy="3808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24" name="TextBox 23">
              <a:extLst>
                <a:ext uri="{FF2B5EF4-FFF2-40B4-BE49-F238E27FC236}">
                  <a16:creationId xmlns:a16="http://schemas.microsoft.com/office/drawing/2014/main" id="{01AE1BAD-4563-F700-F28D-A36447A61F11}"/>
                </a:ext>
              </a:extLst>
            </p:cNvPr>
            <p:cNvSpPr txBox="1"/>
            <p:nvPr/>
          </p:nvSpPr>
          <p:spPr>
            <a:xfrm>
              <a:off x="835678" y="3350752"/>
              <a:ext cx="1969305" cy="615553"/>
            </a:xfrm>
            <a:prstGeom prst="rect">
              <a:avLst/>
            </a:prstGeom>
            <a:noFill/>
            <a:ln>
              <a:noFill/>
            </a:ln>
          </p:spPr>
          <p:txBody>
            <a:bodyPr wrap="square" lIns="0" tIns="0" rIns="0" bIns="0" rtlCol="0">
              <a:spAutoFit/>
            </a:bodyPr>
            <a:lstStyle/>
            <a:p>
              <a:r>
                <a:rPr lang="en-US" sz="2000" dirty="0">
                  <a:latin typeface="ITC Franklin Gothic Std Book" panose="020B0504030503020204" pitchFamily="34" charset="77"/>
                </a:rPr>
                <a:t>Lifetime income sources</a:t>
              </a:r>
            </a:p>
          </p:txBody>
        </p:sp>
        <p:pic>
          <p:nvPicPr>
            <p:cNvPr id="25" name="Graphic 24">
              <a:extLst>
                <a:ext uri="{FF2B5EF4-FFF2-40B4-BE49-F238E27FC236}">
                  <a16:creationId xmlns:a16="http://schemas.microsoft.com/office/drawing/2014/main" id="{A123FEC5-4EC2-2D4B-09E9-9D96A8C394B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679" y="2514367"/>
              <a:ext cx="673400" cy="673400"/>
            </a:xfrm>
            <a:prstGeom prst="rect">
              <a:avLst/>
            </a:prstGeom>
          </p:spPr>
        </p:pic>
        <p:sp>
          <p:nvSpPr>
            <p:cNvPr id="26" name="Content Placeholder 1">
              <a:extLst>
                <a:ext uri="{FF2B5EF4-FFF2-40B4-BE49-F238E27FC236}">
                  <a16:creationId xmlns:a16="http://schemas.microsoft.com/office/drawing/2014/main" id="{EC8C232D-6DB3-5261-6098-769649D26ECE}"/>
                </a:ext>
              </a:extLst>
            </p:cNvPr>
            <p:cNvSpPr txBox="1">
              <a:spLocks/>
            </p:cNvSpPr>
            <p:nvPr/>
          </p:nvSpPr>
          <p:spPr>
            <a:xfrm>
              <a:off x="826154" y="4299611"/>
              <a:ext cx="3101418" cy="1217780"/>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Aft>
                  <a:spcPts val="0"/>
                </a:spcAft>
              </a:pPr>
              <a:r>
                <a:rPr lang="en-US" sz="2000" dirty="0">
                  <a:solidFill>
                    <a:schemeClr val="tx1"/>
                  </a:solidFill>
                  <a:latin typeface="ITC Franklin Gothic Std Book" panose="020B0504030503020204" pitchFamily="34" charset="77"/>
                </a:rPr>
                <a:t>Social Security</a:t>
              </a:r>
            </a:p>
            <a:p>
              <a:pPr>
                <a:spcAft>
                  <a:spcPts val="0"/>
                </a:spcAft>
              </a:pPr>
              <a:r>
                <a:rPr lang="en-US" sz="2000" dirty="0">
                  <a:solidFill>
                    <a:schemeClr val="tx1"/>
                  </a:solidFill>
                  <a:latin typeface="ITC Franklin Gothic Std Book" panose="020B0504030503020204" pitchFamily="34" charset="77"/>
                </a:rPr>
                <a:t>Pensions</a:t>
              </a:r>
            </a:p>
            <a:p>
              <a:pPr>
                <a:spcAft>
                  <a:spcPts val="0"/>
                </a:spcAft>
              </a:pPr>
              <a:r>
                <a:rPr lang="en-US" sz="2000" dirty="0">
                  <a:solidFill>
                    <a:schemeClr val="tx1"/>
                  </a:solidFill>
                  <a:latin typeface="ITC Franklin Gothic Std Book" panose="020B0504030503020204" pitchFamily="34" charset="77"/>
                </a:rPr>
                <a:t>Fixed and variable annuities</a:t>
              </a:r>
            </a:p>
            <a:p>
              <a:pPr>
                <a:spcAft>
                  <a:spcPts val="0"/>
                </a:spcAft>
              </a:pPr>
              <a:endParaRPr lang="en-US" sz="1800" dirty="0">
                <a:solidFill>
                  <a:schemeClr val="tx1"/>
                </a:solidFill>
                <a:latin typeface="ITC Franklin Gothic Std Book" panose="020B0504030503020204" pitchFamily="34" charset="77"/>
              </a:endParaRPr>
            </a:p>
          </p:txBody>
        </p:sp>
        <p:cxnSp>
          <p:nvCxnSpPr>
            <p:cNvPr id="27" name="Straight Connector 26">
              <a:extLst>
                <a:ext uri="{FF2B5EF4-FFF2-40B4-BE49-F238E27FC236}">
                  <a16:creationId xmlns:a16="http://schemas.microsoft.com/office/drawing/2014/main" id="{35309CC6-12F4-2B6B-9236-CFF91F6E8227}"/>
                </a:ext>
              </a:extLst>
            </p:cNvPr>
            <p:cNvCxnSpPr>
              <a:cxnSpLocks/>
            </p:cNvCxnSpPr>
            <p:nvPr/>
          </p:nvCxnSpPr>
          <p:spPr>
            <a:xfrm>
              <a:off x="826154" y="4063063"/>
              <a:ext cx="2926752" cy="3242"/>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054B2EED-DEF0-7DCE-7781-76A0688A09F6}"/>
              </a:ext>
            </a:extLst>
          </p:cNvPr>
          <p:cNvGrpSpPr/>
          <p:nvPr/>
        </p:nvGrpSpPr>
        <p:grpSpPr>
          <a:xfrm>
            <a:off x="4358188" y="2309658"/>
            <a:ext cx="3442029" cy="3800197"/>
            <a:chOff x="4377238" y="2362674"/>
            <a:chExt cx="3442029" cy="3800197"/>
          </a:xfrm>
        </p:grpSpPr>
        <p:sp>
          <p:nvSpPr>
            <p:cNvPr id="33" name="Rectangle 32">
              <a:extLst>
                <a:ext uri="{FF2B5EF4-FFF2-40B4-BE49-F238E27FC236}">
                  <a16:creationId xmlns:a16="http://schemas.microsoft.com/office/drawing/2014/main" id="{8F7A5E9B-597E-85B7-383B-E3294376F12C}"/>
                </a:ext>
              </a:extLst>
            </p:cNvPr>
            <p:cNvSpPr/>
            <p:nvPr/>
          </p:nvSpPr>
          <p:spPr>
            <a:xfrm>
              <a:off x="4377238" y="2362674"/>
              <a:ext cx="3442029" cy="38001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34" name="Content Placeholder 1">
              <a:extLst>
                <a:ext uri="{FF2B5EF4-FFF2-40B4-BE49-F238E27FC236}">
                  <a16:creationId xmlns:a16="http://schemas.microsoft.com/office/drawing/2014/main" id="{BBE90CAC-B878-F992-F1F5-B04A909C0A96}"/>
                </a:ext>
              </a:extLst>
            </p:cNvPr>
            <p:cNvSpPr txBox="1">
              <a:spLocks/>
            </p:cNvSpPr>
            <p:nvPr/>
          </p:nvSpPr>
          <p:spPr>
            <a:xfrm>
              <a:off x="4637087" y="3458853"/>
              <a:ext cx="2092251" cy="418894"/>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Bef>
                  <a:spcPts val="0"/>
                </a:spcBef>
                <a:spcAft>
                  <a:spcPts val="900"/>
                </a:spcAft>
              </a:pPr>
              <a:r>
                <a:rPr lang="en-US" sz="2000" dirty="0">
                  <a:latin typeface="ITC Franklin Gothic Std Book" panose="020B0504030503020204" pitchFamily="34" charset="77"/>
                </a:rPr>
                <a:t>Other monthly income sources</a:t>
              </a:r>
            </a:p>
          </p:txBody>
        </p:sp>
        <p:pic>
          <p:nvPicPr>
            <p:cNvPr id="41" name="Graphic 40">
              <a:extLst>
                <a:ext uri="{FF2B5EF4-FFF2-40B4-BE49-F238E27FC236}">
                  <a16:creationId xmlns:a16="http://schemas.microsoft.com/office/drawing/2014/main" id="{880C33F3-2A02-D128-0213-F2AF34A36C6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39704" y="2501676"/>
              <a:ext cx="923628" cy="923628"/>
            </a:xfrm>
            <a:prstGeom prst="rect">
              <a:avLst/>
            </a:prstGeom>
          </p:spPr>
        </p:pic>
        <p:sp>
          <p:nvSpPr>
            <p:cNvPr id="43" name="Content Placeholder 1">
              <a:extLst>
                <a:ext uri="{FF2B5EF4-FFF2-40B4-BE49-F238E27FC236}">
                  <a16:creationId xmlns:a16="http://schemas.microsoft.com/office/drawing/2014/main" id="{34228920-D7C4-5EE7-F812-990E32B0FCFA}"/>
                </a:ext>
              </a:extLst>
            </p:cNvPr>
            <p:cNvSpPr txBox="1">
              <a:spLocks/>
            </p:cNvSpPr>
            <p:nvPr/>
          </p:nvSpPr>
          <p:spPr>
            <a:xfrm>
              <a:off x="4619383" y="4404385"/>
              <a:ext cx="3004214" cy="1110661"/>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Aft>
                  <a:spcPts val="0"/>
                </a:spcAft>
              </a:pPr>
              <a:r>
                <a:rPr lang="en-US" sz="2000" dirty="0">
                  <a:solidFill>
                    <a:schemeClr val="tx1"/>
                  </a:solidFill>
                  <a:latin typeface="ITC Franklin Gothic Std Book" panose="020B0504030503020204" pitchFamily="34" charset="77"/>
                </a:rPr>
                <a:t>Part-time work</a:t>
              </a:r>
            </a:p>
            <a:p>
              <a:pPr>
                <a:spcAft>
                  <a:spcPts val="0"/>
                </a:spcAft>
              </a:pPr>
              <a:r>
                <a:rPr lang="en-US" sz="2000" dirty="0">
                  <a:solidFill>
                    <a:schemeClr val="tx1"/>
                  </a:solidFill>
                  <a:latin typeface="ITC Franklin Gothic Std Book" panose="020B0504030503020204" pitchFamily="34" charset="77"/>
                </a:rPr>
                <a:t>Alimony or child support</a:t>
              </a:r>
            </a:p>
            <a:p>
              <a:pPr>
                <a:spcAft>
                  <a:spcPts val="0"/>
                </a:spcAft>
              </a:pPr>
              <a:r>
                <a:rPr lang="en-US" sz="2000" dirty="0">
                  <a:solidFill>
                    <a:schemeClr val="tx1"/>
                  </a:solidFill>
                  <a:latin typeface="ITC Franklin Gothic Std Book" panose="020B0504030503020204" pitchFamily="34" charset="77"/>
                </a:rPr>
                <a:t>Rental income</a:t>
              </a:r>
            </a:p>
          </p:txBody>
        </p:sp>
        <p:cxnSp>
          <p:nvCxnSpPr>
            <p:cNvPr id="44" name="Straight Connector 43">
              <a:extLst>
                <a:ext uri="{FF2B5EF4-FFF2-40B4-BE49-F238E27FC236}">
                  <a16:creationId xmlns:a16="http://schemas.microsoft.com/office/drawing/2014/main" id="{83E20233-CF07-53DF-53D6-C2A8D4624A0B}"/>
                </a:ext>
              </a:extLst>
            </p:cNvPr>
            <p:cNvCxnSpPr>
              <a:cxnSpLocks/>
            </p:cNvCxnSpPr>
            <p:nvPr/>
          </p:nvCxnSpPr>
          <p:spPr>
            <a:xfrm>
              <a:off x="4598054" y="4186888"/>
              <a:ext cx="3025543"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50EF5ACA-187C-9AFD-1A34-06A93CFF4831}"/>
              </a:ext>
            </a:extLst>
          </p:cNvPr>
          <p:cNvGrpSpPr/>
          <p:nvPr/>
        </p:nvGrpSpPr>
        <p:grpSpPr>
          <a:xfrm>
            <a:off x="8136682" y="2301376"/>
            <a:ext cx="3463815" cy="3808479"/>
            <a:chOff x="8136682" y="2354392"/>
            <a:chExt cx="3463815" cy="3808479"/>
          </a:xfrm>
        </p:grpSpPr>
        <p:sp>
          <p:nvSpPr>
            <p:cNvPr id="47" name="Rectangle 46">
              <a:extLst>
                <a:ext uri="{FF2B5EF4-FFF2-40B4-BE49-F238E27FC236}">
                  <a16:creationId xmlns:a16="http://schemas.microsoft.com/office/drawing/2014/main" id="{FA7045FA-9F2E-7711-67CB-7BD329CA462F}"/>
                </a:ext>
              </a:extLst>
            </p:cNvPr>
            <p:cNvSpPr/>
            <p:nvPr/>
          </p:nvSpPr>
          <p:spPr>
            <a:xfrm>
              <a:off x="8136682" y="2354392"/>
              <a:ext cx="3463815" cy="3808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sp>
          <p:nvSpPr>
            <p:cNvPr id="48" name="Content Placeholder 1">
              <a:extLst>
                <a:ext uri="{FF2B5EF4-FFF2-40B4-BE49-F238E27FC236}">
                  <a16:creationId xmlns:a16="http://schemas.microsoft.com/office/drawing/2014/main" id="{B1DAD901-AA6F-6715-98C0-EF16F9A36578}"/>
                </a:ext>
              </a:extLst>
            </p:cNvPr>
            <p:cNvSpPr txBox="1">
              <a:spLocks/>
            </p:cNvSpPr>
            <p:nvPr/>
          </p:nvSpPr>
          <p:spPr>
            <a:xfrm>
              <a:off x="8394335" y="3455527"/>
              <a:ext cx="2796192" cy="368936"/>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000" dirty="0">
                  <a:latin typeface="ITC Franklin Gothic Std Book" panose="020B0504030503020204" pitchFamily="34" charset="77"/>
                </a:rPr>
                <a:t>Withdrawals from retirement assets</a:t>
              </a:r>
            </a:p>
          </p:txBody>
        </p:sp>
        <p:pic>
          <p:nvPicPr>
            <p:cNvPr id="49" name="Graphic 48">
              <a:extLst>
                <a:ext uri="{FF2B5EF4-FFF2-40B4-BE49-F238E27FC236}">
                  <a16:creationId xmlns:a16="http://schemas.microsoft.com/office/drawing/2014/main" id="{9AE78122-087F-E100-403C-4394BFF13A5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377406" y="2616123"/>
              <a:ext cx="485435" cy="709482"/>
            </a:xfrm>
            <a:prstGeom prst="rect">
              <a:avLst/>
            </a:prstGeom>
          </p:spPr>
        </p:pic>
        <p:sp>
          <p:nvSpPr>
            <p:cNvPr id="50" name="Content Placeholder 1">
              <a:extLst>
                <a:ext uri="{FF2B5EF4-FFF2-40B4-BE49-F238E27FC236}">
                  <a16:creationId xmlns:a16="http://schemas.microsoft.com/office/drawing/2014/main" id="{FAAA7ECB-3816-E2EF-36AA-04423D5FAB4C}"/>
                </a:ext>
              </a:extLst>
            </p:cNvPr>
            <p:cNvSpPr txBox="1">
              <a:spLocks/>
            </p:cNvSpPr>
            <p:nvPr/>
          </p:nvSpPr>
          <p:spPr>
            <a:xfrm>
              <a:off x="8378446" y="4392107"/>
              <a:ext cx="3051964" cy="1323744"/>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Aft>
                  <a:spcPts val="0"/>
                </a:spcAft>
              </a:pPr>
              <a:r>
                <a:rPr lang="en-US" sz="2000" dirty="0">
                  <a:solidFill>
                    <a:schemeClr val="tx1"/>
                  </a:solidFill>
                  <a:latin typeface="ITC Franklin Gothic Std Book" panose="020B0504030503020204" pitchFamily="34" charset="77"/>
                </a:rPr>
                <a:t>Retirement accounts</a:t>
              </a:r>
            </a:p>
            <a:p>
              <a:pPr>
                <a:spcAft>
                  <a:spcPts val="0"/>
                </a:spcAft>
              </a:pPr>
              <a:r>
                <a:rPr lang="en-US" sz="2000" dirty="0">
                  <a:solidFill>
                    <a:schemeClr val="tx1"/>
                  </a:solidFill>
                  <a:latin typeface="ITC Franklin Gothic Std Book" panose="020B0504030503020204" pitchFamily="34" charset="77"/>
                </a:rPr>
                <a:t>Personal investments</a:t>
              </a:r>
            </a:p>
            <a:p>
              <a:pPr>
                <a:spcAft>
                  <a:spcPts val="0"/>
                </a:spcAft>
              </a:pPr>
              <a:r>
                <a:rPr lang="en-US" sz="2000" dirty="0">
                  <a:solidFill>
                    <a:schemeClr val="tx1"/>
                  </a:solidFill>
                  <a:latin typeface="ITC Franklin Gothic Std Book" panose="020B0504030503020204" pitchFamily="34" charset="77"/>
                </a:rPr>
                <a:t>Cash and savings</a:t>
              </a:r>
            </a:p>
            <a:p>
              <a:pPr>
                <a:spcAft>
                  <a:spcPts val="0"/>
                </a:spcAft>
              </a:pPr>
              <a:r>
                <a:rPr lang="en-US" sz="2000" dirty="0">
                  <a:solidFill>
                    <a:schemeClr val="tx1"/>
                  </a:solidFill>
                  <a:latin typeface="ITC Franklin Gothic Std Book" panose="020B0504030503020204" pitchFamily="34" charset="77"/>
                </a:rPr>
                <a:t>Inheritance money</a:t>
              </a:r>
            </a:p>
          </p:txBody>
        </p:sp>
        <p:cxnSp>
          <p:nvCxnSpPr>
            <p:cNvPr id="51" name="Straight Connector 50">
              <a:extLst>
                <a:ext uri="{FF2B5EF4-FFF2-40B4-BE49-F238E27FC236}">
                  <a16:creationId xmlns:a16="http://schemas.microsoft.com/office/drawing/2014/main" id="{5567C30D-6897-2425-D6BA-56CF6A260304}"/>
                </a:ext>
              </a:extLst>
            </p:cNvPr>
            <p:cNvCxnSpPr>
              <a:cxnSpLocks/>
            </p:cNvCxnSpPr>
            <p:nvPr/>
          </p:nvCxnSpPr>
          <p:spPr>
            <a:xfrm>
              <a:off x="8379479" y="4186888"/>
              <a:ext cx="3029665" cy="8474"/>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9604" y="1576630"/>
            <a:ext cx="11811750" cy="523220"/>
          </a:xfrm>
          <a:prstGeom prst="rect">
            <a:avLst/>
          </a:prstGeom>
        </p:spPr>
        <p:txBody>
          <a:bodyPr wrap="square">
            <a:spAutoFit/>
          </a:bodyPr>
          <a:lstStyle/>
          <a:p>
            <a:pPr lvl="1">
              <a:spcAft>
                <a:spcPts val="900"/>
              </a:spcAft>
            </a:pPr>
            <a:r>
              <a:rPr lang="en-US" sz="2800" dirty="0">
                <a:latin typeface="Gill Sans Nova Light" panose="020B0302020104020203" pitchFamily="34" charset="0"/>
              </a:rPr>
              <a:t>Other monthly income and retirement assets will make up the rest.</a:t>
            </a:r>
          </a:p>
        </p:txBody>
      </p:sp>
    </p:spTree>
    <p:extLst>
      <p:ext uri="{BB962C8B-B14F-4D97-AF65-F5344CB8AC3E}">
        <p14:creationId xmlns:p14="http://schemas.microsoft.com/office/powerpoint/2010/main" val="237934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B7713D-E6C6-CEC6-71F1-7028E920F7D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327092" y="1735282"/>
            <a:ext cx="5262315" cy="437975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FADAAA3C-D845-4B22-1351-558F390D75E8}"/>
              </a:ext>
            </a:extLst>
          </p:cNvPr>
          <p:cNvSpPr>
            <a:spLocks noGrp="1"/>
          </p:cNvSpPr>
          <p:nvPr>
            <p:ph type="title"/>
          </p:nvPr>
        </p:nvSpPr>
        <p:spPr>
          <a:xfrm>
            <a:off x="602593" y="1042348"/>
            <a:ext cx="10966260" cy="342900"/>
          </a:xfrm>
        </p:spPr>
        <p:txBody>
          <a:bodyPr/>
          <a:lstStyle/>
          <a:p>
            <a:r>
              <a:rPr lang="en-US" sz="3600" dirty="0"/>
              <a:t>Add up your income sources</a:t>
            </a:r>
          </a:p>
        </p:txBody>
      </p:sp>
      <p:sp>
        <p:nvSpPr>
          <p:cNvPr id="6" name="Text Placeholder 7">
            <a:extLst>
              <a:ext uri="{FF2B5EF4-FFF2-40B4-BE49-F238E27FC236}">
                <a16:creationId xmlns:a16="http://schemas.microsoft.com/office/drawing/2014/main" id="{9FDE0BA4-9554-797F-3F7B-48EDE66E3BF6}"/>
              </a:ext>
            </a:extLst>
          </p:cNvPr>
          <p:cNvSpPr txBox="1">
            <a:spLocks/>
          </p:cNvSpPr>
          <p:nvPr/>
        </p:nvSpPr>
        <p:spPr>
          <a:xfrm>
            <a:off x="602593" y="1575011"/>
            <a:ext cx="5933041" cy="461647"/>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The income worksheet will show you what’s needed from your savings.</a:t>
            </a:r>
          </a:p>
        </p:txBody>
      </p:sp>
      <p:sp>
        <p:nvSpPr>
          <p:cNvPr id="8" name="Content Placeholder 17">
            <a:extLst>
              <a:ext uri="{FF2B5EF4-FFF2-40B4-BE49-F238E27FC236}">
                <a16:creationId xmlns:a16="http://schemas.microsoft.com/office/drawing/2014/main" id="{4490FCD1-C46B-50F6-A6DD-7627D289A84E}"/>
              </a:ext>
            </a:extLst>
          </p:cNvPr>
          <p:cNvSpPr txBox="1">
            <a:spLocks/>
          </p:cNvSpPr>
          <p:nvPr/>
        </p:nvSpPr>
        <p:spPr>
          <a:xfrm>
            <a:off x="602592" y="2743200"/>
            <a:ext cx="5015141" cy="2910250"/>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spcAft>
                <a:spcPts val="300"/>
              </a:spcAft>
              <a:buFontTx/>
              <a:buNone/>
              <a:defRPr sz="1600" b="0" i="0" kern="1200">
                <a:solidFill>
                  <a:schemeClr val="accent1"/>
                </a:solidFill>
                <a:latin typeface="Franklin Gothic Book" panose="020B0503020102020204" pitchFamily="34" charset="0"/>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Your total monthly income needed fills in automatically</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List your monthly income from lifetime income sources</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Then list any other monthly income</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The total amount needed from your savings will fill in automatically </a:t>
            </a:r>
          </a:p>
          <a:p>
            <a:pPr marL="182880" indent="-182880">
              <a:spcBef>
                <a:spcPts val="300"/>
              </a:spcBef>
              <a:buFont typeface="Arial" panose="020B0604020202020204" pitchFamily="34" charset="0"/>
              <a:buChar char="•"/>
            </a:pPr>
            <a:r>
              <a:rPr lang="en-US" sz="2000" dirty="0">
                <a:latin typeface="ITC Franklin Gothic Std Book" panose="020B0504030503020204" pitchFamily="34" charset="77"/>
              </a:rPr>
              <a:t>List total value of your savings/investments</a:t>
            </a:r>
          </a:p>
          <a:p>
            <a:pPr marL="182880" indent="-182880">
              <a:spcBef>
                <a:spcPts val="300"/>
              </a:spcBef>
              <a:buFont typeface="Arial" panose="020B0604020202020204" pitchFamily="34" charset="0"/>
              <a:buChar char="•"/>
            </a:pPr>
            <a:endParaRPr lang="en-US" sz="2000" dirty="0">
              <a:latin typeface="ITC Franklin Gothic Std Book" panose="020B0504030503020204" pitchFamily="34" charset="77"/>
            </a:endParaRPr>
          </a:p>
        </p:txBody>
      </p:sp>
      <p:sp>
        <p:nvSpPr>
          <p:cNvPr id="4" name="TextBox 3">
            <a:extLst>
              <a:ext uri="{FF2B5EF4-FFF2-40B4-BE49-F238E27FC236}">
                <a16:creationId xmlns:a16="http://schemas.microsoft.com/office/drawing/2014/main" id="{68EEFA2D-1BCC-8F82-5856-718D5E016C09}"/>
              </a:ext>
            </a:extLst>
          </p:cNvPr>
          <p:cNvSpPr txBox="1"/>
          <p:nvPr/>
        </p:nvSpPr>
        <p:spPr>
          <a:xfrm>
            <a:off x="6394976" y="1805503"/>
            <a:ext cx="2532430" cy="403073"/>
          </a:xfrm>
          <a:prstGeom prst="rect">
            <a:avLst/>
          </a:prstGeom>
          <a:noFill/>
          <a:ln w="15875">
            <a:solidFill>
              <a:schemeClr val="accent6"/>
            </a:solidFill>
          </a:ln>
        </p:spPr>
        <p:txBody>
          <a:bodyPr wrap="square" lIns="0" tIns="0" rIns="0" bIns="0" rtlCol="0">
            <a:noAutofit/>
          </a:bodyPr>
          <a:lstStyle/>
          <a:p>
            <a:endParaRPr lang="en-US" sz="1600" dirty="0">
              <a:latin typeface="ITC Franklin Gothic Std Book" panose="020B0504030503020204" pitchFamily="34" charset="77"/>
            </a:endParaRPr>
          </a:p>
        </p:txBody>
      </p:sp>
      <p:sp>
        <p:nvSpPr>
          <p:cNvPr id="7" name="TextBox 6">
            <a:extLst>
              <a:ext uri="{FF2B5EF4-FFF2-40B4-BE49-F238E27FC236}">
                <a16:creationId xmlns:a16="http://schemas.microsoft.com/office/drawing/2014/main" id="{DCD97E1C-6D33-BB93-D663-571B40797229}"/>
              </a:ext>
            </a:extLst>
          </p:cNvPr>
          <p:cNvSpPr txBox="1"/>
          <p:nvPr/>
        </p:nvSpPr>
        <p:spPr>
          <a:xfrm>
            <a:off x="6394976" y="2285044"/>
            <a:ext cx="2533599" cy="1970017"/>
          </a:xfrm>
          <a:prstGeom prst="rect">
            <a:avLst/>
          </a:prstGeom>
          <a:noFill/>
          <a:ln w="15875">
            <a:solidFill>
              <a:schemeClr val="accent6"/>
            </a:solidFill>
          </a:ln>
        </p:spPr>
        <p:txBody>
          <a:bodyPr wrap="square" lIns="0" tIns="0" rIns="0" bIns="0" rtlCol="0">
            <a:noAutofit/>
          </a:bodyPr>
          <a:lstStyle/>
          <a:p>
            <a:endParaRPr lang="en-US" sz="1600" dirty="0">
              <a:latin typeface="ITC Franklin Gothic Std Book" panose="020B0504030503020204" pitchFamily="34" charset="77"/>
            </a:endParaRPr>
          </a:p>
        </p:txBody>
      </p:sp>
      <p:sp>
        <p:nvSpPr>
          <p:cNvPr id="9" name="TextBox 8">
            <a:extLst>
              <a:ext uri="{FF2B5EF4-FFF2-40B4-BE49-F238E27FC236}">
                <a16:creationId xmlns:a16="http://schemas.microsoft.com/office/drawing/2014/main" id="{3665B2D9-4911-AC10-85D6-E56AE9F6155B}"/>
              </a:ext>
            </a:extLst>
          </p:cNvPr>
          <p:cNvSpPr txBox="1"/>
          <p:nvPr/>
        </p:nvSpPr>
        <p:spPr>
          <a:xfrm>
            <a:off x="9001546" y="1805503"/>
            <a:ext cx="2532430" cy="403073"/>
          </a:xfrm>
          <a:prstGeom prst="rect">
            <a:avLst/>
          </a:prstGeom>
          <a:noFill/>
          <a:ln w="15875">
            <a:solidFill>
              <a:schemeClr val="accent6"/>
            </a:solidFill>
          </a:ln>
        </p:spPr>
        <p:txBody>
          <a:bodyPr wrap="square" lIns="0" tIns="0" rIns="0" bIns="0" rtlCol="0">
            <a:noAutofit/>
          </a:bodyPr>
          <a:lstStyle/>
          <a:p>
            <a:endParaRPr lang="en-US" sz="1600" dirty="0">
              <a:latin typeface="ITC Franklin Gothic Std Book" panose="020B0504030503020204" pitchFamily="34" charset="77"/>
            </a:endParaRPr>
          </a:p>
        </p:txBody>
      </p:sp>
      <p:sp>
        <p:nvSpPr>
          <p:cNvPr id="10" name="TextBox 9">
            <a:extLst>
              <a:ext uri="{FF2B5EF4-FFF2-40B4-BE49-F238E27FC236}">
                <a16:creationId xmlns:a16="http://schemas.microsoft.com/office/drawing/2014/main" id="{AA1F4F60-ECD1-34CE-BD0C-BE0360264610}"/>
              </a:ext>
            </a:extLst>
          </p:cNvPr>
          <p:cNvSpPr txBox="1"/>
          <p:nvPr/>
        </p:nvSpPr>
        <p:spPr>
          <a:xfrm>
            <a:off x="6394380" y="4265755"/>
            <a:ext cx="2533599" cy="246221"/>
          </a:xfrm>
          <a:prstGeom prst="rect">
            <a:avLst/>
          </a:prstGeom>
          <a:noFill/>
          <a:ln w="15875">
            <a:solidFill>
              <a:schemeClr val="accent6"/>
            </a:solidFill>
          </a:ln>
        </p:spPr>
        <p:txBody>
          <a:bodyPr wrap="square" lIns="0" tIns="0" rIns="0" bIns="0" rtlCol="0">
            <a:spAutoFit/>
          </a:bodyPr>
          <a:lstStyle/>
          <a:p>
            <a:endParaRPr lang="en-US" sz="1600" dirty="0">
              <a:latin typeface="ITC Franklin Gothic Std Book" panose="020B0504030503020204" pitchFamily="34" charset="77"/>
            </a:endParaRPr>
          </a:p>
        </p:txBody>
      </p:sp>
      <p:sp>
        <p:nvSpPr>
          <p:cNvPr id="11" name="TextBox 10">
            <a:extLst>
              <a:ext uri="{FF2B5EF4-FFF2-40B4-BE49-F238E27FC236}">
                <a16:creationId xmlns:a16="http://schemas.microsoft.com/office/drawing/2014/main" id="{D0DB81E5-FE43-3B3C-3744-53EDB1EF016E}"/>
              </a:ext>
            </a:extLst>
          </p:cNvPr>
          <p:cNvSpPr txBox="1"/>
          <p:nvPr/>
        </p:nvSpPr>
        <p:spPr>
          <a:xfrm>
            <a:off x="6228358" y="5344654"/>
            <a:ext cx="45719" cy="246221"/>
          </a:xfrm>
          <a:prstGeom prst="rect">
            <a:avLst/>
          </a:prstGeom>
          <a:noFill/>
          <a:ln>
            <a:noFill/>
          </a:ln>
        </p:spPr>
        <p:txBody>
          <a:bodyPr wrap="square" lIns="0" tIns="0" rIns="0" bIns="0" rtlCol="0">
            <a:spAutoFit/>
          </a:bodyPr>
          <a:lstStyle/>
          <a:p>
            <a:endParaRPr lang="en-US" sz="1600" dirty="0">
              <a:latin typeface="ITC Franklin Gothic Std Book" panose="020B0504030503020204" pitchFamily="34" charset="77"/>
            </a:endParaRPr>
          </a:p>
        </p:txBody>
      </p:sp>
      <p:sp>
        <p:nvSpPr>
          <p:cNvPr id="2" name="TextBox 1">
            <a:extLst>
              <a:ext uri="{FF2B5EF4-FFF2-40B4-BE49-F238E27FC236}">
                <a16:creationId xmlns:a16="http://schemas.microsoft.com/office/drawing/2014/main" id="{068EC2A7-E512-706F-1F98-0CDAC406B642}"/>
              </a:ext>
            </a:extLst>
          </p:cNvPr>
          <p:cNvSpPr txBox="1"/>
          <p:nvPr/>
        </p:nvSpPr>
        <p:spPr>
          <a:xfrm>
            <a:off x="8999766" y="2285598"/>
            <a:ext cx="2532430" cy="3181986"/>
          </a:xfrm>
          <a:prstGeom prst="rect">
            <a:avLst/>
          </a:prstGeom>
          <a:noFill/>
          <a:ln w="15875">
            <a:solidFill>
              <a:schemeClr val="accent6"/>
            </a:solidFill>
          </a:ln>
        </p:spPr>
        <p:txBody>
          <a:bodyPr wrap="square" lIns="0" tIns="0" rIns="0" bIns="0" rtlCol="0">
            <a:noAutofit/>
          </a:bodyPr>
          <a:lstStyle/>
          <a:p>
            <a:endParaRPr lang="en-US" sz="1600" dirty="0">
              <a:latin typeface="ITC Franklin Gothic Std Book" panose="020B0504030503020204" pitchFamily="34" charset="77"/>
            </a:endParaRPr>
          </a:p>
        </p:txBody>
      </p:sp>
      <p:sp>
        <p:nvSpPr>
          <p:cNvPr id="12" name="TextBox 11">
            <a:extLst>
              <a:ext uri="{FF2B5EF4-FFF2-40B4-BE49-F238E27FC236}">
                <a16:creationId xmlns:a16="http://schemas.microsoft.com/office/drawing/2014/main" id="{1E01C392-78EA-0454-EC63-3B2A814ACF8D}"/>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13" name="TextBox 12">
            <a:extLst>
              <a:ext uri="{FF2B5EF4-FFF2-40B4-BE49-F238E27FC236}">
                <a16:creationId xmlns:a16="http://schemas.microsoft.com/office/drawing/2014/main" id="{F051FEA0-82C4-CCB1-9510-434E143CD666}"/>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14" name="TextBox 13">
            <a:extLst>
              <a:ext uri="{FF2B5EF4-FFF2-40B4-BE49-F238E27FC236}">
                <a16:creationId xmlns:a16="http://schemas.microsoft.com/office/drawing/2014/main" id="{DA2826A1-0980-CDCC-1704-C59799F2C386}"/>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15" name="TextBox 14">
            <a:extLst>
              <a:ext uri="{FF2B5EF4-FFF2-40B4-BE49-F238E27FC236}">
                <a16:creationId xmlns:a16="http://schemas.microsoft.com/office/drawing/2014/main" id="{589E7213-E34C-7A98-3FFA-6A1A830D52C3}"/>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16" name="TextBox 15">
            <a:extLst>
              <a:ext uri="{FF2B5EF4-FFF2-40B4-BE49-F238E27FC236}">
                <a16:creationId xmlns:a16="http://schemas.microsoft.com/office/drawing/2014/main" id="{08ACE0A2-79B9-FF2E-646F-3C11DA7E8EDB}"/>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17" name="TextBox 16">
            <a:extLst>
              <a:ext uri="{FF2B5EF4-FFF2-40B4-BE49-F238E27FC236}">
                <a16:creationId xmlns:a16="http://schemas.microsoft.com/office/drawing/2014/main" id="{64763854-57C4-3F58-AF74-E044B7B1168A}"/>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18" name="TextBox 17">
            <a:extLst>
              <a:ext uri="{FF2B5EF4-FFF2-40B4-BE49-F238E27FC236}">
                <a16:creationId xmlns:a16="http://schemas.microsoft.com/office/drawing/2014/main" id="{891EF349-0355-AF9A-30B2-4F427791C67E}"/>
              </a:ext>
            </a:extLst>
          </p:cNvPr>
          <p:cNvSpPr txBox="1"/>
          <p:nvPr/>
        </p:nvSpPr>
        <p:spPr>
          <a:xfrm>
            <a:off x="3752906"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2</a:t>
            </a:r>
          </a:p>
        </p:txBody>
      </p:sp>
    </p:spTree>
    <p:extLst>
      <p:ext uri="{BB962C8B-B14F-4D97-AF65-F5344CB8AC3E}">
        <p14:creationId xmlns:p14="http://schemas.microsoft.com/office/powerpoint/2010/main" val="217942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1000"/>
                                        <p:tgtEl>
                                          <p:spTgt spid="8">
                                            <p:txEl>
                                              <p:pRg st="1" end="1"/>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1000"/>
                                        <p:tgtEl>
                                          <p:spTgt spid="7"/>
                                        </p:tgtEl>
                                      </p:cBhvr>
                                    </p:animEffect>
                                    <p:set>
                                      <p:cBhvr>
                                        <p:cTn id="26" dur="1" fill="hold">
                                          <p:stCondLst>
                                            <p:cond delay="999"/>
                                          </p:stCondLst>
                                        </p:cTn>
                                        <p:tgtEl>
                                          <p:spTgt spid="7"/>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1000"/>
                                        <p:tgtEl>
                                          <p:spTgt spid="8">
                                            <p:txEl>
                                              <p:pRg st="2" end="2"/>
                                            </p:tx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1000"/>
                                        <p:tgtEl>
                                          <p:spTgt spid="10"/>
                                        </p:tgtEl>
                                      </p:cBhvr>
                                    </p:animEffect>
                                    <p:set>
                                      <p:cBhvr>
                                        <p:cTn id="37" dur="1" fill="hold">
                                          <p:stCondLst>
                                            <p:cond delay="999"/>
                                          </p:stCondLst>
                                        </p:cTn>
                                        <p:tgtEl>
                                          <p:spTgt spid="10"/>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fade">
                                      <p:cBhvr>
                                        <p:cTn id="40" dur="1000"/>
                                        <p:tgtEl>
                                          <p:spTgt spid="8">
                                            <p:txEl>
                                              <p:pRg st="3" end="3"/>
                                            </p:tx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1000"/>
                                        <p:tgtEl>
                                          <p:spTgt spid="9"/>
                                        </p:tgtEl>
                                      </p:cBhvr>
                                    </p:animEffect>
                                    <p:set>
                                      <p:cBhvr>
                                        <p:cTn id="48" dur="1" fill="hold">
                                          <p:stCondLst>
                                            <p:cond delay="999"/>
                                          </p:stCondLst>
                                        </p:cTn>
                                        <p:tgtEl>
                                          <p:spTgt spid="9"/>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Effect transition="in" filter="fade">
                                      <p:cBhvr>
                                        <p:cTn id="51" dur="1000"/>
                                        <p:tgtEl>
                                          <p:spTgt spid="8">
                                            <p:txEl>
                                              <p:pRg st="4" end="4"/>
                                            </p:tx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up)">
                                      <p:cBhvr>
                                        <p:cTn id="5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9" grpId="0" animBg="1"/>
      <p:bldP spid="9" grpId="1" animBg="1"/>
      <p:bldP spid="10" grpId="0" animBg="1"/>
      <p:bldP spid="10" grpId="1"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64193BC-19BB-98BB-DD46-FB7A32B7A843}"/>
              </a:ext>
            </a:extLst>
          </p:cNvPr>
          <p:cNvSpPr>
            <a:spLocks noGrp="1"/>
          </p:cNvSpPr>
          <p:nvPr>
            <p:ph type="title"/>
          </p:nvPr>
        </p:nvSpPr>
        <p:spPr>
          <a:xfrm>
            <a:off x="602593" y="1042348"/>
            <a:ext cx="10966260" cy="685800"/>
          </a:xfrm>
        </p:spPr>
        <p:txBody>
          <a:bodyPr/>
          <a:lstStyle/>
          <a:p>
            <a:r>
              <a:rPr lang="en-US" sz="3600" dirty="0"/>
              <a:t>Retirement income has evolved over time</a:t>
            </a:r>
          </a:p>
        </p:txBody>
      </p:sp>
      <p:sp>
        <p:nvSpPr>
          <p:cNvPr id="8" name="Text Placeholder 7">
            <a:extLst>
              <a:ext uri="{FF2B5EF4-FFF2-40B4-BE49-F238E27FC236}">
                <a16:creationId xmlns:a16="http://schemas.microsoft.com/office/drawing/2014/main" id="{830592DB-1C8C-1F1B-24ED-075D94E6300C}"/>
              </a:ext>
            </a:extLst>
          </p:cNvPr>
          <p:cNvSpPr txBox="1">
            <a:spLocks/>
          </p:cNvSpPr>
          <p:nvPr/>
        </p:nvSpPr>
        <p:spPr>
          <a:xfrm>
            <a:off x="602593" y="1576648"/>
            <a:ext cx="10966260" cy="622956"/>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Gill Sans Nova Light" panose="020B0302020104020203" pitchFamily="34" charset="0"/>
              </a:rPr>
              <a:t>The responsibility for retirement security has mostly shifted to individuals.</a:t>
            </a:r>
          </a:p>
        </p:txBody>
      </p:sp>
      <p:sp>
        <p:nvSpPr>
          <p:cNvPr id="34" name="TextBox 33">
            <a:extLst>
              <a:ext uri="{FF2B5EF4-FFF2-40B4-BE49-F238E27FC236}">
                <a16:creationId xmlns:a16="http://schemas.microsoft.com/office/drawing/2014/main" id="{46C7DE07-3372-8BAC-BB67-70BE491261FE}"/>
              </a:ext>
            </a:extLst>
          </p:cNvPr>
          <p:cNvSpPr txBox="1"/>
          <p:nvPr/>
        </p:nvSpPr>
        <p:spPr>
          <a:xfrm>
            <a:off x="602594"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WELCOME</a:t>
            </a:r>
          </a:p>
        </p:txBody>
      </p:sp>
      <p:sp>
        <p:nvSpPr>
          <p:cNvPr id="35" name="TextBox 34">
            <a:extLst>
              <a:ext uri="{FF2B5EF4-FFF2-40B4-BE49-F238E27FC236}">
                <a16:creationId xmlns:a16="http://schemas.microsoft.com/office/drawing/2014/main" id="{8C52906F-59D4-5271-318C-2977ABB061CF}"/>
              </a:ext>
            </a:extLst>
          </p:cNvPr>
          <p:cNvSpPr txBox="1"/>
          <p:nvPr/>
        </p:nvSpPr>
        <p:spPr>
          <a:xfrm>
            <a:off x="5328062"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3</a:t>
            </a:r>
          </a:p>
        </p:txBody>
      </p:sp>
      <p:sp>
        <p:nvSpPr>
          <p:cNvPr id="36" name="TextBox 35">
            <a:extLst>
              <a:ext uri="{FF2B5EF4-FFF2-40B4-BE49-F238E27FC236}">
                <a16:creationId xmlns:a16="http://schemas.microsoft.com/office/drawing/2014/main" id="{C7324B5D-BD00-C345-3D78-E6C019943F60}"/>
              </a:ext>
            </a:extLst>
          </p:cNvPr>
          <p:cNvSpPr txBox="1"/>
          <p:nvPr/>
        </p:nvSpPr>
        <p:spPr>
          <a:xfrm>
            <a:off x="6903219"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4</a:t>
            </a:r>
          </a:p>
        </p:txBody>
      </p:sp>
      <p:sp>
        <p:nvSpPr>
          <p:cNvPr id="37" name="TextBox 36">
            <a:extLst>
              <a:ext uri="{FF2B5EF4-FFF2-40B4-BE49-F238E27FC236}">
                <a16:creationId xmlns:a16="http://schemas.microsoft.com/office/drawing/2014/main" id="{A694DF00-5B9E-CF57-3CBE-C941CB5508D5}"/>
              </a:ext>
            </a:extLst>
          </p:cNvPr>
          <p:cNvSpPr txBox="1"/>
          <p:nvPr/>
        </p:nvSpPr>
        <p:spPr>
          <a:xfrm>
            <a:off x="8478376"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5</a:t>
            </a:r>
          </a:p>
        </p:txBody>
      </p:sp>
      <p:sp>
        <p:nvSpPr>
          <p:cNvPr id="38" name="TextBox 37">
            <a:extLst>
              <a:ext uri="{FF2B5EF4-FFF2-40B4-BE49-F238E27FC236}">
                <a16:creationId xmlns:a16="http://schemas.microsoft.com/office/drawing/2014/main" id="{C9BFC1CE-CB5F-C2E7-9D99-EF2304EB2094}"/>
              </a:ext>
            </a:extLst>
          </p:cNvPr>
          <p:cNvSpPr txBox="1"/>
          <p:nvPr/>
        </p:nvSpPr>
        <p:spPr>
          <a:xfrm>
            <a:off x="10053534" y="0"/>
            <a:ext cx="1515319"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WRAPUP</a:t>
            </a:r>
          </a:p>
        </p:txBody>
      </p:sp>
      <p:sp>
        <p:nvSpPr>
          <p:cNvPr id="39" name="TextBox 38">
            <a:extLst>
              <a:ext uri="{FF2B5EF4-FFF2-40B4-BE49-F238E27FC236}">
                <a16:creationId xmlns:a16="http://schemas.microsoft.com/office/drawing/2014/main" id="{B73F2573-24B3-8BA9-F9A6-76B877D1BAFA}"/>
              </a:ext>
            </a:extLst>
          </p:cNvPr>
          <p:cNvSpPr txBox="1"/>
          <p:nvPr/>
        </p:nvSpPr>
        <p:spPr>
          <a:xfrm>
            <a:off x="2177750" y="0"/>
            <a:ext cx="1515318" cy="473638"/>
          </a:xfrm>
          <a:prstGeom prst="rect">
            <a:avLst/>
          </a:prstGeom>
          <a:solidFill>
            <a:schemeClr val="bg2"/>
          </a:solidFill>
          <a:ln>
            <a:noFill/>
          </a:ln>
        </p:spPr>
        <p:txBody>
          <a:bodyPr wrap="square" lIns="0" tIns="0" rIns="0" bIns="0" rtlCol="0" anchor="ctr" anchorCtr="1">
            <a:noAutofit/>
          </a:bodyPr>
          <a:lstStyle/>
          <a:p>
            <a:pPr algn="ctr"/>
            <a:r>
              <a:rPr lang="en-US" sz="1400" dirty="0">
                <a:solidFill>
                  <a:schemeClr val="tx2">
                    <a:lumMod val="50000"/>
                  </a:schemeClr>
                </a:solidFill>
                <a:latin typeface="ITC Franklin Gothic Std Book" panose="020B0504030503020204" pitchFamily="34" charset="77"/>
              </a:rPr>
              <a:t>STEP 1</a:t>
            </a:r>
          </a:p>
        </p:txBody>
      </p:sp>
      <p:sp>
        <p:nvSpPr>
          <p:cNvPr id="40" name="TextBox 39">
            <a:extLst>
              <a:ext uri="{FF2B5EF4-FFF2-40B4-BE49-F238E27FC236}">
                <a16:creationId xmlns:a16="http://schemas.microsoft.com/office/drawing/2014/main" id="{DE16DC7F-A952-78D3-515D-EC8DD21BC1BE}"/>
              </a:ext>
            </a:extLst>
          </p:cNvPr>
          <p:cNvSpPr txBox="1"/>
          <p:nvPr/>
        </p:nvSpPr>
        <p:spPr>
          <a:xfrm>
            <a:off x="3752906" y="0"/>
            <a:ext cx="1515318" cy="473638"/>
          </a:xfrm>
          <a:prstGeom prst="rect">
            <a:avLst/>
          </a:prstGeom>
          <a:solidFill>
            <a:schemeClr val="tx1"/>
          </a:solidFill>
          <a:ln>
            <a:noFill/>
          </a:ln>
        </p:spPr>
        <p:txBody>
          <a:bodyPr wrap="square" lIns="0" tIns="0" rIns="0" bIns="0" rtlCol="0" anchor="ctr" anchorCtr="1">
            <a:noAutofit/>
          </a:bodyPr>
          <a:lstStyle/>
          <a:p>
            <a:pPr algn="ctr"/>
            <a:r>
              <a:rPr lang="en-US" sz="1400" dirty="0">
                <a:solidFill>
                  <a:schemeClr val="bg1"/>
                </a:solidFill>
                <a:latin typeface="ITC Franklin Gothic Std Book" panose="020B0504030503020204" pitchFamily="34" charset="77"/>
              </a:rPr>
              <a:t>STEP 2</a:t>
            </a:r>
          </a:p>
        </p:txBody>
      </p:sp>
      <p:grpSp>
        <p:nvGrpSpPr>
          <p:cNvPr id="21" name="Group 20">
            <a:extLst>
              <a:ext uri="{FF2B5EF4-FFF2-40B4-BE49-F238E27FC236}">
                <a16:creationId xmlns:a16="http://schemas.microsoft.com/office/drawing/2014/main" id="{C08E992B-6798-37A5-393C-4ED5A5AD3A4D}"/>
              </a:ext>
            </a:extLst>
          </p:cNvPr>
          <p:cNvGrpSpPr/>
          <p:nvPr/>
        </p:nvGrpSpPr>
        <p:grpSpPr>
          <a:xfrm>
            <a:off x="565596" y="2304567"/>
            <a:ext cx="2900900" cy="3808479"/>
            <a:chOff x="565596" y="2304567"/>
            <a:chExt cx="2900900" cy="3808479"/>
          </a:xfrm>
        </p:grpSpPr>
        <p:sp>
          <p:nvSpPr>
            <p:cNvPr id="10" name="Rectangle 9">
              <a:extLst>
                <a:ext uri="{FF2B5EF4-FFF2-40B4-BE49-F238E27FC236}">
                  <a16:creationId xmlns:a16="http://schemas.microsoft.com/office/drawing/2014/main" id="{B8BA1236-55CB-A93F-C7D2-14D63BEEC5F4}"/>
                </a:ext>
              </a:extLst>
            </p:cNvPr>
            <p:cNvSpPr/>
            <p:nvPr/>
          </p:nvSpPr>
          <p:spPr>
            <a:xfrm>
              <a:off x="565596" y="2304567"/>
              <a:ext cx="2900900" cy="3808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TC Franklin Gothic Std Book" panose="020B0504030503020204" pitchFamily="34" charset="77"/>
              </a:endParaRPr>
            </a:p>
          </p:txBody>
        </p:sp>
        <p:grpSp>
          <p:nvGrpSpPr>
            <p:cNvPr id="14" name="Group 13">
              <a:extLst>
                <a:ext uri="{FF2B5EF4-FFF2-40B4-BE49-F238E27FC236}">
                  <a16:creationId xmlns:a16="http://schemas.microsoft.com/office/drawing/2014/main" id="{AA3F4F5B-1293-BB18-8E02-93766F12B490}"/>
                </a:ext>
              </a:extLst>
            </p:cNvPr>
            <p:cNvGrpSpPr/>
            <p:nvPr/>
          </p:nvGrpSpPr>
          <p:grpSpPr>
            <a:xfrm>
              <a:off x="810413" y="2573206"/>
              <a:ext cx="2633527" cy="3359983"/>
              <a:chOff x="602593" y="2436726"/>
              <a:chExt cx="2633527" cy="3359983"/>
            </a:xfrm>
          </p:grpSpPr>
          <p:grpSp>
            <p:nvGrpSpPr>
              <p:cNvPr id="15" name="Group 14">
                <a:extLst>
                  <a:ext uri="{FF2B5EF4-FFF2-40B4-BE49-F238E27FC236}">
                    <a16:creationId xmlns:a16="http://schemas.microsoft.com/office/drawing/2014/main" id="{2C0739D4-C205-85FC-A412-91D3D7666360}"/>
                  </a:ext>
                </a:extLst>
              </p:cNvPr>
              <p:cNvGrpSpPr/>
              <p:nvPr/>
            </p:nvGrpSpPr>
            <p:grpSpPr>
              <a:xfrm>
                <a:off x="604837" y="2436726"/>
                <a:ext cx="2361161" cy="2839419"/>
                <a:chOff x="604837" y="2436726"/>
                <a:chExt cx="2361161" cy="2839419"/>
              </a:xfrm>
            </p:grpSpPr>
            <p:sp>
              <p:nvSpPr>
                <p:cNvPr id="17" name="Content Placeholder 17">
                  <a:extLst>
                    <a:ext uri="{FF2B5EF4-FFF2-40B4-BE49-F238E27FC236}">
                      <a16:creationId xmlns:a16="http://schemas.microsoft.com/office/drawing/2014/main" id="{A1302B24-8C94-C316-6094-504B47F7AC54}"/>
                    </a:ext>
                  </a:extLst>
                </p:cNvPr>
                <p:cNvSpPr txBox="1">
                  <a:spLocks/>
                </p:cNvSpPr>
                <p:nvPr/>
              </p:nvSpPr>
              <p:spPr>
                <a:xfrm>
                  <a:off x="604837" y="3168032"/>
                  <a:ext cx="2361161" cy="2108113"/>
                </a:xfrm>
                <a:prstGeom prst="rect">
                  <a:avLst/>
                </a:prstGeom>
                <a:ln>
                  <a:noFill/>
                </a:ln>
              </p:spPr>
              <p:txBody>
                <a:bodyPr vert="horz" lIns="0" tIns="0" rIns="0" bIns="0" rtlCol="0" anchor="t" anchorCtr="0">
                  <a:noAutofit/>
                </a:bodyPr>
                <a:lstStyle>
                  <a:lvl1pPr marL="0" indent="0" algn="l" defTabSz="914400" rtl="0" eaLnBrk="1" fontAlgn="t" latinLnBrk="0" hangingPunct="1">
                    <a:lnSpc>
                      <a:spcPct val="100000"/>
                    </a:lnSpc>
                    <a:spcBef>
                      <a:spcPts val="0"/>
                    </a:spcBef>
                    <a:spcAft>
                      <a:spcPts val="0"/>
                    </a:spcAft>
                    <a:buFontTx/>
                    <a:buNone/>
                    <a:defRPr sz="1400" b="1" i="0" kern="1200">
                      <a:solidFill>
                        <a:schemeClr val="accent1"/>
                      </a:solidFill>
                      <a:latin typeface="Franklin Gothic Book" panose="020B0503020102020204" pitchFamily="34" charset="0"/>
                      <a:ea typeface="+mn-ea"/>
                      <a:cs typeface="Gill Sans Light" panose="020B0302020104020203" pitchFamily="34" charset="-79"/>
                    </a:defRPr>
                  </a:lvl1pPr>
                  <a:lvl2pPr marL="230188" indent="-230188" algn="l" defTabSz="914400" rtl="0" eaLnBrk="1" latinLnBrk="0" hangingPunct="1">
                    <a:lnSpc>
                      <a:spcPct val="100000"/>
                    </a:lnSpc>
                    <a:spcBef>
                      <a:spcPts val="600"/>
                    </a:spcBef>
                    <a:spcAft>
                      <a:spcPts val="300"/>
                    </a:spcAft>
                    <a:buClr>
                      <a:schemeClr val="tx1">
                        <a:lumMod val="50000"/>
                        <a:lumOff val="50000"/>
                      </a:schemeClr>
                    </a:buClr>
                    <a:buSzPct val="110000"/>
                    <a:buFont typeface="Arial" panose="020B0604020202020204" pitchFamily="34" charset="0"/>
                    <a:buChar char="•"/>
                    <a:defRPr sz="1800" kern="1200">
                      <a:solidFill>
                        <a:schemeClr val="accent1"/>
                      </a:solidFill>
                      <a:latin typeface="+mn-lt"/>
                      <a:ea typeface="+mn-ea"/>
                      <a:cs typeface="+mn-cs"/>
                    </a:defRPr>
                  </a:lvl2pPr>
                  <a:lvl3pPr marL="460375" indent="-230188" algn="l" defTabSz="914400" rtl="0" eaLnBrk="1" latinLnBrk="0" hangingPunct="1">
                    <a:lnSpc>
                      <a:spcPct val="100000"/>
                    </a:lnSpc>
                    <a:spcBef>
                      <a:spcPts val="0"/>
                    </a:spcBef>
                    <a:spcAft>
                      <a:spcPts val="300"/>
                    </a:spcAft>
                    <a:buClr>
                      <a:schemeClr val="accent1"/>
                    </a:buClr>
                    <a:buFont typeface="Arial"/>
                    <a:buChar char="–"/>
                    <a:defRPr sz="1600" kern="1200">
                      <a:solidFill>
                        <a:schemeClr val="accent1"/>
                      </a:solidFill>
                      <a:latin typeface="+mn-lt"/>
                      <a:ea typeface="+mn-ea"/>
                      <a:cs typeface="+mn-cs"/>
                    </a:defRPr>
                  </a:lvl3pPr>
                  <a:lvl4pPr marL="682625" indent="-22225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400" kern="1200">
                      <a:solidFill>
                        <a:schemeClr val="accent1"/>
                      </a:solidFill>
                      <a:latin typeface="+mn-lt"/>
                      <a:ea typeface="+mn-ea"/>
                      <a:cs typeface="+mn-cs"/>
                    </a:defRPr>
                  </a:lvl4pPr>
                  <a:lvl5pPr marL="911225" indent="-2286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900"/>
                    </a:spcAft>
                  </a:pPr>
                  <a:r>
                    <a:rPr lang="en-US" sz="1600" b="0" dirty="0">
                      <a:latin typeface="ITC Franklin Gothic Std Book" panose="020B0504030503020204" pitchFamily="34" charset="77"/>
                    </a:rPr>
                    <a:t>Before 1980s</a:t>
                  </a:r>
                </a:p>
                <a:p>
                  <a:r>
                    <a:rPr lang="en-US" sz="2800" b="0" dirty="0">
                      <a:solidFill>
                        <a:schemeClr val="accent3"/>
                      </a:solidFill>
                      <a:latin typeface="Gill Sans Nova Light" panose="020B0302020104020203" pitchFamily="34" charset="0"/>
                    </a:rPr>
                    <a:t>Pensions </a:t>
                  </a:r>
                  <a:br>
                    <a:rPr lang="en-US" sz="2800" b="0" dirty="0">
                      <a:solidFill>
                        <a:schemeClr val="accent3"/>
                      </a:solidFill>
                      <a:latin typeface="Gill Sans Nova Light" panose="020B0302020104020203" pitchFamily="34" charset="0"/>
                    </a:rPr>
                  </a:br>
                  <a:endParaRPr lang="en-US" b="0" dirty="0">
                    <a:solidFill>
                      <a:schemeClr val="accent3"/>
                    </a:solidFill>
                    <a:latin typeface="Gill Sans Nova Light" panose="020B0302020104020203" pitchFamily="34" charset="0"/>
                  </a:endParaRPr>
                </a:p>
                <a:p>
                  <a:r>
                    <a:rPr lang="en-US" sz="2000" b="0" dirty="0">
                      <a:solidFill>
                        <a:schemeClr val="tx1"/>
                      </a:solidFill>
                      <a:latin typeface="ITC Franklin Gothic Std Book" panose="020B0504030503020204" pitchFamily="34" charset="77"/>
                    </a:rPr>
                    <a:t>Majority of income </a:t>
                  </a:r>
                  <a:br>
                    <a:rPr lang="en-US" sz="2000" b="0" dirty="0">
                      <a:solidFill>
                        <a:schemeClr val="tx1"/>
                      </a:solidFill>
                      <a:latin typeface="ITC Franklin Gothic Std Book" panose="020B0504030503020204" pitchFamily="34" charset="77"/>
                    </a:rPr>
                  </a:br>
                  <a:r>
                    <a:rPr lang="en-US" sz="2000" b="0" dirty="0">
                      <a:solidFill>
                        <a:schemeClr val="tx1"/>
                      </a:solidFill>
                      <a:latin typeface="ITC Franklin Gothic Std Book" panose="020B0504030503020204" pitchFamily="34" charset="77"/>
                    </a:rPr>
                    <a:t>guaranteed for life</a:t>
                  </a:r>
                </a:p>
                <a:p>
                  <a:endParaRPr lang="en-US" sz="1600" b="0" dirty="0">
                    <a:latin typeface="ITC Franklin Gothic Std Med" panose="020B0504030503020204" pitchFamily="34" charset="77"/>
                  </a:endParaRPr>
                </a:p>
              </p:txBody>
            </p:sp>
            <p:grpSp>
              <p:nvGrpSpPr>
                <p:cNvPr id="18" name="Graphic 31">
                  <a:extLst>
                    <a:ext uri="{FF2B5EF4-FFF2-40B4-BE49-F238E27FC236}">
                      <a16:creationId xmlns:a16="http://schemas.microsoft.com/office/drawing/2014/main" id="{9346317F-1823-97ED-2FB2-AADEFEB4FD59}"/>
                    </a:ext>
                  </a:extLst>
                </p:cNvPr>
                <p:cNvGrpSpPr/>
                <p:nvPr/>
              </p:nvGrpSpPr>
              <p:grpSpPr>
                <a:xfrm>
                  <a:off x="679031" y="2436726"/>
                  <a:ext cx="550066" cy="478845"/>
                  <a:chOff x="2507294" y="2394219"/>
                  <a:chExt cx="652797" cy="568275"/>
                </a:xfrm>
                <a:noFill/>
              </p:grpSpPr>
              <p:sp>
                <p:nvSpPr>
                  <p:cNvPr id="19" name="Freeform 18">
                    <a:extLst>
                      <a:ext uri="{FF2B5EF4-FFF2-40B4-BE49-F238E27FC236}">
                        <a16:creationId xmlns:a16="http://schemas.microsoft.com/office/drawing/2014/main" id="{796B9053-5A19-96F1-F125-E6102894CEC9}"/>
                      </a:ext>
                    </a:extLst>
                  </p:cNvPr>
                  <p:cNvSpPr/>
                  <p:nvPr/>
                </p:nvSpPr>
                <p:spPr>
                  <a:xfrm>
                    <a:off x="2507294" y="2479425"/>
                    <a:ext cx="652797" cy="483069"/>
                  </a:xfrm>
                  <a:custGeom>
                    <a:avLst/>
                    <a:gdLst>
                      <a:gd name="connsiteX0" fmla="*/ 0 w 652797"/>
                      <a:gd name="connsiteY0" fmla="*/ 483000 h 483069"/>
                      <a:gd name="connsiteX1" fmla="*/ 586159 w 652797"/>
                      <a:gd name="connsiteY1" fmla="*/ 483069 h 483069"/>
                      <a:gd name="connsiteX2" fmla="*/ 652780 w 652797"/>
                      <a:gd name="connsiteY2" fmla="*/ 416098 h 483069"/>
                      <a:gd name="connsiteX3" fmla="*/ 652797 w 652797"/>
                      <a:gd name="connsiteY3" fmla="*/ 0 h 483069"/>
                      <a:gd name="connsiteX4" fmla="*/ 66639 w 652797"/>
                      <a:gd name="connsiteY4" fmla="*/ 0 h 483069"/>
                      <a:gd name="connsiteX5" fmla="*/ 17 w 652797"/>
                      <a:gd name="connsiteY5" fmla="*/ 66971 h 483069"/>
                      <a:gd name="connsiteX6" fmla="*/ 0 w 652797"/>
                      <a:gd name="connsiteY6" fmla="*/ 483000 h 4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97" h="483069">
                        <a:moveTo>
                          <a:pt x="0" y="483000"/>
                        </a:moveTo>
                        <a:lnTo>
                          <a:pt x="586159" y="483069"/>
                        </a:lnTo>
                        <a:cubicBezTo>
                          <a:pt x="622954" y="483069"/>
                          <a:pt x="652780" y="453082"/>
                          <a:pt x="652780" y="416098"/>
                        </a:cubicBezTo>
                        <a:lnTo>
                          <a:pt x="652797" y="0"/>
                        </a:lnTo>
                        <a:lnTo>
                          <a:pt x="66639" y="0"/>
                        </a:lnTo>
                        <a:cubicBezTo>
                          <a:pt x="29843" y="0"/>
                          <a:pt x="17" y="29987"/>
                          <a:pt x="17" y="66971"/>
                        </a:cubicBezTo>
                        <a:lnTo>
                          <a:pt x="0" y="483000"/>
                        </a:lnTo>
                        <a:close/>
                      </a:path>
                    </a:pathLst>
                  </a:custGeom>
                  <a:noFill/>
                  <a:ln w="22225" cap="flat">
                    <a:solidFill>
                      <a:schemeClr val="accent1"/>
                    </a:solidFill>
                    <a:prstDash val="solid"/>
                    <a:miter/>
                  </a:ln>
                </p:spPr>
                <p:txBody>
                  <a:bodyPr rtlCol="0" anchor="ctr"/>
                  <a:lstStyle/>
                  <a:p>
                    <a:endParaRPr lang="en-US" dirty="0">
                      <a:latin typeface="ITC Franklin Gothic Std Book" panose="020B0504030503020204" pitchFamily="34" charset="77"/>
                    </a:endParaRPr>
                  </a:p>
                </p:txBody>
              </p:sp>
              <p:sp>
                <p:nvSpPr>
                  <p:cNvPr id="20" name="Freeform 19">
                    <a:extLst>
                      <a:ext uri="{FF2B5EF4-FFF2-40B4-BE49-F238E27FC236}">
                        <a16:creationId xmlns:a16="http://schemas.microsoft.com/office/drawing/2014/main" id="{435FD76A-E769-BCA4-2152-7DE5DCEF8D44}"/>
                      </a:ext>
                    </a:extLst>
                  </p:cNvPr>
                  <p:cNvSpPr/>
                  <p:nvPr/>
                </p:nvSpPr>
                <p:spPr>
                  <a:xfrm>
                    <a:off x="2720385" y="2394219"/>
                    <a:ext cx="226622" cy="83237"/>
                  </a:xfrm>
                  <a:custGeom>
                    <a:avLst/>
                    <a:gdLst>
                      <a:gd name="connsiteX0" fmla="*/ 0 w 226621"/>
                      <a:gd name="connsiteY0" fmla="*/ 0 h 83237"/>
                      <a:gd name="connsiteX1" fmla="*/ 226621 w 226621"/>
                      <a:gd name="connsiteY1" fmla="*/ 0 h 83237"/>
                      <a:gd name="connsiteX2" fmla="*/ 226621 w 226621"/>
                      <a:gd name="connsiteY2" fmla="*/ 83238 h 83237"/>
                      <a:gd name="connsiteX3" fmla="*/ 0 w 226621"/>
                      <a:gd name="connsiteY3" fmla="*/ 83238 h 83237"/>
                    </a:gdLst>
                    <a:ahLst/>
                    <a:cxnLst>
                      <a:cxn ang="0">
                        <a:pos x="connsiteX0" y="connsiteY0"/>
                      </a:cxn>
                      <a:cxn ang="0">
                        <a:pos x="connsiteX1" y="connsiteY1"/>
                      </a:cxn>
                      <a:cxn ang="0">
                        <a:pos x="connsiteX2" y="connsiteY2"/>
                      </a:cxn>
                      <a:cxn ang="0">
                        <a:pos x="connsiteX3" y="connsiteY3"/>
                      </a:cxn>
                    </a:cxnLst>
                    <a:rect l="l" t="t" r="r" b="b"/>
                    <a:pathLst>
                      <a:path w="226621" h="83237">
                        <a:moveTo>
                          <a:pt x="0" y="0"/>
                        </a:moveTo>
                        <a:lnTo>
                          <a:pt x="226621" y="0"/>
                        </a:lnTo>
                        <a:lnTo>
                          <a:pt x="226621" y="83238"/>
                        </a:lnTo>
                        <a:lnTo>
                          <a:pt x="0" y="83238"/>
                        </a:lnTo>
                        <a:close/>
                      </a:path>
                    </a:pathLst>
                  </a:custGeom>
                  <a:noFill/>
                  <a:ln w="22225" cap="flat">
                    <a:solidFill>
                      <a:schemeClr val="accent1"/>
                    </a:solidFill>
                    <a:prstDash val="solid"/>
                    <a:miter/>
                  </a:ln>
                </p:spPr>
                <p:txBody>
                  <a:bodyPr rtlCol="0" anchor="ctr"/>
                  <a:lstStyle/>
                  <a:p>
                    <a:endParaRPr lang="en-US" dirty="0">
                      <a:latin typeface="ITC Franklin Gothic Std Book" panose="020B0504030503020204" pitchFamily="34" charset="77"/>
                    </a:endParaRPr>
                  </a:p>
                </p:txBody>
              </p:sp>
            </p:grpSp>
          </p:grpSp>
          <p:sp>
            <p:nvSpPr>
              <p:cNvPr id="16" name="TextBox 15">
                <a:extLst>
                  <a:ext uri="{FF2B5EF4-FFF2-40B4-BE49-F238E27FC236}">
                    <a16:creationId xmlns:a16="http://schemas.microsoft.com/office/drawing/2014/main" id="{154EF603-E2AB-7771-7AEB-7716D578D3CE}"/>
                  </a:ext>
                </a:extLst>
              </p:cNvPr>
              <p:cNvSpPr txBox="1"/>
              <p:nvPr/>
            </p:nvSpPr>
            <p:spPr>
              <a:xfrm>
                <a:off x="602593" y="5550488"/>
                <a:ext cx="2633527" cy="246221"/>
              </a:xfrm>
              <a:prstGeom prst="rect">
                <a:avLst/>
              </a:prstGeom>
              <a:noFill/>
            </p:spPr>
            <p:txBody>
              <a:bodyPr wrap="square" lIns="0" tIns="0" rIns="0" bIns="0" rtlCol="0">
                <a:spAutoFit/>
              </a:bodyPr>
              <a:lstStyle/>
              <a:p>
                <a:pPr>
                  <a:spcAft>
                    <a:spcPts val="300"/>
                  </a:spcAft>
                </a:pPr>
                <a:r>
                  <a:rPr lang="en-US" sz="1600" b="1" dirty="0">
                    <a:solidFill>
                      <a:schemeClr val="accent3"/>
                    </a:solidFill>
                    <a:latin typeface="Gill Sans Nova Light" panose="020B0302020104020203" pitchFamily="34" charset="0"/>
                  </a:rPr>
                  <a:t>Secure but inflexible</a:t>
                </a:r>
              </a:p>
            </p:txBody>
          </p:sp>
        </p:grpSp>
      </p:grpSp>
      <p:cxnSp>
        <p:nvCxnSpPr>
          <p:cNvPr id="22" name="Straight Connector 21">
            <a:extLst>
              <a:ext uri="{FF2B5EF4-FFF2-40B4-BE49-F238E27FC236}">
                <a16:creationId xmlns:a16="http://schemas.microsoft.com/office/drawing/2014/main" id="{0B7D3046-6B1E-96A6-B5EE-5B4D294A7CA0}"/>
              </a:ext>
            </a:extLst>
          </p:cNvPr>
          <p:cNvCxnSpPr>
            <a:cxnSpLocks/>
          </p:cNvCxnSpPr>
          <p:nvPr/>
        </p:nvCxnSpPr>
        <p:spPr>
          <a:xfrm>
            <a:off x="810413" y="3579397"/>
            <a:ext cx="2445405"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38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ELTIME" val="10/4/2017 10:43:41 AM"/>
</p:tagLst>
</file>

<file path=ppt/theme/theme1.xml><?xml version="1.0" encoding="utf-8"?>
<a:theme xmlns:a="http://schemas.openxmlformats.org/drawingml/2006/main" name="Theme1">
  <a:themeElements>
    <a:clrScheme name="TIAA 2021">
      <a:dk1>
        <a:srgbClr val="003765"/>
      </a:dk1>
      <a:lt1>
        <a:srgbClr val="FFFFFF"/>
      </a:lt1>
      <a:dk2>
        <a:srgbClr val="BEC6C4"/>
      </a:dk2>
      <a:lt2>
        <a:srgbClr val="E6EAE9"/>
      </a:lt2>
      <a:accent1>
        <a:srgbClr val="003765"/>
      </a:accent1>
      <a:accent2>
        <a:srgbClr val="743ABD"/>
      </a:accent2>
      <a:accent3>
        <a:srgbClr val="0067B9"/>
      </a:accent3>
      <a:accent4>
        <a:srgbClr val="00A3E0"/>
      </a:accent4>
      <a:accent5>
        <a:srgbClr val="99D6EA"/>
      </a:accent5>
      <a:accent6>
        <a:srgbClr val="FFA300"/>
      </a:accent6>
      <a:hlink>
        <a:srgbClr val="00A3E0"/>
      </a:hlink>
      <a:folHlink>
        <a:srgbClr val="A9ABAD"/>
      </a:folHlink>
    </a:clrScheme>
    <a:fontScheme name="TIAA 2021">
      <a:majorFont>
        <a:latin typeface="Gill Sans MT"/>
        <a:ea typeface=""/>
        <a:cs typeface=""/>
      </a:majorFont>
      <a:minorFont>
        <a:latin typeface="Franklin Gothic Book"/>
        <a:ea typeface=""/>
        <a:cs typeface=""/>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miter lim="800000"/>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sz="1600" dirty="0"/>
        </a:defPPr>
      </a:lstStyle>
    </a:txDef>
  </a:objectDefaults>
  <a:extraClrSchemeLst/>
  <a:extLst>
    <a:ext uri="{05A4C25C-085E-4340-85A3-A5531E510DB2}">
      <thm15:themeFamily xmlns:thm15="http://schemas.microsoft.com/office/thememl/2012/main" name="Office_PPT_Standard_T V2.potx [Read-Only]" id="{A188C018-EA4F-412B-9CD2-978C38C16E07}" vid="{B52E884E-2AA1-43D9-8830-0C261DF94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AD_HOC" displayName="AD_HOC" id="c572aa5c-d61e-4ed8-ae1f-e961e9d3573a" isdomainofvalue="False" dataSourceId="a151b66d-b578-4bd5-8e4c-effdff0a2f9c"/>
</file>

<file path=customXml/item10.xml><?xml version="1.0" encoding="utf-8"?>
<VariableListDefinition name="Computed" displayName="Computed" id="3a528402-9f14-42b6-b9e1-dde8db6c4898" isdomainofvalue="False" dataSourceId="e823363e-00d0-4f21-b8da-7bfa08af97c1"/>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VariableList UniqueId="da4c2621-61a9-41ae-81e6-67479865c0d7" Name="System" ContentType="XML" MajorVersion="0" MinorVersion="1" isLocalCopy="False" IsBaseObject="False" DataSourceId="c16d082a-ce2e-4560-9a52-d47e70e68971" DataSourceMajorVersion="0" DataSourceMinorVersion="1"/>
</file>

<file path=customXml/item4.xml><?xml version="1.0" encoding="utf-8"?>
<AllExternalAdhocVariableMapping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6.xml><?xml version="1.0" encoding="utf-8"?>
<VariableList UniqueId="3a528402-9f14-42b6-b9e1-dde8db6c4898" Name="Computed" ContentType="XML" MajorVersion="0" MinorVersion="1" isLocalCopy="False" IsBaseObject="False" DataSourceId="e823363e-00d0-4f21-b8da-7bfa08af97c1" DataSourceMajorVersion="0" DataSourceMinorVersion="1"/>
</file>

<file path=customXml/item7.xml><?xml version="1.0" encoding="utf-8"?>
<VariableListDefinition name="System" displayName="System" id="da4c2621-61a9-41ae-81e6-67479865c0d7" isdomainofvalue="False" dataSourceId="c16d082a-ce2e-4560-9a52-d47e70e68971"/>
</file>

<file path=customXml/item8.xml><?xml version="1.0" encoding="utf-8"?>
<ct:contentTypeSchema xmlns:ct="http://schemas.microsoft.com/office/2006/metadata/contentType" xmlns:ma="http://schemas.microsoft.com/office/2006/metadata/properties/metaAttributes" ct:_="" ma:_="" ma:contentTypeName="Document" ma:contentTypeID="0x0101007FC6898FD78210478DABB65458A24267" ma:contentTypeVersion="14" ma:contentTypeDescription="Create a new document." ma:contentTypeScope="" ma:versionID="19724dd18200506aac3f3c925fff91d1">
  <xsd:schema xmlns:xsd="http://www.w3.org/2001/XMLSchema" xmlns:xs="http://www.w3.org/2001/XMLSchema" xmlns:p="http://schemas.microsoft.com/office/2006/metadata/properties" xmlns:ns3="be211614-6023-4d46-a6ad-3a8439fc61c3" xmlns:ns4="1d5d04f6-d3c3-47a8-9324-53d5b9d5c7f7" targetNamespace="http://schemas.microsoft.com/office/2006/metadata/properties" ma:root="true" ma:fieldsID="69825b35dcfec939347b3d3041ffcb0a" ns3:_="" ns4:_="">
    <xsd:import namespace="be211614-6023-4d46-a6ad-3a8439fc61c3"/>
    <xsd:import namespace="1d5d04f6-d3c3-47a8-9324-53d5b9d5c7f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11614-6023-4d46-a6ad-3a8439fc6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5d04f6-d3c3-47a8-9324-53d5b9d5c7f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VariableList UniqueId="c572aa5c-d61e-4ed8-ae1f-e961e9d3573a" Name="AD_HOC" ContentType="XML" MajorVersion="0" MinorVersion="1" isLocalCopy="False" IsBaseObject="False" DataSourceId="a151b66d-b578-4bd5-8e4c-effdff0a2f9c" DataSourceMajorVersion="0" DataSourceMinorVersion="1"/>
</file>

<file path=customXml/itemProps1.xml><?xml version="1.0" encoding="utf-8"?>
<ds:datastoreItem xmlns:ds="http://schemas.openxmlformats.org/officeDocument/2006/customXml" ds:itemID="{1B771BA7-F002-453C-85A9-43270BBE3B12}">
  <ds:schemaRefs/>
</ds:datastoreItem>
</file>

<file path=customXml/itemProps10.xml><?xml version="1.0" encoding="utf-8"?>
<ds:datastoreItem xmlns:ds="http://schemas.openxmlformats.org/officeDocument/2006/customXml" ds:itemID="{B00D1848-24CB-4E60-B747-ABC6F579F1B6}">
  <ds:schemaRefs/>
</ds:datastoreItem>
</file>

<file path=customXml/itemProps2.xml><?xml version="1.0" encoding="utf-8"?>
<ds:datastoreItem xmlns:ds="http://schemas.openxmlformats.org/officeDocument/2006/customXml" ds:itemID="{918A5E89-34A3-45EA-88F7-0C713D01942E}">
  <ds:schemaRefs>
    <ds:schemaRef ds:uri="http://schemas.microsoft.com/sharepoint/v3/contenttype/forms"/>
  </ds:schemaRefs>
</ds:datastoreItem>
</file>

<file path=customXml/itemProps3.xml><?xml version="1.0" encoding="utf-8"?>
<ds:datastoreItem xmlns:ds="http://schemas.openxmlformats.org/officeDocument/2006/customXml" ds:itemID="{BE90D257-426A-49AA-9C97-EA3EC2A9BC66}">
  <ds:schemaRefs/>
</ds:datastoreItem>
</file>

<file path=customXml/itemProps4.xml><?xml version="1.0" encoding="utf-8"?>
<ds:datastoreItem xmlns:ds="http://schemas.openxmlformats.org/officeDocument/2006/customXml" ds:itemID="{6AE1F4E2-4A1B-4A46-91C4-2D8B877DC947}">
  <ds:schemaRefs/>
</ds:datastoreItem>
</file>

<file path=customXml/itemProps5.xml><?xml version="1.0" encoding="utf-8"?>
<ds:datastoreItem xmlns:ds="http://schemas.openxmlformats.org/officeDocument/2006/customXml" ds:itemID="{D4E2A919-9B72-4D91-9D6E-9A7B3B9B81E0}">
  <ds:schemaRefs>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elements/1.1/"/>
    <ds:schemaRef ds:uri="1d5d04f6-d3c3-47a8-9324-53d5b9d5c7f7"/>
    <ds:schemaRef ds:uri="http://schemas.microsoft.com/office/2006/metadata/properties"/>
    <ds:schemaRef ds:uri="http://purl.org/dc/terms/"/>
    <ds:schemaRef ds:uri="http://purl.org/dc/dcmitype/"/>
    <ds:schemaRef ds:uri="be211614-6023-4d46-a6ad-3a8439fc61c3"/>
  </ds:schemaRefs>
</ds:datastoreItem>
</file>

<file path=customXml/itemProps6.xml><?xml version="1.0" encoding="utf-8"?>
<ds:datastoreItem xmlns:ds="http://schemas.openxmlformats.org/officeDocument/2006/customXml" ds:itemID="{BCC5672B-0ECB-4996-B3CF-5E36A8FFD485}">
  <ds:schemaRefs/>
</ds:datastoreItem>
</file>

<file path=customXml/itemProps7.xml><?xml version="1.0" encoding="utf-8"?>
<ds:datastoreItem xmlns:ds="http://schemas.openxmlformats.org/officeDocument/2006/customXml" ds:itemID="{5C4128F3-C55B-4643-88AC-85FEBD1E81D8}">
  <ds:schemaRefs/>
</ds:datastoreItem>
</file>

<file path=customXml/itemProps8.xml><?xml version="1.0" encoding="utf-8"?>
<ds:datastoreItem xmlns:ds="http://schemas.openxmlformats.org/officeDocument/2006/customXml" ds:itemID="{F0F8FCE9-7600-4E27-9C4A-AA4EB491AE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11614-6023-4d46-a6ad-3a8439fc61c3"/>
    <ds:schemaRef ds:uri="1d5d04f6-d3c3-47a8-9324-53d5b9d5c7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xml><?xml version="1.0" encoding="utf-8"?>
<ds:datastoreItem xmlns:ds="http://schemas.openxmlformats.org/officeDocument/2006/customXml" ds:itemID="{C3168BFB-3806-4FFF-8893-FE58A1731978}">
  <ds:schemaRefs/>
</ds:datastoreItem>
</file>

<file path=docProps/app.xml><?xml version="1.0" encoding="utf-8"?>
<Properties xmlns="http://schemas.openxmlformats.org/officeDocument/2006/extended-properties" xmlns:vt="http://schemas.openxmlformats.org/officeDocument/2006/docPropsVTypes">
  <Template>Theme1</Template>
  <TotalTime>11114</TotalTime>
  <Words>9667</Words>
  <Application>Microsoft Office PowerPoint</Application>
  <PresentationFormat>Widescreen</PresentationFormat>
  <Paragraphs>750</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Cambria Math</vt:lpstr>
      <vt:lpstr>Franklin Gothic Book</vt:lpstr>
      <vt:lpstr>Gill Sans Light</vt:lpstr>
      <vt:lpstr>Gill Sans MT</vt:lpstr>
      <vt:lpstr>Gill Sans Nova Light</vt:lpstr>
      <vt:lpstr>ITC Franklin Gothic Std Book</vt:lpstr>
      <vt:lpstr>ITC Franklin Gothic Std Med</vt:lpstr>
      <vt:lpstr>Wingdings</vt:lpstr>
      <vt:lpstr>Theme1</vt:lpstr>
      <vt:lpstr>PowerPoint Presentation</vt:lpstr>
      <vt:lpstr>PowerPoint Presentation</vt:lpstr>
      <vt:lpstr>PowerPoint Presentation</vt:lpstr>
      <vt:lpstr>PowerPoint Presentation</vt:lpstr>
      <vt:lpstr>Step 1: Start with your expense estimate</vt:lpstr>
      <vt:lpstr>Step 2: Understand your income sources</vt:lpstr>
      <vt:lpstr>Step 2: Understand your income sources</vt:lpstr>
      <vt:lpstr>Add up your income sources</vt:lpstr>
      <vt:lpstr>Retirement income has evolved over time</vt:lpstr>
      <vt:lpstr>Retirement income has evolved over time</vt:lpstr>
      <vt:lpstr>Retirement income has evolved over time</vt:lpstr>
      <vt:lpstr>Step 3: Build your strategy for lifetime income</vt:lpstr>
      <vt:lpstr>Build your strategy for lifetime income</vt:lpstr>
      <vt:lpstr>Build your strategy for lifetime income</vt:lpstr>
      <vt:lpstr>Build your strategy for lifetime income</vt:lpstr>
      <vt:lpstr>Build your strategy for lifetime income</vt:lpstr>
      <vt:lpstr>Build your strategy for lifetime income</vt:lpstr>
      <vt:lpstr>Step 4: Plan how to withdraw your retirement assets</vt:lpstr>
      <vt:lpstr>Plan how to withdraw your retirement assets</vt:lpstr>
      <vt:lpstr>Plan how to withdraw your retirement assets</vt:lpstr>
      <vt:lpstr>Consider conventional wisdom for withdrawing assets</vt:lpstr>
      <vt:lpstr>PowerPoint Presentation</vt:lpstr>
      <vt:lpstr>Consider conventional wisdom for withdrawing assets</vt:lpstr>
      <vt:lpstr>Consider additional strategies for more complex needs</vt:lpstr>
      <vt:lpstr>Consider additional strategies for more complex needs</vt:lpstr>
      <vt:lpstr>Step 5: Review your income plan regularly</vt:lpstr>
      <vt:lpstr>PowerPoint Presentation</vt:lpstr>
      <vt:lpstr>You’re ready to take action</vt:lpstr>
      <vt:lpstr>What’s next?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subject/>
  <dc:creator>Colleen Quinn</dc:creator>
  <cp:keywords/>
  <dc:description/>
  <cp:lastModifiedBy>Uhlenkamp, Erin</cp:lastModifiedBy>
  <cp:revision>312</cp:revision>
  <cp:lastPrinted>2017-04-20T19:54:22Z</cp:lastPrinted>
  <dcterms:created xsi:type="dcterms:W3CDTF">2022-06-29T13:44:13Z</dcterms:created>
  <dcterms:modified xsi:type="dcterms:W3CDTF">2023-01-25T17:59:50Z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nonhesmow1868</vt:lpwstr>
  </property>
  <property fmtid="{D5CDD505-2E9C-101B-9397-08002B2CF9AE}" pid="3" name="ContentTypeId">
    <vt:lpwstr>0x0101007FC6898FD78210478DABB65458A24267</vt:lpwstr>
  </property>
  <property fmtid="{D5CDD505-2E9C-101B-9397-08002B2CF9AE}" pid="4" name="_dlc_DocIdItemGuid">
    <vt:lpwstr>1a8f8313-bdda-45b5-9ce7-88cb56db4846</vt:lpwstr>
  </property>
  <property fmtid="{D5CDD505-2E9C-101B-9397-08002B2CF9AE}" pid="5" name="MSIP_Label_6c2268aa-3916-486c-aa2c-ecdcbdaee62c_Enabled">
    <vt:lpwstr>true</vt:lpwstr>
  </property>
  <property fmtid="{D5CDD505-2E9C-101B-9397-08002B2CF9AE}" pid="6" name="MSIP_Label_6c2268aa-3916-486c-aa2c-ecdcbdaee62c_SetDate">
    <vt:lpwstr>2023-01-25T17:59:50Z</vt:lpwstr>
  </property>
  <property fmtid="{D5CDD505-2E9C-101B-9397-08002B2CF9AE}" pid="7" name="MSIP_Label_6c2268aa-3916-486c-aa2c-ecdcbdaee62c_Method">
    <vt:lpwstr>Standard</vt:lpwstr>
  </property>
  <property fmtid="{D5CDD505-2E9C-101B-9397-08002B2CF9AE}" pid="8" name="MSIP_Label_6c2268aa-3916-486c-aa2c-ecdcbdaee62c_Name">
    <vt:lpwstr>TIAA-Sensitivity-Confidential-Standard</vt:lpwstr>
  </property>
  <property fmtid="{D5CDD505-2E9C-101B-9397-08002B2CF9AE}" pid="9" name="MSIP_Label_6c2268aa-3916-486c-aa2c-ecdcbdaee62c_SiteId">
    <vt:lpwstr>67080e55-9c90-409b-9421-7fab7df8331b</vt:lpwstr>
  </property>
  <property fmtid="{D5CDD505-2E9C-101B-9397-08002B2CF9AE}" pid="10" name="MSIP_Label_6c2268aa-3916-486c-aa2c-ecdcbdaee62c_ActionId">
    <vt:lpwstr>7d186472-15f9-45cf-b3be-10b27f21a544</vt:lpwstr>
  </property>
  <property fmtid="{D5CDD505-2E9C-101B-9397-08002B2CF9AE}" pid="11" name="MSIP_Label_6c2268aa-3916-486c-aa2c-ecdcbdaee62c_ContentBits">
    <vt:lpwstr>2</vt:lpwstr>
  </property>
</Properties>
</file>