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5.xml" ContentType="application/vnd.openxmlformats-officedocument.presentationml.tags+xml"/>
  <Override PartName="/ppt/notesSlides/notesSlide36.xml" ContentType="application/vnd.openxmlformats-officedocument.presentationml.notesSlide+xml"/>
  <Override PartName="/ppt/tags/tag6.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7.xml" ContentType="application/vnd.openxmlformats-officedocument.presentationml.tags+xml"/>
  <Override PartName="/ppt/notesSlides/notesSlide39.xml" ContentType="application/vnd.openxmlformats-officedocument.presentationml.notesSlide+xml"/>
  <Override PartName="/ppt/tags/tag8.xml" ContentType="application/vnd.openxmlformats-officedocument.presentationml.tags+xml"/>
  <Override PartName="/ppt/notesSlides/notesSlide40.xml" ContentType="application/vnd.openxmlformats-officedocument.presentationml.notesSlide+xml"/>
  <Override PartName="/ppt/tags/tag9.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0.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1.xml" ContentType="application/vnd.openxmlformats-officedocument.presentationml.tags+xml"/>
  <Override PartName="/ppt/notesSlides/notesSlide45.xml" ContentType="application/vnd.openxmlformats-officedocument.presentationml.notesSlide+xml"/>
  <Override PartName="/ppt/tags/tag12.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3.xml" ContentType="application/vnd.openxmlformats-officedocument.presentationml.tags+xml"/>
  <Override PartName="/ppt/notesSlides/notesSlide48.xml" ContentType="application/vnd.openxmlformats-officedocument.presentationml.notesSlide+xml"/>
  <Override PartName="/ppt/tags/tag14.xml" ContentType="application/vnd.openxmlformats-officedocument.presentationml.tags+xml"/>
  <Override PartName="/ppt/notesSlides/notesSlide49.xml" ContentType="application/vnd.openxmlformats-officedocument.presentationml.notesSlide+xml"/>
  <Override PartName="/ppt/tags/tag15.xml" ContentType="application/vnd.openxmlformats-officedocument.presentationml.tags+xml"/>
  <Override PartName="/ppt/notesSlides/notesSlide50.xml" ContentType="application/vnd.openxmlformats-officedocument.presentationml.notesSlide+xml"/>
  <Override PartName="/ppt/tags/tag16.xml" ContentType="application/vnd.openxmlformats-officedocument.presentationml.tags+xml"/>
  <Override PartName="/ppt/notesSlides/notesSlide51.xml" ContentType="application/vnd.openxmlformats-officedocument.presentationml.notesSlide+xml"/>
  <Override PartName="/ppt/tags/tag17.xml" ContentType="application/vnd.openxmlformats-officedocument.presentationml.tags+xml"/>
  <Override PartName="/ppt/notesSlides/notesSlide52.xml" ContentType="application/vnd.openxmlformats-officedocument.presentationml.notesSlide+xml"/>
  <Override PartName="/ppt/tags/tag18.xml" ContentType="application/vnd.openxmlformats-officedocument.presentationml.tags+xml"/>
  <Override PartName="/ppt/notesSlides/notesSlide53.xml" ContentType="application/vnd.openxmlformats-officedocument.presentationml.notesSlide+xml"/>
  <Override PartName="/ppt/tags/tag19.xml" ContentType="application/vnd.openxmlformats-officedocument.presentationml.tags+xml"/>
  <Override PartName="/ppt/notesSlides/notesSlide54.xml" ContentType="application/vnd.openxmlformats-officedocument.presentationml.notesSlide+xml"/>
  <Override PartName="/ppt/tags/tag20.xml" ContentType="application/vnd.openxmlformats-officedocument.presentationml.tags+xml"/>
  <Override PartName="/ppt/notesSlides/notesSlide55.xml" ContentType="application/vnd.openxmlformats-officedocument.presentationml.notesSlide+xml"/>
  <Override PartName="/ppt/tags/tag21.xml" ContentType="application/vnd.openxmlformats-officedocument.presentationml.tags+xml"/>
  <Override PartName="/ppt/notesSlides/notesSlide56.xml" ContentType="application/vnd.openxmlformats-officedocument.presentationml.notesSlide+xml"/>
  <Override PartName="/ppt/tags/tag22.xml" ContentType="application/vnd.openxmlformats-officedocument.presentationml.tags+xml"/>
  <Override PartName="/ppt/notesSlides/notesSlide57.xml" ContentType="application/vnd.openxmlformats-officedocument.presentationml.notesSlide+xml"/>
  <Override PartName="/ppt/tags/tag23.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24.xml" ContentType="application/vnd.openxmlformats-officedocument.presentationml.tags+xml"/>
  <Override PartName="/ppt/notesSlides/notesSlide60.xml" ContentType="application/vnd.openxmlformats-officedocument.presentationml.notesSlide+xml"/>
  <Override PartName="/ppt/tags/tag25.xml" ContentType="application/vnd.openxmlformats-officedocument.presentationml.tags+xml"/>
  <Override PartName="/ppt/notesSlides/notesSlide61.xml" ContentType="application/vnd.openxmlformats-officedocument.presentationml.notesSlide+xml"/>
  <Override PartName="/ppt/tags/tag26.xml" ContentType="application/vnd.openxmlformats-officedocument.presentationml.tags+xml"/>
  <Override PartName="/ppt/notesSlides/notesSlide62.xml" ContentType="application/vnd.openxmlformats-officedocument.presentationml.notesSlide+xml"/>
  <Override PartName="/ppt/tags/tag27.xml" ContentType="application/vnd.openxmlformats-officedocument.presentationml.tags+xml"/>
  <Override PartName="/ppt/notesSlides/notesSlide63.xml" ContentType="application/vnd.openxmlformats-officedocument.presentationml.notesSlide+xml"/>
  <Override PartName="/ppt/tags/tag28.xml" ContentType="application/vnd.openxmlformats-officedocument.presentationml.tags+xml"/>
  <Override PartName="/ppt/notesSlides/notesSlide64.xml" ContentType="application/vnd.openxmlformats-officedocument.presentationml.notesSlide+xml"/>
  <Override PartName="/ppt/tags/tag29.xml" ContentType="application/vnd.openxmlformats-officedocument.presentationml.tags+xml"/>
  <Override PartName="/ppt/notesSlides/notesSlide6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66.xml" ContentType="application/vnd.openxmlformats-officedocument.presentationml.notesSlide+xml"/>
  <Override PartName="/ppt/tags/tag32.xml" ContentType="application/vnd.openxmlformats-officedocument.presentationml.tags+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handoutMasterIdLst>
    <p:handoutMasterId r:id="rId70"/>
  </p:handoutMasterIdLst>
  <p:sldIdLst>
    <p:sldId id="256" r:id="rId2"/>
    <p:sldId id="264" r:id="rId3"/>
    <p:sldId id="329" r:id="rId4"/>
    <p:sldId id="265" r:id="rId5"/>
    <p:sldId id="328"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30"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4" r:id="rId64"/>
    <p:sldId id="325" r:id="rId65"/>
    <p:sldId id="326" r:id="rId66"/>
    <p:sldId id="462" r:id="rId67"/>
    <p:sldId id="262" r:id="rId68"/>
  </p:sldIdLst>
  <p:sldSz cx="9144000" cy="6858000" type="screen4x3"/>
  <p:notesSz cx="6858000" cy="9144000"/>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69825" autoAdjust="0"/>
  </p:normalViewPr>
  <p:slideViewPr>
    <p:cSldViewPr snapToGrid="0" snapToObjects="1">
      <p:cViewPr>
        <p:scale>
          <a:sx n="86" d="100"/>
          <a:sy n="86" d="100"/>
        </p:scale>
        <p:origin x="-2334" y="-78"/>
      </p:cViewPr>
      <p:guideLst>
        <p:guide orient="horz" pos="2160"/>
        <p:guide pos="2880"/>
      </p:guideLst>
    </p:cSldViewPr>
  </p:slideViewPr>
  <p:outlineViewPr>
    <p:cViewPr>
      <p:scale>
        <a:sx n="33" d="100"/>
        <a:sy n="33" d="100"/>
      </p:scale>
      <p:origin x="0" y="-19974"/>
    </p:cViewPr>
  </p:outlineViewPr>
  <p:notesTextViewPr>
    <p:cViewPr>
      <p:scale>
        <a:sx n="3" d="2"/>
        <a:sy n="3" d="2"/>
      </p:scale>
      <p:origin x="0" y="0"/>
    </p:cViewPr>
  </p:notesTextViewPr>
  <p:sorterViewPr>
    <p:cViewPr varScale="1">
      <p:scale>
        <a:sx n="100" d="100"/>
        <a:sy n="100" d="100"/>
      </p:scale>
      <p:origin x="0" y="-16266"/>
    </p:cViewPr>
  </p:sorter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0C8A641-5F48-45FF-9C49-5AD1EE4A8A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D404A135-3DE2-41BA-AA82-94D9CCED5B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C9F8C6-0141-4E08-98F2-7494F9B2BBD7}" type="datetimeFigureOut">
              <a:rPr lang="en-US" smtClean="0"/>
              <a:t>9/26/2023</a:t>
            </a:fld>
            <a:endParaRPr lang="en-US"/>
          </a:p>
        </p:txBody>
      </p:sp>
      <p:sp>
        <p:nvSpPr>
          <p:cNvPr id="4" name="Footer Placeholder 3">
            <a:extLst>
              <a:ext uri="{FF2B5EF4-FFF2-40B4-BE49-F238E27FC236}">
                <a16:creationId xmlns:a16="http://schemas.microsoft.com/office/drawing/2014/main" xmlns="" id="{48CCA935-6088-4CA2-BE99-71D947DF0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FFC4D5D1-489F-481B-9975-82A675DD7D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378792-8FC2-45C4-B500-FD13BC055466}" type="slidenum">
              <a:rPr lang="en-US" smtClean="0"/>
              <a:t>‹#›</a:t>
            </a:fld>
            <a:endParaRPr lang="en-US"/>
          </a:p>
        </p:txBody>
      </p:sp>
    </p:spTree>
    <p:extLst>
      <p:ext uri="{BB962C8B-B14F-4D97-AF65-F5344CB8AC3E}">
        <p14:creationId xmlns:p14="http://schemas.microsoft.com/office/powerpoint/2010/main" val="758933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8251F-6BE2-4B37-A528-DC4904A51ED8}" type="datetimeFigureOut">
              <a:rPr lang="en-US" smtClean="0"/>
              <a:t>9/26/2023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30DEA-7AAB-4DD9-BB95-A8AAB23C7B16}" type="slidenum">
              <a:rPr lang="en-US" smtClean="0"/>
              <a:t>‹#›</a:t>
            </a:fld>
            <a:endParaRPr lang="en-US"/>
          </a:p>
        </p:txBody>
      </p:sp>
    </p:spTree>
    <p:extLst>
      <p:ext uri="{BB962C8B-B14F-4D97-AF65-F5344CB8AC3E}">
        <p14:creationId xmlns:p14="http://schemas.microsoft.com/office/powerpoint/2010/main" val="2922966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Greet and introduce yourself</a:t>
            </a:r>
          </a:p>
          <a:p>
            <a:endParaRPr lang="en-US" dirty="0"/>
          </a:p>
        </p:txBody>
      </p:sp>
      <p:sp>
        <p:nvSpPr>
          <p:cNvPr id="4" name="Slide Number Placeholder 3"/>
          <p:cNvSpPr>
            <a:spLocks noGrp="1"/>
          </p:cNvSpPr>
          <p:nvPr>
            <p:ph type="sldNum" sz="quarter" idx="10"/>
          </p:nvPr>
        </p:nvSpPr>
        <p:spPr/>
        <p:txBody>
          <a:bodyPr/>
          <a:lstStyle/>
          <a:p>
            <a:fld id="{E3C30DEA-7AAB-4DD9-BB95-A8AAB23C7B16}" type="slidenum">
              <a:rPr lang="en-US" smtClean="0"/>
              <a:t>1</a:t>
            </a:fld>
            <a:endParaRPr lang="en-US"/>
          </a:p>
        </p:txBody>
      </p:sp>
    </p:spTree>
    <p:extLst>
      <p:ext uri="{BB962C8B-B14F-4D97-AF65-F5344CB8AC3E}">
        <p14:creationId xmlns:p14="http://schemas.microsoft.com/office/powerpoint/2010/main" val="3609967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t>Let me ask,</a:t>
            </a:r>
            <a:r>
              <a:rPr lang="en-US" altLang="en-US" sz="1400" baseline="0" dirty="0"/>
              <a:t> do you have a high deductible health plan with a Heath Savings Account?  If you have an HSA you may benefit from delaying enrollment into Medicare Part A while you are working.  </a:t>
            </a:r>
            <a:r>
              <a:rPr lang="en-US" altLang="en-US" sz="1400" dirty="0"/>
              <a:t>IRS regulations state that someone with Medicare, even only Medicare Part A, is not eligible to make contributions to their Health Savings Account.  However, you can still make withdrawals from your HSA.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400" dirty="0"/>
          </a:p>
          <a:p>
            <a:r>
              <a:rPr lang="en-US" altLang="en-US" sz="1400" dirty="0"/>
              <a:t>If you and your employer contribute to your HSA you may want to delay enrollment in Medicare Part A and Part B until you retire or you could face IRS penalties. </a:t>
            </a:r>
          </a:p>
          <a:p>
            <a:endParaRPr lang="en-US" altLang="en-US" sz="1400" dirty="0"/>
          </a:p>
          <a:p>
            <a:r>
              <a:rPr lang="en-US" altLang="en-US" sz="1400" dirty="0"/>
              <a:t>When Part A is free, there is no penalty</a:t>
            </a:r>
            <a:r>
              <a:rPr lang="en-US" altLang="en-US" sz="1400" baseline="0" dirty="0"/>
              <a:t> for delaying enrollment past age 65.  Y</a:t>
            </a:r>
            <a:r>
              <a:rPr lang="en-US" altLang="en-US" sz="1400" dirty="0"/>
              <a:t>ou can enroll anytime.  If you delay, when you do enroll, your enrollment will be retroactive for up to 6 months, but not before age 65.  This is important to know for determining when you may want to stop contributing to your HSA to avoid tax penalties. </a:t>
            </a:r>
          </a:p>
          <a:p>
            <a:endParaRPr lang="en-US" altLang="en-US" sz="1400" dirty="0"/>
          </a:p>
          <a:p>
            <a:r>
              <a:rPr lang="en-US" altLang="en-US" sz="1400" dirty="0"/>
              <a:t>If Part A is free for you and you do not have a Health Savings Account and you are certain you will not have a Health Savings Account in the future while working,  there is no harm in enrolling in Part A during your Initial Enrollment Period.</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836">
              <a:defRPr sz="4600" b="1">
                <a:solidFill>
                  <a:schemeClr val="hlink"/>
                </a:solidFill>
                <a:latin typeface="Arial" panose="020B0604020202020204" pitchFamily="34" charset="0"/>
              </a:defRPr>
            </a:lvl1pPr>
            <a:lvl2pPr marL="776397" indent="-298614" defTabSz="968836">
              <a:defRPr sz="4600" b="1">
                <a:solidFill>
                  <a:schemeClr val="hlink"/>
                </a:solidFill>
                <a:latin typeface="Arial" panose="020B0604020202020204" pitchFamily="34" charset="0"/>
              </a:defRPr>
            </a:lvl2pPr>
            <a:lvl3pPr marL="1194456" indent="-238891" defTabSz="968836">
              <a:defRPr sz="4600" b="1">
                <a:solidFill>
                  <a:schemeClr val="hlink"/>
                </a:solidFill>
                <a:latin typeface="Arial" panose="020B0604020202020204" pitchFamily="34" charset="0"/>
              </a:defRPr>
            </a:lvl3pPr>
            <a:lvl4pPr marL="1672239" indent="-238891" defTabSz="968836">
              <a:defRPr sz="4600" b="1">
                <a:solidFill>
                  <a:schemeClr val="hlink"/>
                </a:solidFill>
                <a:latin typeface="Arial" panose="020B0604020202020204" pitchFamily="34" charset="0"/>
              </a:defRPr>
            </a:lvl4pPr>
            <a:lvl5pPr marL="2150021" indent="-238891" defTabSz="968836">
              <a:defRPr sz="4600" b="1">
                <a:solidFill>
                  <a:schemeClr val="hlink"/>
                </a:solidFill>
                <a:latin typeface="Arial" panose="020B0604020202020204" pitchFamily="34" charset="0"/>
              </a:defRPr>
            </a:lvl5pPr>
            <a:lvl6pPr marL="2627804" indent="-238891" defTabSz="968836" eaLnBrk="0" fontAlgn="base" hangingPunct="0">
              <a:spcBef>
                <a:spcPct val="0"/>
              </a:spcBef>
              <a:spcAft>
                <a:spcPct val="0"/>
              </a:spcAft>
              <a:defRPr sz="4600" b="1">
                <a:solidFill>
                  <a:schemeClr val="hlink"/>
                </a:solidFill>
                <a:latin typeface="Arial" panose="020B0604020202020204" pitchFamily="34" charset="0"/>
              </a:defRPr>
            </a:lvl6pPr>
            <a:lvl7pPr marL="3105585" indent="-238891" defTabSz="968836" eaLnBrk="0" fontAlgn="base" hangingPunct="0">
              <a:spcBef>
                <a:spcPct val="0"/>
              </a:spcBef>
              <a:spcAft>
                <a:spcPct val="0"/>
              </a:spcAft>
              <a:defRPr sz="4600" b="1">
                <a:solidFill>
                  <a:schemeClr val="hlink"/>
                </a:solidFill>
                <a:latin typeface="Arial" panose="020B0604020202020204" pitchFamily="34" charset="0"/>
              </a:defRPr>
            </a:lvl7pPr>
            <a:lvl8pPr marL="3583367" indent="-238891" defTabSz="968836" eaLnBrk="0" fontAlgn="base" hangingPunct="0">
              <a:spcBef>
                <a:spcPct val="0"/>
              </a:spcBef>
              <a:spcAft>
                <a:spcPct val="0"/>
              </a:spcAft>
              <a:defRPr sz="4600" b="1">
                <a:solidFill>
                  <a:schemeClr val="hlink"/>
                </a:solidFill>
                <a:latin typeface="Arial" panose="020B0604020202020204" pitchFamily="34" charset="0"/>
              </a:defRPr>
            </a:lvl8pPr>
            <a:lvl9pPr marL="4061150" indent="-238891" defTabSz="968836" eaLnBrk="0" fontAlgn="base" hangingPunct="0">
              <a:spcBef>
                <a:spcPct val="0"/>
              </a:spcBef>
              <a:spcAft>
                <a:spcPct val="0"/>
              </a:spcAft>
              <a:defRPr sz="4600" b="1">
                <a:solidFill>
                  <a:schemeClr val="hlink"/>
                </a:solidFill>
                <a:latin typeface="Arial" panose="020B0604020202020204" pitchFamily="34" charset="0"/>
              </a:defRPr>
            </a:lvl9pPr>
          </a:lstStyle>
          <a:p>
            <a:fld id="{2ACB5B08-8019-41B2-9A86-7CABA853F93B}" type="slidenum">
              <a:rPr lang="en-US" altLang="en-US" sz="1300" b="0">
                <a:solidFill>
                  <a:schemeClr val="tx1"/>
                </a:solidFill>
                <a:latin typeface="Times New Roman" panose="02020603050405020304" pitchFamily="18" charset="0"/>
              </a:rPr>
              <a:pPr/>
              <a:t>10</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961755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t>Should you delay enrolling in Medicare Part B if you are actively working? </a:t>
            </a:r>
          </a:p>
          <a:p>
            <a:endParaRPr lang="en-US" altLang="en-US" sz="1100" dirty="0"/>
          </a:p>
          <a:p>
            <a:r>
              <a:rPr lang="en-US" altLang="en-US" sz="1400" dirty="0"/>
              <a:t>Part B coverage is usually secondary to employer coverage.  It may pay little or nothing. </a:t>
            </a:r>
          </a:p>
          <a:p>
            <a:endParaRPr lang="en-US" altLang="en-US" sz="1100" dirty="0"/>
          </a:p>
          <a:p>
            <a:r>
              <a:rPr lang="en-US" altLang="en-US" sz="1400" dirty="0"/>
              <a:t>Part B has a monthly premium - $164.90 for most people in 2023.</a:t>
            </a:r>
          </a:p>
          <a:p>
            <a:endParaRPr lang="en-US" altLang="en-US" sz="1100" dirty="0"/>
          </a:p>
          <a:p>
            <a:r>
              <a:rPr lang="en-US" altLang="en-US" sz="1400" dirty="0"/>
              <a:t>Enrolling in Part B triggers a six month one-time guarantee to purchase a Medicare supplement without answering health questions.  We will discuss this further when we talk about Medicare Supplement plans. </a:t>
            </a:r>
          </a:p>
          <a:p>
            <a:endParaRPr lang="en-US" altLang="en-US" sz="1100" dirty="0"/>
          </a:p>
          <a:p>
            <a:r>
              <a:rPr lang="en-US" altLang="en-US" sz="1400" dirty="0"/>
              <a:t>If you are retired, but are covered by your spouse’s current employer’s health insurance, and you are automatically enrolled in Medicare because you are drawing Social Security benefits, you can still delay enrollment in Part B.   When you get your Medicare card, follow the instructions for returning the card and ask to delay enrollment in Part B.     </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836">
              <a:defRPr sz="4600" b="1">
                <a:solidFill>
                  <a:schemeClr val="hlink"/>
                </a:solidFill>
                <a:latin typeface="Arial" panose="020B0604020202020204" pitchFamily="34" charset="0"/>
              </a:defRPr>
            </a:lvl1pPr>
            <a:lvl2pPr marL="776397" indent="-298614" defTabSz="968836">
              <a:defRPr sz="4600" b="1">
                <a:solidFill>
                  <a:schemeClr val="hlink"/>
                </a:solidFill>
                <a:latin typeface="Arial" panose="020B0604020202020204" pitchFamily="34" charset="0"/>
              </a:defRPr>
            </a:lvl2pPr>
            <a:lvl3pPr marL="1194456" indent="-238891" defTabSz="968836">
              <a:defRPr sz="4600" b="1">
                <a:solidFill>
                  <a:schemeClr val="hlink"/>
                </a:solidFill>
                <a:latin typeface="Arial" panose="020B0604020202020204" pitchFamily="34" charset="0"/>
              </a:defRPr>
            </a:lvl3pPr>
            <a:lvl4pPr marL="1672239" indent="-238891" defTabSz="968836">
              <a:defRPr sz="4600" b="1">
                <a:solidFill>
                  <a:schemeClr val="hlink"/>
                </a:solidFill>
                <a:latin typeface="Arial" panose="020B0604020202020204" pitchFamily="34" charset="0"/>
              </a:defRPr>
            </a:lvl4pPr>
            <a:lvl5pPr marL="2150021" indent="-238891" defTabSz="968836">
              <a:defRPr sz="4600" b="1">
                <a:solidFill>
                  <a:schemeClr val="hlink"/>
                </a:solidFill>
                <a:latin typeface="Arial" panose="020B0604020202020204" pitchFamily="34" charset="0"/>
              </a:defRPr>
            </a:lvl5pPr>
            <a:lvl6pPr marL="2627804" indent="-238891" defTabSz="968836" eaLnBrk="0" fontAlgn="base" hangingPunct="0">
              <a:spcBef>
                <a:spcPct val="0"/>
              </a:spcBef>
              <a:spcAft>
                <a:spcPct val="0"/>
              </a:spcAft>
              <a:defRPr sz="4600" b="1">
                <a:solidFill>
                  <a:schemeClr val="hlink"/>
                </a:solidFill>
                <a:latin typeface="Arial" panose="020B0604020202020204" pitchFamily="34" charset="0"/>
              </a:defRPr>
            </a:lvl6pPr>
            <a:lvl7pPr marL="3105585" indent="-238891" defTabSz="968836" eaLnBrk="0" fontAlgn="base" hangingPunct="0">
              <a:spcBef>
                <a:spcPct val="0"/>
              </a:spcBef>
              <a:spcAft>
                <a:spcPct val="0"/>
              </a:spcAft>
              <a:defRPr sz="4600" b="1">
                <a:solidFill>
                  <a:schemeClr val="hlink"/>
                </a:solidFill>
                <a:latin typeface="Arial" panose="020B0604020202020204" pitchFamily="34" charset="0"/>
              </a:defRPr>
            </a:lvl7pPr>
            <a:lvl8pPr marL="3583367" indent="-238891" defTabSz="968836" eaLnBrk="0" fontAlgn="base" hangingPunct="0">
              <a:spcBef>
                <a:spcPct val="0"/>
              </a:spcBef>
              <a:spcAft>
                <a:spcPct val="0"/>
              </a:spcAft>
              <a:defRPr sz="4600" b="1">
                <a:solidFill>
                  <a:schemeClr val="hlink"/>
                </a:solidFill>
                <a:latin typeface="Arial" panose="020B0604020202020204" pitchFamily="34" charset="0"/>
              </a:defRPr>
            </a:lvl8pPr>
            <a:lvl9pPr marL="4061150" indent="-238891" defTabSz="968836" eaLnBrk="0" fontAlgn="base" hangingPunct="0">
              <a:spcBef>
                <a:spcPct val="0"/>
              </a:spcBef>
              <a:spcAft>
                <a:spcPct val="0"/>
              </a:spcAft>
              <a:defRPr sz="4600" b="1">
                <a:solidFill>
                  <a:schemeClr val="hlink"/>
                </a:solidFill>
                <a:latin typeface="Arial" panose="020B0604020202020204" pitchFamily="34" charset="0"/>
              </a:defRPr>
            </a:lvl9pPr>
          </a:lstStyle>
          <a:p>
            <a:fld id="{805B2DDC-7345-4707-9800-E9F7BEA8CDB7}" type="slidenum">
              <a:rPr lang="en-US" altLang="en-US" sz="1300" b="0">
                <a:solidFill>
                  <a:schemeClr val="tx1"/>
                </a:solidFill>
                <a:latin typeface="Times New Roman" panose="02020603050405020304" pitchFamily="18" charset="0"/>
              </a:rPr>
              <a:pPr/>
              <a:t>11</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519218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257300" y="723900"/>
            <a:ext cx="4799013" cy="3598863"/>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sz="1500" dirty="0"/>
              <a:t>If you didn’t take Part B when you were first eligible because you or your spouse were working and you had group health coverage through the active employment, you can sign up for Part B during a Special Enrollment Period. People who sign up for Part B during a Special Enrollment Period do not pay a penalty. You can sign up: </a:t>
            </a:r>
          </a:p>
          <a:p>
            <a:pPr eaLnBrk="1" hangingPunct="1">
              <a:buFontTx/>
              <a:buNone/>
            </a:pPr>
            <a:endParaRPr lang="en-US" altLang="en-US" sz="1500" dirty="0"/>
          </a:p>
          <a:p>
            <a:pPr marL="20583" lvl="0" indent="0" eaLnBrk="1" hangingPunct="1">
              <a:spcBef>
                <a:spcPts val="523"/>
              </a:spcBef>
              <a:spcAft>
                <a:spcPts val="523"/>
              </a:spcAft>
              <a:buFont typeface="Arial" panose="020B0604020202020204" pitchFamily="34" charset="0"/>
              <a:buNone/>
            </a:pPr>
            <a:r>
              <a:rPr lang="en-US" altLang="en-US" sz="1500" dirty="0"/>
              <a:t>Any time you are still covered by the employer or union group health plan through your or your spouse’s current or active employment or during the 8 months following the month when the employer or union group health plan coverage ends, or when the employment ends (whichever is first).  You can enroll in free Medicare Part A anytime.</a:t>
            </a:r>
          </a:p>
          <a:p>
            <a:endParaRPr lang="en-US" alt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836">
              <a:defRPr sz="4600" b="1">
                <a:solidFill>
                  <a:schemeClr val="hlink"/>
                </a:solidFill>
                <a:latin typeface="Arial" panose="020B0604020202020204" pitchFamily="34" charset="0"/>
              </a:defRPr>
            </a:lvl1pPr>
            <a:lvl2pPr marL="776397" indent="-298614" defTabSz="968836">
              <a:defRPr sz="4600" b="1">
                <a:solidFill>
                  <a:schemeClr val="hlink"/>
                </a:solidFill>
                <a:latin typeface="Arial" panose="020B0604020202020204" pitchFamily="34" charset="0"/>
              </a:defRPr>
            </a:lvl2pPr>
            <a:lvl3pPr marL="1194456" indent="-238891" defTabSz="968836">
              <a:defRPr sz="4600" b="1">
                <a:solidFill>
                  <a:schemeClr val="hlink"/>
                </a:solidFill>
                <a:latin typeface="Arial" panose="020B0604020202020204" pitchFamily="34" charset="0"/>
              </a:defRPr>
            </a:lvl3pPr>
            <a:lvl4pPr marL="1672239" indent="-238891" defTabSz="968836">
              <a:defRPr sz="4600" b="1">
                <a:solidFill>
                  <a:schemeClr val="hlink"/>
                </a:solidFill>
                <a:latin typeface="Arial" panose="020B0604020202020204" pitchFamily="34" charset="0"/>
              </a:defRPr>
            </a:lvl4pPr>
            <a:lvl5pPr marL="2150021" indent="-238891" defTabSz="968836">
              <a:defRPr sz="4600" b="1">
                <a:solidFill>
                  <a:schemeClr val="hlink"/>
                </a:solidFill>
                <a:latin typeface="Arial" panose="020B0604020202020204" pitchFamily="34" charset="0"/>
              </a:defRPr>
            </a:lvl5pPr>
            <a:lvl6pPr marL="2627804" indent="-238891" defTabSz="968836" eaLnBrk="0" fontAlgn="base" hangingPunct="0">
              <a:spcBef>
                <a:spcPct val="0"/>
              </a:spcBef>
              <a:spcAft>
                <a:spcPct val="0"/>
              </a:spcAft>
              <a:defRPr sz="4600" b="1">
                <a:solidFill>
                  <a:schemeClr val="hlink"/>
                </a:solidFill>
                <a:latin typeface="Arial" panose="020B0604020202020204" pitchFamily="34" charset="0"/>
              </a:defRPr>
            </a:lvl6pPr>
            <a:lvl7pPr marL="3105585" indent="-238891" defTabSz="968836" eaLnBrk="0" fontAlgn="base" hangingPunct="0">
              <a:spcBef>
                <a:spcPct val="0"/>
              </a:spcBef>
              <a:spcAft>
                <a:spcPct val="0"/>
              </a:spcAft>
              <a:defRPr sz="4600" b="1">
                <a:solidFill>
                  <a:schemeClr val="hlink"/>
                </a:solidFill>
                <a:latin typeface="Arial" panose="020B0604020202020204" pitchFamily="34" charset="0"/>
              </a:defRPr>
            </a:lvl7pPr>
            <a:lvl8pPr marL="3583367" indent="-238891" defTabSz="968836" eaLnBrk="0" fontAlgn="base" hangingPunct="0">
              <a:spcBef>
                <a:spcPct val="0"/>
              </a:spcBef>
              <a:spcAft>
                <a:spcPct val="0"/>
              </a:spcAft>
              <a:defRPr sz="4600" b="1">
                <a:solidFill>
                  <a:schemeClr val="hlink"/>
                </a:solidFill>
                <a:latin typeface="Arial" panose="020B0604020202020204" pitchFamily="34" charset="0"/>
              </a:defRPr>
            </a:lvl8pPr>
            <a:lvl9pPr marL="4061150" indent="-238891" defTabSz="968836" eaLnBrk="0" fontAlgn="base" hangingPunct="0">
              <a:spcBef>
                <a:spcPct val="0"/>
              </a:spcBef>
              <a:spcAft>
                <a:spcPct val="0"/>
              </a:spcAft>
              <a:defRPr sz="4600" b="1">
                <a:solidFill>
                  <a:schemeClr val="hlink"/>
                </a:solidFill>
                <a:latin typeface="Arial" panose="020B0604020202020204" pitchFamily="34" charset="0"/>
              </a:defRPr>
            </a:lvl9pPr>
          </a:lstStyle>
          <a:p>
            <a:fld id="{03FA53A2-4270-44BD-B6AE-4C0BFA4C1FB7}" type="slidenum">
              <a:rPr lang="en-US" altLang="en-US" sz="1300" b="0">
                <a:solidFill>
                  <a:schemeClr val="tx1"/>
                </a:solidFill>
                <a:latin typeface="Times New Roman" panose="02020603050405020304" pitchFamily="18" charset="0"/>
              </a:rPr>
              <a:pPr/>
              <a:t>12</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032895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564">
              <a:defRPr/>
            </a:pPr>
            <a:r>
              <a:rPr lang="en-US" sz="1400" dirty="0"/>
              <a:t>Social Security makes the rules about enrolling in Medicare and Social Security interprets the rules.   It is important to contact your local Social Security office any time you fall into the situation of having employer coverage while you or your spouse work and you’re turning 65.  Verify with them your right to delay enrollment in Part B without penalty.  Make note of the name of the person you spoke with, and the date, and keep this information.   </a:t>
            </a:r>
          </a:p>
          <a:p>
            <a:pPr defTabSz="955564">
              <a:defRPr/>
            </a:pPr>
            <a:endParaRPr lang="en-US" sz="1400" dirty="0"/>
          </a:p>
          <a:p>
            <a:pPr defTabSz="955564">
              <a:defRPr/>
            </a:pPr>
            <a:r>
              <a:rPr lang="en-US" sz="1400" dirty="0"/>
              <a:t>Note: If Social Security provides wrong information they have to fix it.</a:t>
            </a:r>
          </a:p>
          <a:p>
            <a:pPr defTabSz="955564">
              <a:defRPr/>
            </a:pPr>
            <a:endParaRPr lang="en-US" dirty="0"/>
          </a:p>
          <a:p>
            <a:pPr defTabSz="955564">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7AABFF4-6EEA-4319-9C9A-37B01A6E8346}" type="slidenum">
              <a:rPr lang="en-US" altLang="en-US" smtClean="0"/>
              <a:pPr>
                <a:defRPr/>
              </a:pPr>
              <a:t>13</a:t>
            </a:fld>
            <a:endParaRPr lang="en-US" altLang="en-US"/>
          </a:p>
        </p:txBody>
      </p:sp>
    </p:spTree>
    <p:extLst>
      <p:ext uri="{BB962C8B-B14F-4D97-AF65-F5344CB8AC3E}">
        <p14:creationId xmlns:p14="http://schemas.microsoft.com/office/powerpoint/2010/main" val="29757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xfrm>
            <a:off x="1084485" y="4539923"/>
            <a:ext cx="5361105" cy="43185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t>If you are under 65 and getting Social Security or Railroad Retirement  benefits, you will automatically be enrolled in Medicare Part A and Part B and will get your card about 3 months before your 65</a:t>
            </a:r>
            <a:r>
              <a:rPr lang="en-US" altLang="en-US" sz="1400" baseline="30000" dirty="0"/>
              <a:t>th</a:t>
            </a:r>
            <a:r>
              <a:rPr lang="en-US" altLang="en-US" sz="1400" dirty="0"/>
              <a:t> birthday. </a:t>
            </a:r>
          </a:p>
          <a:p>
            <a:endParaRPr lang="en-US" altLang="en-US" sz="1400" dirty="0"/>
          </a:p>
          <a:p>
            <a:r>
              <a:rPr lang="en-US" altLang="en-US" sz="1400" dirty="0"/>
              <a:t>If you are not getting Social Security benefits, you will need to apply for Medicare. You can apply for Medicare by contacting Social Security.   (Railroad Retirees contact the Railroad Retirement Board.)   You can also apply for Medicare online at </a:t>
            </a:r>
            <a:r>
              <a:rPr lang="en-US" altLang="en-US" sz="1400" dirty="0">
                <a:hlinkClick r:id="rId3"/>
              </a:rPr>
              <a:t>ssa.gov</a:t>
            </a:r>
            <a:r>
              <a:rPr lang="en-US" altLang="en-US" sz="1400" dirty="0"/>
              <a:t>.   SHIIP can help answer questions and help you with the on-line enrollment. </a:t>
            </a:r>
          </a:p>
          <a:p>
            <a:endParaRPr lang="en-US" altLang="en-US" sz="1400" dirty="0"/>
          </a:p>
          <a:p>
            <a:r>
              <a:rPr lang="en-US" altLang="en-US" sz="1400" dirty="0"/>
              <a:t>Note you can apply online for Parts A and B, or for Part A only. When you already have Part A and you now want to enroll in Part B, Social Security will take Medicare Part B enrollment applications online.    If you are enrolled in Part A and want to enroll in Part B, complete form CMS 40-B. If you are applying for Part B due to loss of employment or group health coverage complete form CMS L564. You can upload these forms on Social Security website or Fax to your local SS office. </a:t>
            </a:r>
          </a:p>
          <a:p>
            <a:endParaRPr lang="en-US" alt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836">
              <a:defRPr sz="4600" b="1">
                <a:solidFill>
                  <a:schemeClr val="hlink"/>
                </a:solidFill>
                <a:latin typeface="Arial" panose="020B0604020202020204" pitchFamily="34" charset="0"/>
              </a:defRPr>
            </a:lvl1pPr>
            <a:lvl2pPr marL="776397" indent="-298614" defTabSz="968836">
              <a:defRPr sz="4600" b="1">
                <a:solidFill>
                  <a:schemeClr val="hlink"/>
                </a:solidFill>
                <a:latin typeface="Arial" panose="020B0604020202020204" pitchFamily="34" charset="0"/>
              </a:defRPr>
            </a:lvl2pPr>
            <a:lvl3pPr marL="1194456" indent="-238891" defTabSz="968836">
              <a:defRPr sz="4600" b="1">
                <a:solidFill>
                  <a:schemeClr val="hlink"/>
                </a:solidFill>
                <a:latin typeface="Arial" panose="020B0604020202020204" pitchFamily="34" charset="0"/>
              </a:defRPr>
            </a:lvl3pPr>
            <a:lvl4pPr marL="1672239" indent="-238891" defTabSz="968836">
              <a:defRPr sz="4600" b="1">
                <a:solidFill>
                  <a:schemeClr val="hlink"/>
                </a:solidFill>
                <a:latin typeface="Arial" panose="020B0604020202020204" pitchFamily="34" charset="0"/>
              </a:defRPr>
            </a:lvl4pPr>
            <a:lvl5pPr marL="2150021" indent="-238891" defTabSz="968836">
              <a:defRPr sz="4600" b="1">
                <a:solidFill>
                  <a:schemeClr val="hlink"/>
                </a:solidFill>
                <a:latin typeface="Arial" panose="020B0604020202020204" pitchFamily="34" charset="0"/>
              </a:defRPr>
            </a:lvl5pPr>
            <a:lvl6pPr marL="2627804" indent="-238891" defTabSz="968836" eaLnBrk="0" fontAlgn="base" hangingPunct="0">
              <a:spcBef>
                <a:spcPct val="0"/>
              </a:spcBef>
              <a:spcAft>
                <a:spcPct val="0"/>
              </a:spcAft>
              <a:defRPr sz="4600" b="1">
                <a:solidFill>
                  <a:schemeClr val="hlink"/>
                </a:solidFill>
                <a:latin typeface="Arial" panose="020B0604020202020204" pitchFamily="34" charset="0"/>
              </a:defRPr>
            </a:lvl6pPr>
            <a:lvl7pPr marL="3105585" indent="-238891" defTabSz="968836" eaLnBrk="0" fontAlgn="base" hangingPunct="0">
              <a:spcBef>
                <a:spcPct val="0"/>
              </a:spcBef>
              <a:spcAft>
                <a:spcPct val="0"/>
              </a:spcAft>
              <a:defRPr sz="4600" b="1">
                <a:solidFill>
                  <a:schemeClr val="hlink"/>
                </a:solidFill>
                <a:latin typeface="Arial" panose="020B0604020202020204" pitchFamily="34" charset="0"/>
              </a:defRPr>
            </a:lvl7pPr>
            <a:lvl8pPr marL="3583367" indent="-238891" defTabSz="968836" eaLnBrk="0" fontAlgn="base" hangingPunct="0">
              <a:spcBef>
                <a:spcPct val="0"/>
              </a:spcBef>
              <a:spcAft>
                <a:spcPct val="0"/>
              </a:spcAft>
              <a:defRPr sz="4600" b="1">
                <a:solidFill>
                  <a:schemeClr val="hlink"/>
                </a:solidFill>
                <a:latin typeface="Arial" panose="020B0604020202020204" pitchFamily="34" charset="0"/>
              </a:defRPr>
            </a:lvl8pPr>
            <a:lvl9pPr marL="4061150" indent="-238891" defTabSz="968836" eaLnBrk="0" fontAlgn="base" hangingPunct="0">
              <a:spcBef>
                <a:spcPct val="0"/>
              </a:spcBef>
              <a:spcAft>
                <a:spcPct val="0"/>
              </a:spcAft>
              <a:defRPr sz="4600" b="1">
                <a:solidFill>
                  <a:schemeClr val="hlink"/>
                </a:solidFill>
                <a:latin typeface="Arial" panose="020B0604020202020204" pitchFamily="34" charset="0"/>
              </a:defRPr>
            </a:lvl9pPr>
          </a:lstStyle>
          <a:p>
            <a:fld id="{923254E1-804E-445D-8055-78D8D79ECE59}" type="slidenum">
              <a:rPr lang="en-US" altLang="en-US" sz="1300" b="0">
                <a:solidFill>
                  <a:schemeClr val="tx1"/>
                </a:solidFill>
                <a:latin typeface="Times New Roman" panose="02020603050405020304" pitchFamily="18" charset="0"/>
              </a:rPr>
              <a:pPr/>
              <a:t>14</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635410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t>
            </a:r>
            <a:r>
              <a:rPr lang="en-US" altLang="en-US" sz="1400" dirty="0"/>
              <a:t>When can you enroll in Medicare Part A and Part</a:t>
            </a:r>
            <a:r>
              <a:rPr lang="en-US" altLang="en-US" sz="1400" baseline="0" dirty="0"/>
              <a:t> B? </a:t>
            </a:r>
            <a:r>
              <a:rPr lang="en-US" altLang="en-US" sz="1400" dirty="0"/>
              <a:t>You can sign up for Parts A &amp; B anytime during a 7-month period that begins 3 months before the month you turn age 65 and ends 3 months after the month of your 65</a:t>
            </a:r>
            <a:r>
              <a:rPr lang="en-US" altLang="en-US" sz="1400" baseline="30000" dirty="0"/>
              <a:t>th</a:t>
            </a:r>
            <a:r>
              <a:rPr lang="en-US" altLang="en-US" sz="1400" dirty="0"/>
              <a:t> birthday.   This is called your Initial Enrollment Period.</a:t>
            </a:r>
          </a:p>
          <a:p>
            <a:r>
              <a:rPr lang="en-US" altLang="en-US" sz="1400" dirty="0"/>
              <a:t>Starting in January of 2023, if you sign up in your birth month or three months after, the effective date of your Part  B will be the first of the month following your enrollment. </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t>Note: Part A</a:t>
            </a:r>
            <a:r>
              <a:rPr lang="en-US" altLang="en-US" sz="1400" baseline="0" dirty="0"/>
              <a:t> will be effective the first of their birth month unless they pay a premium for Part A</a:t>
            </a:r>
            <a:endParaRPr lang="en-US" altLang="en-US" sz="1400" dirty="0"/>
          </a:p>
          <a:p>
            <a:endParaRPr lang="en-US" altLang="en-US" dirty="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836">
              <a:defRPr sz="4600" b="1">
                <a:solidFill>
                  <a:schemeClr val="hlink"/>
                </a:solidFill>
                <a:latin typeface="Arial" panose="020B0604020202020204" pitchFamily="34" charset="0"/>
              </a:defRPr>
            </a:lvl1pPr>
            <a:lvl2pPr marL="776397" indent="-298614" defTabSz="968836">
              <a:defRPr sz="4600" b="1">
                <a:solidFill>
                  <a:schemeClr val="hlink"/>
                </a:solidFill>
                <a:latin typeface="Arial" panose="020B0604020202020204" pitchFamily="34" charset="0"/>
              </a:defRPr>
            </a:lvl2pPr>
            <a:lvl3pPr marL="1194456" indent="-238891" defTabSz="968836">
              <a:defRPr sz="4600" b="1">
                <a:solidFill>
                  <a:schemeClr val="hlink"/>
                </a:solidFill>
                <a:latin typeface="Arial" panose="020B0604020202020204" pitchFamily="34" charset="0"/>
              </a:defRPr>
            </a:lvl3pPr>
            <a:lvl4pPr marL="1672239" indent="-238891" defTabSz="968836">
              <a:defRPr sz="4600" b="1">
                <a:solidFill>
                  <a:schemeClr val="hlink"/>
                </a:solidFill>
                <a:latin typeface="Arial" panose="020B0604020202020204" pitchFamily="34" charset="0"/>
              </a:defRPr>
            </a:lvl4pPr>
            <a:lvl5pPr marL="2150021" indent="-238891" defTabSz="968836">
              <a:defRPr sz="4600" b="1">
                <a:solidFill>
                  <a:schemeClr val="hlink"/>
                </a:solidFill>
                <a:latin typeface="Arial" panose="020B0604020202020204" pitchFamily="34" charset="0"/>
              </a:defRPr>
            </a:lvl5pPr>
            <a:lvl6pPr marL="2627804" indent="-238891" defTabSz="968836" eaLnBrk="0" fontAlgn="base" hangingPunct="0">
              <a:spcBef>
                <a:spcPct val="0"/>
              </a:spcBef>
              <a:spcAft>
                <a:spcPct val="0"/>
              </a:spcAft>
              <a:defRPr sz="4600" b="1">
                <a:solidFill>
                  <a:schemeClr val="hlink"/>
                </a:solidFill>
                <a:latin typeface="Arial" panose="020B0604020202020204" pitchFamily="34" charset="0"/>
              </a:defRPr>
            </a:lvl6pPr>
            <a:lvl7pPr marL="3105585" indent="-238891" defTabSz="968836" eaLnBrk="0" fontAlgn="base" hangingPunct="0">
              <a:spcBef>
                <a:spcPct val="0"/>
              </a:spcBef>
              <a:spcAft>
                <a:spcPct val="0"/>
              </a:spcAft>
              <a:defRPr sz="4600" b="1">
                <a:solidFill>
                  <a:schemeClr val="hlink"/>
                </a:solidFill>
                <a:latin typeface="Arial" panose="020B0604020202020204" pitchFamily="34" charset="0"/>
              </a:defRPr>
            </a:lvl7pPr>
            <a:lvl8pPr marL="3583367" indent="-238891" defTabSz="968836" eaLnBrk="0" fontAlgn="base" hangingPunct="0">
              <a:spcBef>
                <a:spcPct val="0"/>
              </a:spcBef>
              <a:spcAft>
                <a:spcPct val="0"/>
              </a:spcAft>
              <a:defRPr sz="4600" b="1">
                <a:solidFill>
                  <a:schemeClr val="hlink"/>
                </a:solidFill>
                <a:latin typeface="Arial" panose="020B0604020202020204" pitchFamily="34" charset="0"/>
              </a:defRPr>
            </a:lvl8pPr>
            <a:lvl9pPr marL="4061150" indent="-238891" defTabSz="968836" eaLnBrk="0" fontAlgn="base" hangingPunct="0">
              <a:spcBef>
                <a:spcPct val="0"/>
              </a:spcBef>
              <a:spcAft>
                <a:spcPct val="0"/>
              </a:spcAft>
              <a:defRPr sz="4600" b="1">
                <a:solidFill>
                  <a:schemeClr val="hlink"/>
                </a:solidFill>
                <a:latin typeface="Arial" panose="020B0604020202020204" pitchFamily="34" charset="0"/>
              </a:defRPr>
            </a:lvl9pPr>
          </a:lstStyle>
          <a:p>
            <a:fld id="{F0062D4F-922E-408B-9CD3-249E13FCFDAC}" type="slidenum">
              <a:rPr lang="en-US" altLang="en-US" sz="1300" b="0">
                <a:solidFill>
                  <a:schemeClr val="tx1"/>
                </a:solidFill>
                <a:latin typeface="Times New Roman" panose="02020603050405020304" pitchFamily="18" charset="0"/>
              </a:rPr>
              <a:pPr/>
              <a:t>15</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603095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EEA5536B-B6AA-40EC-BFDB-CDEBB58D5498}" type="slidenum">
              <a:rPr lang="en-US" altLang="en-US" smtClean="0"/>
              <a:pPr>
                <a:spcBef>
                  <a:spcPct val="0"/>
                </a:spcBef>
              </a:pPr>
              <a:t>16</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500" dirty="0"/>
          </a:p>
          <a:p>
            <a:pPr eaLnBrk="1" hangingPunct="1"/>
            <a:r>
              <a:rPr lang="en-US" altLang="en-US" sz="1500" dirty="0"/>
              <a:t>If you did not enroll in Part B during your Initial Enrollment Period at age 65, or during a Special Enrollment Period when you retire? </a:t>
            </a:r>
          </a:p>
          <a:p>
            <a:pPr eaLnBrk="1" hangingPunct="1"/>
            <a:endParaRPr lang="en-US" altLang="en-US" sz="1500" dirty="0"/>
          </a:p>
          <a:p>
            <a:pPr eaLnBrk="1" hangingPunct="1"/>
            <a:r>
              <a:rPr lang="en-US" altLang="en-US" sz="1500" dirty="0"/>
              <a:t>You may sign up during a General Enrollment Period.  This period runs from January 1 through March 31 of each year. Your Part B coverage will be effective on the 1</a:t>
            </a:r>
            <a:r>
              <a:rPr lang="en-US" altLang="en-US" sz="1500" baseline="30000" dirty="0"/>
              <a:t>st</a:t>
            </a:r>
            <a:r>
              <a:rPr lang="en-US" altLang="en-US" sz="1500" dirty="0"/>
              <a:t> of the following month. For example, if you enroll in January your Part B coverage will begin on February 1st.</a:t>
            </a:r>
          </a:p>
          <a:p>
            <a:pPr eaLnBrk="1" hangingPunct="1"/>
            <a:endParaRPr lang="en-US" altLang="en-US" sz="800" dirty="0"/>
          </a:p>
          <a:p>
            <a:pPr eaLnBrk="1" hangingPunct="1"/>
            <a:r>
              <a:rPr lang="en-US" altLang="en-US" sz="1500" dirty="0"/>
              <a:t>However, the cost of Part B will go up 10% for each 12-month period that you could have had Part B but did not take it, except in special cases. In most cases, you will have to pay this penalty for as long as you have Part B.</a:t>
            </a:r>
          </a:p>
          <a:p>
            <a:pPr eaLnBrk="1" hangingPunct="1"/>
            <a:endParaRPr lang="en-US" altLang="en-US" sz="1500" dirty="0"/>
          </a:p>
          <a:p>
            <a:pPr eaLnBrk="1" hangingPunct="1"/>
            <a:endParaRPr lang="en-US" altLang="en-US" sz="1500" dirty="0"/>
          </a:p>
          <a:p>
            <a:pPr eaLnBrk="1" hangingPunct="1"/>
            <a:endParaRPr lang="en-US" altLang="en-US" sz="1500" dirty="0"/>
          </a:p>
        </p:txBody>
      </p:sp>
    </p:spTree>
    <p:extLst>
      <p:ext uri="{BB962C8B-B14F-4D97-AF65-F5344CB8AC3E}">
        <p14:creationId xmlns:p14="http://schemas.microsoft.com/office/powerpoint/2010/main" val="734228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A705DA3F-3E36-4760-BE45-1B15AA881DBB}" type="slidenum">
              <a:rPr lang="en-US" altLang="en-US" smtClean="0"/>
              <a:pPr>
                <a:spcBef>
                  <a:spcPct val="0"/>
                </a:spcBef>
              </a:pPr>
              <a:t>17</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r>
              <a:rPr lang="en-US" altLang="en-US" sz="1500" dirty="0"/>
              <a:t>Original Medicare is made up of two parts. Medicare Part A is hospital insurance while Medicare Part B is medical insurance. Let’s take a closer look at what Medicare Part A covers.</a:t>
            </a:r>
          </a:p>
          <a:p>
            <a:pPr eaLnBrk="1" hangingPunct="1"/>
            <a:endParaRPr lang="en-US" altLang="en-US" sz="1500" dirty="0"/>
          </a:p>
        </p:txBody>
      </p:sp>
    </p:spTree>
    <p:extLst>
      <p:ext uri="{BB962C8B-B14F-4D97-AF65-F5344CB8AC3E}">
        <p14:creationId xmlns:p14="http://schemas.microsoft.com/office/powerpoint/2010/main" val="479126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A1C0496F-6132-4324-B8EC-F5F63B62A63A}" type="slidenum">
              <a:rPr lang="en-US" altLang="en-US" smtClean="0"/>
              <a:pPr>
                <a:spcBef>
                  <a:spcPct val="0"/>
                </a:spcBef>
              </a:pPr>
              <a:t>18</a:t>
            </a:fld>
            <a:endParaRPr lang="en-US" altLang="en-US"/>
          </a:p>
        </p:txBody>
      </p:sp>
      <p:sp>
        <p:nvSpPr>
          <p:cNvPr id="51203" name="Rectangle 2"/>
          <p:cNvSpPr>
            <a:spLocks noGrp="1" noRot="1" noChangeAspect="1" noChangeArrowheads="1" noTextEdit="1"/>
          </p:cNvSpPr>
          <p:nvPr>
            <p:ph type="sldImg"/>
          </p:nvPr>
        </p:nvSpPr>
        <p:spPr>
          <a:xfrm>
            <a:off x="1379538" y="320675"/>
            <a:ext cx="4556125" cy="3416300"/>
          </a:xfrm>
          <a:ln/>
        </p:spPr>
      </p:sp>
      <p:sp>
        <p:nvSpPr>
          <p:cNvPr id="51204" name="Rectangle 3"/>
          <p:cNvSpPr>
            <a:spLocks noGrp="1" noChangeArrowheads="1"/>
          </p:cNvSpPr>
          <p:nvPr>
            <p:ph type="body" idx="1"/>
          </p:nvPr>
        </p:nvSpPr>
        <p:spPr>
          <a:xfrm>
            <a:off x="977048" y="3818510"/>
            <a:ext cx="5852160" cy="53252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16" tIns="49009" rIns="98016" bIns="49009"/>
          <a:lstStyle/>
          <a:p>
            <a:pPr marL="298614" indent="-298614" eaLnBrk="1" hangingPunct="1">
              <a:tabLst>
                <a:tab pos="600546" algn="l"/>
              </a:tabLst>
            </a:pPr>
            <a:endParaRPr lang="en-US" altLang="en-US" dirty="0"/>
          </a:p>
          <a:p>
            <a:pPr marL="298614" indent="-298614" eaLnBrk="1" hangingPunct="1">
              <a:tabLst>
                <a:tab pos="600546" algn="l"/>
              </a:tabLst>
            </a:pPr>
            <a:r>
              <a:rPr lang="en-US" altLang="en-US" sz="1500" dirty="0"/>
              <a:t>Medicare Part A, hospital coverage, helps pay for</a:t>
            </a:r>
          </a:p>
          <a:p>
            <a:pPr marL="774739" lvl="1" indent="-296956" eaLnBrk="1" hangingPunct="1">
              <a:tabLst>
                <a:tab pos="600546" algn="l"/>
              </a:tabLst>
            </a:pPr>
            <a:r>
              <a:rPr lang="en-US" altLang="en-US" sz="1500" dirty="0"/>
              <a:t>Hospital inpatient care</a:t>
            </a:r>
          </a:p>
          <a:p>
            <a:pPr marL="774739" lvl="1" indent="-296956" eaLnBrk="1" hangingPunct="1">
              <a:tabLst>
                <a:tab pos="600546" algn="l"/>
              </a:tabLst>
            </a:pPr>
            <a:r>
              <a:rPr lang="en-US" altLang="en-US" sz="1500" dirty="0"/>
              <a:t>Skilled nursing facility (SNF) care (not custodial or long-term care)</a:t>
            </a:r>
          </a:p>
          <a:p>
            <a:pPr marL="774739" lvl="1" indent="-296956" eaLnBrk="1" hangingPunct="1">
              <a:tabLst>
                <a:tab pos="600546" algn="l"/>
              </a:tabLst>
            </a:pPr>
            <a:r>
              <a:rPr lang="en-US" altLang="en-US" sz="1500" dirty="0"/>
              <a:t>Home health care</a:t>
            </a:r>
          </a:p>
          <a:p>
            <a:pPr marL="774739" lvl="1" indent="-296956" eaLnBrk="1" hangingPunct="1">
              <a:tabLst>
                <a:tab pos="600546" algn="l"/>
              </a:tabLst>
            </a:pPr>
            <a:r>
              <a:rPr lang="en-US" altLang="en-US" sz="1500" dirty="0"/>
              <a:t>Hospice care</a:t>
            </a:r>
          </a:p>
          <a:p>
            <a:pPr marL="298614" indent="-298614" eaLnBrk="1" hangingPunct="1">
              <a:spcBef>
                <a:spcPct val="0"/>
              </a:spcBef>
              <a:buClr>
                <a:srgbClr val="FF5BC8"/>
              </a:buClr>
              <a:tabLst>
                <a:tab pos="600546" algn="l"/>
              </a:tabLst>
            </a:pPr>
            <a:endParaRPr lang="en-US" altLang="en-US" sz="1500" dirty="0">
              <a:sym typeface="Monotype Sorts" pitchFamily="2" charset="2"/>
            </a:endParaRPr>
          </a:p>
        </p:txBody>
      </p:sp>
    </p:spTree>
    <p:extLst>
      <p:ext uri="{BB962C8B-B14F-4D97-AF65-F5344CB8AC3E}">
        <p14:creationId xmlns:p14="http://schemas.microsoft.com/office/powerpoint/2010/main" val="2533240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257300" y="708025"/>
            <a:ext cx="4799013" cy="3598863"/>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500" dirty="0"/>
              <a:t> Part A is free for people who have 40 quarters of work credit under SS or RR. </a:t>
            </a:r>
            <a:endParaRPr lang="en-US" altLang="en-US" sz="1500" dirty="0">
              <a:solidFill>
                <a:srgbClr val="FF0000"/>
              </a:solidFill>
            </a:endParaRPr>
          </a:p>
          <a:p>
            <a:pPr eaLnBrk="1" hangingPunct="1">
              <a:buFontTx/>
              <a:buChar char="•"/>
            </a:pPr>
            <a:r>
              <a:rPr lang="en-US" altLang="en-US" sz="1500" dirty="0"/>
              <a:t>Enrolling in Part A is automatic if Part A is free for you </a:t>
            </a:r>
            <a:r>
              <a:rPr lang="en-US" altLang="en-US" sz="1500" u="sng" dirty="0"/>
              <a:t>and</a:t>
            </a:r>
            <a:r>
              <a:rPr lang="en-US" altLang="en-US" sz="1500" dirty="0"/>
              <a:t> you are drawing Social Security benefits before you turn 65.</a:t>
            </a:r>
          </a:p>
          <a:p>
            <a:pPr eaLnBrk="1" hangingPunct="1">
              <a:buFontTx/>
              <a:buChar char="•"/>
            </a:pPr>
            <a:r>
              <a:rPr lang="en-US" altLang="en-US" sz="1500" dirty="0"/>
              <a:t>If you are not drawing Social Security benefits before age 65, you can enroll in Part A  anytime during your Initial Enrollment Period or afterwards.</a:t>
            </a:r>
          </a:p>
          <a:p>
            <a:pPr eaLnBrk="1" hangingPunct="1">
              <a:buFontTx/>
              <a:buChar char="•"/>
            </a:pPr>
            <a:r>
              <a:rPr lang="en-US" altLang="en-US" sz="1500" dirty="0"/>
              <a:t>If Part A is free for you then there is no penalty for delaying enrollment in Part A after you turn 65.   </a:t>
            </a:r>
          </a:p>
          <a:p>
            <a:pPr eaLnBrk="1" hangingPunct="1">
              <a:buFontTx/>
              <a:buChar char="•"/>
            </a:pPr>
            <a:endParaRPr lang="en-US" altLang="en-US" sz="1500" dirty="0"/>
          </a:p>
          <a:p>
            <a:pPr eaLnBrk="1" hangingPunct="1"/>
            <a:r>
              <a:rPr lang="en-US" altLang="en-US" sz="1500" dirty="0"/>
              <a:t>________________________________________________</a:t>
            </a:r>
          </a:p>
          <a:p>
            <a:r>
              <a:rPr lang="en-US" altLang="en-US" dirty="0"/>
              <a:t>Note to presenter: </a:t>
            </a:r>
          </a:p>
          <a:p>
            <a:r>
              <a:rPr lang="en-US" altLang="en-US" dirty="0"/>
              <a:t>Part A  premium  - 2023</a:t>
            </a:r>
          </a:p>
          <a:p>
            <a:r>
              <a:rPr lang="en-US" altLang="en-US" dirty="0"/>
              <a:t>30-39 quarters of Social Security work credit   $278</a:t>
            </a:r>
          </a:p>
          <a:p>
            <a:r>
              <a:rPr lang="en-US" altLang="en-US" dirty="0"/>
              <a:t>Less than 30 quarters of Social Security work credit   $506</a:t>
            </a:r>
          </a:p>
        </p:txBody>
      </p:sp>
    </p:spTree>
    <p:extLst>
      <p:ext uri="{BB962C8B-B14F-4D97-AF65-F5344CB8AC3E}">
        <p14:creationId xmlns:p14="http://schemas.microsoft.com/office/powerpoint/2010/main" val="228032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6D9A1D70-5CFF-4DD9-918B-282A8EEC2D30}" type="slidenum">
              <a:rPr lang="en-US" altLang="en-US" smtClean="0"/>
              <a:pPr>
                <a:spcBef>
                  <a:spcPct val="0"/>
                </a:spcBef>
              </a:pPr>
              <a:t>2</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500" dirty="0"/>
              <a:t>SHIIP is a service of the state of Iowa Insurance Division.</a:t>
            </a:r>
          </a:p>
          <a:p>
            <a:pPr eaLnBrk="1" hangingPunct="1">
              <a:buFontTx/>
              <a:buChar char="•"/>
            </a:pPr>
            <a:r>
              <a:rPr lang="en-US" altLang="en-US" sz="1500" dirty="0"/>
              <a:t>We help Iowans on Medicare with questions and problems related to Medicare and health insurance.  That includes Medicare Parts A &amp; B, Medicare Advantage plans, Medicare Part D-drug coverage, Medicare supplement insurance and retiree health plans, claims and medical assistance for people on Medicare.</a:t>
            </a:r>
          </a:p>
          <a:p>
            <a:pPr eaLnBrk="1" hangingPunct="1">
              <a:buFontTx/>
              <a:buChar char="•"/>
            </a:pPr>
            <a:r>
              <a:rPr lang="en-US" altLang="en-US" sz="1500" dirty="0"/>
              <a:t>Our services are free, confidential and objective—we do not recommend or endorse any companies, policies or agents</a:t>
            </a:r>
          </a:p>
          <a:p>
            <a:pPr eaLnBrk="1" hangingPunct="1"/>
            <a:endParaRPr lang="en-US" altLang="en-US" sz="1500" dirty="0"/>
          </a:p>
        </p:txBody>
      </p:sp>
    </p:spTree>
    <p:extLst>
      <p:ext uri="{BB962C8B-B14F-4D97-AF65-F5344CB8AC3E}">
        <p14:creationId xmlns:p14="http://schemas.microsoft.com/office/powerpoint/2010/main" val="2126553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07F19C04-4690-417E-BA74-F1259311418A}" type="slidenum">
              <a:rPr lang="en-US" altLang="en-US" smtClean="0"/>
              <a:pPr>
                <a:spcBef>
                  <a:spcPct val="0"/>
                </a:spcBef>
              </a:pPr>
              <a:t>20</a:t>
            </a:fld>
            <a:endParaRPr lang="en-US" altLang="en-US"/>
          </a:p>
        </p:txBody>
      </p:sp>
      <p:sp>
        <p:nvSpPr>
          <p:cNvPr id="55299" name="Rectangle 2"/>
          <p:cNvSpPr>
            <a:spLocks noGrp="1" noRot="1" noChangeAspect="1" noChangeArrowheads="1" noTextEdit="1"/>
          </p:cNvSpPr>
          <p:nvPr>
            <p:ph type="sldImg"/>
          </p:nvPr>
        </p:nvSpPr>
        <p:spPr>
          <a:xfrm>
            <a:off x="1260475" y="398463"/>
            <a:ext cx="4797425" cy="3597275"/>
          </a:xfrm>
          <a:ln/>
        </p:spPr>
      </p:sp>
      <p:sp>
        <p:nvSpPr>
          <p:cNvPr id="55300" name="Rectangle 3"/>
          <p:cNvSpPr>
            <a:spLocks noGrp="1" noChangeArrowheads="1"/>
          </p:cNvSpPr>
          <p:nvPr>
            <p:ph type="body" idx="1"/>
          </p:nvPr>
        </p:nvSpPr>
        <p:spPr>
          <a:xfrm>
            <a:off x="870744" y="4090682"/>
            <a:ext cx="5443791" cy="50891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574" indent="-235574" eaLnBrk="1" hangingPunct="1"/>
            <a:r>
              <a:rPr lang="en-US" altLang="en-US" sz="1500" b="1" dirty="0"/>
              <a:t>REFER TO:</a:t>
            </a:r>
            <a:r>
              <a:rPr lang="en-US" altLang="en-US" sz="1500" dirty="0"/>
              <a:t>  Page 2 of Iowa Medicare Supplement &amp; Premium Comparison Guide </a:t>
            </a:r>
            <a:endParaRPr lang="en-US" altLang="en-US" sz="1500" b="1" dirty="0"/>
          </a:p>
          <a:p>
            <a:pPr marL="235574" indent="-235574" eaLnBrk="1" hangingPunct="1"/>
            <a:endParaRPr lang="en-US" altLang="en-US" sz="1500" dirty="0"/>
          </a:p>
          <a:p>
            <a:pPr marL="235574" indent="-235574" eaLnBrk="1" hangingPunct="1"/>
            <a:r>
              <a:rPr lang="en-US" altLang="en-US" sz="1500" dirty="0"/>
              <a:t>In the Original Medicare Plan, for each benefit period in 2023 you pay:</a:t>
            </a:r>
          </a:p>
          <a:p>
            <a:pPr marL="774739" lvl="1" indent="-296956" eaLnBrk="1" hangingPunct="1">
              <a:buFontTx/>
              <a:buChar char="•"/>
            </a:pPr>
            <a:r>
              <a:rPr lang="en-US" altLang="en-US" sz="1500" dirty="0"/>
              <a:t>A total of $1,600 for a hospital stay of 1 – 60 days </a:t>
            </a:r>
          </a:p>
          <a:p>
            <a:pPr marL="774739" lvl="1" indent="-296956" eaLnBrk="1" hangingPunct="1">
              <a:buFontTx/>
              <a:buChar char="•"/>
            </a:pPr>
            <a:r>
              <a:rPr lang="en-US" altLang="en-US" sz="1500" dirty="0"/>
              <a:t>$400 per day for days 61 – 90 of a hospital stay </a:t>
            </a:r>
          </a:p>
          <a:p>
            <a:pPr marL="774739" lvl="1" indent="-296956" eaLnBrk="1" hangingPunct="1">
              <a:buFontTx/>
              <a:buChar char="•"/>
            </a:pPr>
            <a:r>
              <a:rPr lang="en-US" altLang="en-US" sz="1500" dirty="0"/>
              <a:t>$800  per day for days 91 – 150 of a hospital stay. These days are covered under your Lifetime Reserve Days. Lifetime Reserve Days are 60 days that Medicare will pay for when you are in a hospital for more than 90 days in a benefit period. Reserve days can be used only once during your lifetime. For each lifetime reserve day, you pay the daily coinsurance amount of $800 in 2023.</a:t>
            </a:r>
          </a:p>
          <a:p>
            <a:pPr marL="774739" lvl="1" indent="-296956" eaLnBrk="1" hangingPunct="1">
              <a:buFontTx/>
              <a:buChar char="•"/>
            </a:pPr>
            <a:r>
              <a:rPr lang="en-US" altLang="en-US" sz="1500" dirty="0"/>
              <a:t>All costs for each day beyond 150 days in a benefit period</a:t>
            </a:r>
          </a:p>
          <a:p>
            <a:pPr marL="235574" indent="-235574" eaLnBrk="1" hangingPunct="1">
              <a:buClr>
                <a:srgbClr val="FF00FF"/>
              </a:buClr>
            </a:pPr>
            <a:endParaRPr lang="en-US" altLang="en-US" sz="1500" dirty="0"/>
          </a:p>
        </p:txBody>
      </p:sp>
    </p:spTree>
    <p:extLst>
      <p:ext uri="{BB962C8B-B14F-4D97-AF65-F5344CB8AC3E}">
        <p14:creationId xmlns:p14="http://schemas.microsoft.com/office/powerpoint/2010/main" val="1422082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5B18402E-16A0-4DB8-8473-5EAC33CDDD0B}" type="slidenum">
              <a:rPr lang="en-US" altLang="en-US" smtClean="0"/>
              <a:pPr>
                <a:spcBef>
                  <a:spcPct val="0"/>
                </a:spcBef>
              </a:pPr>
              <a:t>21</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77055" y="4571074"/>
            <a:ext cx="5605788" cy="48120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574" indent="-235574" eaLnBrk="1" hangingPunct="1"/>
            <a:r>
              <a:rPr lang="en-US" altLang="en-US" sz="1500" dirty="0"/>
              <a:t>Which just discussed your costs during a hospital benefit period.  So you can better understand these costs lets look at what defines a benefit period.</a:t>
            </a:r>
          </a:p>
          <a:p>
            <a:pPr marL="317539" indent="-296956" eaLnBrk="1" hangingPunct="1"/>
            <a:r>
              <a:rPr lang="en-US" altLang="en-US" sz="1500" dirty="0"/>
              <a:t>A benefit period refers to the way Medicare measures your use of hospital and skilled nursing facility (SNF) services. </a:t>
            </a:r>
          </a:p>
          <a:p>
            <a:pPr marL="317539" indent="-296956" eaLnBrk="1" hangingPunct="1"/>
            <a:r>
              <a:rPr lang="en-US" altLang="en-US" sz="1500" dirty="0"/>
              <a:t>A benefit period begins the day you are admitted to a hospital as an inpatient. </a:t>
            </a:r>
          </a:p>
          <a:p>
            <a:pPr marL="317539" indent="-296956" eaLnBrk="1" hangingPunct="1"/>
            <a:r>
              <a:rPr lang="en-US" altLang="en-US" sz="1500" dirty="0"/>
              <a:t>The benefit period ends when you have not received Medicare-inpatient hospital or skilled nursing care for 60 days in a row. </a:t>
            </a:r>
          </a:p>
          <a:p>
            <a:pPr marL="317539" indent="-296956" eaLnBrk="1" hangingPunct="1"/>
            <a:r>
              <a:rPr lang="en-US" altLang="en-US" sz="1500" dirty="0"/>
              <a:t>If you go into the hospital after one benefit period has ended, a new benefit period begins. </a:t>
            </a:r>
          </a:p>
          <a:p>
            <a:pPr marL="317539" indent="-296956" eaLnBrk="1" hangingPunct="1"/>
            <a:r>
              <a:rPr lang="en-US" altLang="en-US" sz="1500" dirty="0"/>
              <a:t>You must pay the inpatient hospital deductible ($1,600 in 2023) for each benefit period. </a:t>
            </a:r>
          </a:p>
          <a:p>
            <a:pPr eaLnBrk="1" hangingPunct="1"/>
            <a:r>
              <a:rPr lang="en-US" altLang="en-US" sz="1500" dirty="0"/>
              <a:t>You may have more than one benefit period in a calendar year, which means paying more than one Part A deductible.  There is no limit to the number of benefit periods you can have.</a:t>
            </a:r>
          </a:p>
          <a:p>
            <a:pPr marL="235574" indent="-235574" eaLnBrk="1" hangingPunct="1">
              <a:buClr>
                <a:srgbClr val="FF00FF"/>
              </a:buClr>
            </a:pPr>
            <a:endParaRPr lang="en-US" altLang="en-US" sz="1500" dirty="0"/>
          </a:p>
        </p:txBody>
      </p:sp>
    </p:spTree>
    <p:extLst>
      <p:ext uri="{BB962C8B-B14F-4D97-AF65-F5344CB8AC3E}">
        <p14:creationId xmlns:p14="http://schemas.microsoft.com/office/powerpoint/2010/main" val="2757750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E5FE84D3-51B8-4A7D-8D2F-3DC8F3BC7593}" type="slidenum">
              <a:rPr lang="en-US" altLang="en-US" smtClean="0"/>
              <a:pPr>
                <a:spcBef>
                  <a:spcPct val="0"/>
                </a:spcBef>
              </a:pPr>
              <a:t>22</a:t>
            </a:fld>
            <a:endParaRPr lang="en-US" altLang="en-US"/>
          </a:p>
        </p:txBody>
      </p:sp>
      <p:sp>
        <p:nvSpPr>
          <p:cNvPr id="57347" name="Rectangle 2"/>
          <p:cNvSpPr>
            <a:spLocks noGrp="1" noRot="1" noChangeAspect="1" noChangeArrowheads="1" noTextEdit="1"/>
          </p:cNvSpPr>
          <p:nvPr>
            <p:ph type="sldImg"/>
          </p:nvPr>
        </p:nvSpPr>
        <p:spPr>
          <a:xfrm>
            <a:off x="1260475" y="398463"/>
            <a:ext cx="4797425" cy="3597275"/>
          </a:xfrm>
          <a:ln/>
        </p:spPr>
      </p:sp>
      <p:sp>
        <p:nvSpPr>
          <p:cNvPr id="57348" name="Rectangle 3"/>
          <p:cNvSpPr>
            <a:spLocks noGrp="1" noChangeArrowheads="1"/>
          </p:cNvSpPr>
          <p:nvPr>
            <p:ph type="body" idx="1"/>
          </p:nvPr>
        </p:nvSpPr>
        <p:spPr>
          <a:xfrm>
            <a:off x="793327" y="4135011"/>
            <a:ext cx="5728545" cy="46105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15" tIns="47758" rIns="95515" bIns="47758"/>
          <a:lstStyle/>
          <a:p>
            <a:pPr marL="235574" indent="-235574" eaLnBrk="1" hangingPunct="1"/>
            <a:r>
              <a:rPr lang="en-US" altLang="en-US" dirty="0"/>
              <a:t>Medicare Part A will pay for skilled nursing facility (SNF) care for people with Medicare only if all of the following are true:</a:t>
            </a:r>
          </a:p>
          <a:p>
            <a:pPr marL="774739" lvl="1" indent="-296956" eaLnBrk="1" hangingPunct="1">
              <a:spcBef>
                <a:spcPts val="523"/>
              </a:spcBef>
              <a:spcAft>
                <a:spcPts val="523"/>
              </a:spcAft>
              <a:buFontTx/>
              <a:buChar char="•"/>
            </a:pPr>
            <a:r>
              <a:rPr lang="en-US" altLang="en-US" dirty="0"/>
              <a:t>You have Medicare Part A and you have been admitted as an inpatient in a hospital for at 3 consecutive days or more, not counting the day you leave the hospital; and</a:t>
            </a:r>
          </a:p>
          <a:p>
            <a:pPr marL="774739" lvl="1" indent="-296956" eaLnBrk="1" hangingPunct="1">
              <a:spcBef>
                <a:spcPts val="523"/>
              </a:spcBef>
              <a:spcAft>
                <a:spcPts val="523"/>
              </a:spcAft>
              <a:buFontTx/>
              <a:buChar char="•"/>
            </a:pPr>
            <a:r>
              <a:rPr lang="en-US" altLang="en-US" dirty="0"/>
              <a:t>You are admitted to the SNF within 30 days after you leave the hospital; and</a:t>
            </a:r>
          </a:p>
          <a:p>
            <a:pPr marL="774739" lvl="1" indent="-296956" eaLnBrk="1" hangingPunct="1">
              <a:spcBef>
                <a:spcPts val="523"/>
              </a:spcBef>
              <a:spcAft>
                <a:spcPts val="523"/>
              </a:spcAft>
              <a:buFontTx/>
              <a:buChar char="•"/>
            </a:pPr>
            <a:r>
              <a:rPr lang="en-US" altLang="en-US" dirty="0"/>
              <a:t>You need, and your doctor has ordered, inpatient services in a SNF, which require the skills of professional personnel like registered nurse, physical therapist, occupational therapist or speech-language pathologists; and</a:t>
            </a:r>
          </a:p>
          <a:p>
            <a:pPr marL="774739" lvl="1" indent="-296956" eaLnBrk="1" hangingPunct="1">
              <a:spcBef>
                <a:spcPts val="523"/>
              </a:spcBef>
              <a:spcAft>
                <a:spcPts val="523"/>
              </a:spcAft>
              <a:buFontTx/>
              <a:buChar char="•"/>
            </a:pPr>
            <a:r>
              <a:rPr lang="en-US" altLang="en-US" dirty="0"/>
              <a:t>You need and get the required skilled care on a daily basis; and</a:t>
            </a:r>
          </a:p>
          <a:p>
            <a:pPr marL="774739" lvl="1" indent="-296956" eaLnBrk="1" hangingPunct="1">
              <a:buFontTx/>
              <a:buChar char="•"/>
            </a:pPr>
            <a:r>
              <a:rPr lang="en-US" altLang="en-US" dirty="0"/>
              <a:t>Your care in the SNF is for a condition that was treated in the hospital; and the facility MUST be a Medicare participating SNF.</a:t>
            </a:r>
          </a:p>
          <a:p>
            <a:pPr marL="235574" indent="-235574" eaLnBrk="1" hangingPunct="1">
              <a:buFontTx/>
              <a:buChar char="•"/>
            </a:pPr>
            <a:r>
              <a:rPr lang="en-US" altLang="en-US" dirty="0"/>
              <a:t>Skilled nursing facility (SNF) care is covered in full for the first 20 days when you meet the requirements for a Medicare-covered stay. </a:t>
            </a:r>
          </a:p>
          <a:p>
            <a:pPr marL="235574" indent="-235574" eaLnBrk="1" hangingPunct="1">
              <a:buFontTx/>
              <a:buChar char="•"/>
            </a:pPr>
            <a:r>
              <a:rPr lang="en-US" altLang="en-US" dirty="0"/>
              <a:t>Under the Original Medicare Plan, for days 21 – 100, SNF care is covered except for coinsurance of up to $200 per day in 2023. </a:t>
            </a:r>
          </a:p>
          <a:p>
            <a:pPr marL="235574" indent="-235574" eaLnBrk="1" hangingPunct="1">
              <a:buFontTx/>
              <a:buChar char="•"/>
            </a:pPr>
            <a:r>
              <a:rPr lang="en-US" altLang="en-US" dirty="0"/>
              <a:t>After 100 days, Medicare Part A no longer covers SNF care. To qualify for a new benefit period you must have a break of 60 days from skilled and hospital care. Then you would need a new 3-day hospital stay to qualify for another 100 days of Medicare-covered skilled care.</a:t>
            </a:r>
          </a:p>
          <a:p>
            <a:pPr marL="235574" indent="-235574" eaLnBrk="1" hangingPunct="1"/>
            <a:endParaRPr lang="en-US" altLang="en-US" sz="1700" dirty="0"/>
          </a:p>
        </p:txBody>
      </p:sp>
    </p:spTree>
    <p:extLst>
      <p:ext uri="{BB962C8B-B14F-4D97-AF65-F5344CB8AC3E}">
        <p14:creationId xmlns:p14="http://schemas.microsoft.com/office/powerpoint/2010/main" val="2653272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E620562B-360B-4F97-AFAA-3E08E4F25C42}" type="slidenum">
              <a:rPr lang="en-US" altLang="en-US" smtClean="0"/>
              <a:pPr>
                <a:spcBef>
                  <a:spcPct val="0"/>
                </a:spcBef>
              </a:pPr>
              <a:t>23</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717467" y="4327345"/>
            <a:ext cx="5788036" cy="4810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300" dirty="0"/>
              <a:t>Medicare Part A pays for your home health services for as long as you are eligible and your doctor says you need these services.  </a:t>
            </a:r>
          </a:p>
          <a:p>
            <a:pPr eaLnBrk="1" hangingPunct="1"/>
            <a:r>
              <a:rPr lang="en-US" altLang="en-US" sz="1300" dirty="0">
                <a:solidFill>
                  <a:srgbClr val="000000"/>
                </a:solidFill>
              </a:rPr>
              <a:t>If you have Medicare you can use your Home Health benefits if:</a:t>
            </a:r>
          </a:p>
          <a:p>
            <a:pPr marL="171450" indent="-171450" eaLnBrk="1" hangingPunct="1">
              <a:buFont typeface="Arial" panose="020B0604020202020204" pitchFamily="34" charset="0"/>
              <a:buChar char="•"/>
            </a:pPr>
            <a:r>
              <a:rPr lang="en-US" altLang="en-US" sz="1300" dirty="0">
                <a:solidFill>
                  <a:srgbClr val="000000"/>
                </a:solidFill>
              </a:rPr>
              <a:t>You are under the care of a doctor</a:t>
            </a:r>
          </a:p>
          <a:p>
            <a:pPr marL="171450" indent="-171450" eaLnBrk="1" hangingPunct="1">
              <a:buFont typeface="Arial" panose="020B0604020202020204" pitchFamily="34" charset="0"/>
              <a:buChar char="•"/>
            </a:pPr>
            <a:r>
              <a:rPr lang="en-US" altLang="en-US" sz="1300" dirty="0">
                <a:solidFill>
                  <a:srgbClr val="000000"/>
                </a:solidFill>
              </a:rPr>
              <a:t>Your doctor certifies that you need, one or more of these services:</a:t>
            </a:r>
          </a:p>
          <a:p>
            <a:pPr marL="628650" lvl="1" indent="-171450" eaLnBrk="1" hangingPunct="1">
              <a:buFont typeface="Arial" panose="020B0604020202020204" pitchFamily="34" charset="0"/>
              <a:buChar char="•"/>
            </a:pPr>
            <a:r>
              <a:rPr lang="en-US" altLang="en-US" sz="1300" dirty="0">
                <a:solidFill>
                  <a:srgbClr val="000000"/>
                </a:solidFill>
              </a:rPr>
              <a:t>Skilled Nursing Care</a:t>
            </a:r>
          </a:p>
          <a:p>
            <a:pPr marL="628650" lvl="1" indent="-171450" eaLnBrk="1" hangingPunct="1">
              <a:buFont typeface="Arial" panose="020B0604020202020204" pitchFamily="34" charset="0"/>
              <a:buChar char="•"/>
            </a:pPr>
            <a:r>
              <a:rPr lang="en-US" altLang="en-US" sz="1300" dirty="0">
                <a:solidFill>
                  <a:srgbClr val="000000"/>
                </a:solidFill>
              </a:rPr>
              <a:t>Physical therapy</a:t>
            </a:r>
          </a:p>
          <a:p>
            <a:pPr marL="628650" lvl="1" indent="-171450" eaLnBrk="1" hangingPunct="1">
              <a:buFont typeface="Arial" panose="020B0604020202020204" pitchFamily="34" charset="0"/>
              <a:buChar char="•"/>
            </a:pPr>
            <a:r>
              <a:rPr lang="en-US" altLang="en-US" sz="1300" dirty="0">
                <a:solidFill>
                  <a:srgbClr val="000000"/>
                </a:solidFill>
              </a:rPr>
              <a:t>Speech–language Therapy</a:t>
            </a:r>
          </a:p>
          <a:p>
            <a:pPr marL="628650" lvl="1" indent="-171450" eaLnBrk="1" hangingPunct="1">
              <a:buFont typeface="Arial" panose="020B0604020202020204" pitchFamily="34" charset="0"/>
              <a:buChar char="•"/>
            </a:pPr>
            <a:r>
              <a:rPr lang="en-US" altLang="en-US" sz="1300" dirty="0">
                <a:solidFill>
                  <a:srgbClr val="000000"/>
                </a:solidFill>
              </a:rPr>
              <a:t>Occupational Therapy </a:t>
            </a:r>
          </a:p>
          <a:p>
            <a:pPr marL="171450" indent="-171450" eaLnBrk="1" hangingPunct="1">
              <a:buFont typeface="Arial" panose="020B0604020202020204" pitchFamily="34" charset="0"/>
              <a:buChar char="•"/>
            </a:pPr>
            <a:r>
              <a:rPr lang="en-US" altLang="en-US" sz="1300" dirty="0">
                <a:solidFill>
                  <a:srgbClr val="000000"/>
                </a:solidFill>
              </a:rPr>
              <a:t>The Home Health agency is approved by Medicare</a:t>
            </a:r>
          </a:p>
          <a:p>
            <a:pPr marL="171450" indent="-171450" eaLnBrk="1" hangingPunct="1">
              <a:buFont typeface="Arial" panose="020B0604020202020204" pitchFamily="34" charset="0"/>
              <a:buChar char="•"/>
            </a:pPr>
            <a:r>
              <a:rPr lang="en-US" altLang="en-US" sz="1300" dirty="0"/>
              <a:t>You are homebound, which means you have trouble leaving your home without help because of an illness or injury, or leaving your home isn’t recommended because of your condition.  You may leave home for medical treatment or short, infrequent absences for non-medical reasons, like an occasional trip to the barber, a walk around the block or a drive, or attendance at a family reunion , funeral, graduation. </a:t>
            </a:r>
            <a:endParaRPr lang="en-US" altLang="en-US" sz="1300" dirty="0">
              <a:solidFill>
                <a:srgbClr val="000000"/>
              </a:solidFill>
            </a:endParaRPr>
          </a:p>
          <a:p>
            <a:pPr eaLnBrk="1" hangingPunct="1"/>
            <a:r>
              <a:rPr lang="en-US" altLang="en-US" sz="1300" dirty="0"/>
              <a:t>Medicare will also pay for part-time home health aide services (like personal care), if needed to maintain your health or treat you illness or injury.  </a:t>
            </a:r>
          </a:p>
          <a:p>
            <a:pPr eaLnBrk="1" hangingPunct="1"/>
            <a:r>
              <a:rPr lang="en-US" altLang="en-US" sz="1300" dirty="0"/>
              <a:t>Medicare doesn’t covered home health aide services unless you are also getting skilled care. </a:t>
            </a:r>
          </a:p>
        </p:txBody>
      </p:sp>
    </p:spTree>
    <p:extLst>
      <p:ext uri="{BB962C8B-B14F-4D97-AF65-F5344CB8AC3E}">
        <p14:creationId xmlns:p14="http://schemas.microsoft.com/office/powerpoint/2010/main" val="3794355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3CAF144A-48D5-4A8C-A36C-365097A16CE3}" type="slidenum">
              <a:rPr lang="en-US" altLang="en-US" smtClean="0"/>
              <a:pPr>
                <a:spcBef>
                  <a:spcPct val="0"/>
                </a:spcBef>
              </a:pPr>
              <a:t>24</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10428" y="4564505"/>
            <a:ext cx="5595369" cy="39857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400" dirty="0"/>
              <a:t>Part A also covers hospice care.</a:t>
            </a:r>
          </a:p>
          <a:p>
            <a:pPr eaLnBrk="1" hangingPunct="1">
              <a:buFontTx/>
              <a:buChar char="•"/>
            </a:pPr>
            <a:r>
              <a:rPr lang="en-US" altLang="en-US" sz="1400" dirty="0"/>
              <a:t>You can get hospice care as long as your doctor certifies that you are terminally ill and probably have less than 6 months to live</a:t>
            </a:r>
          </a:p>
          <a:p>
            <a:pPr eaLnBrk="1" hangingPunct="1">
              <a:buFontTx/>
              <a:buChar char="•"/>
            </a:pPr>
            <a:r>
              <a:rPr lang="en-US" altLang="en-US" sz="1400" dirty="0"/>
              <a:t>Hospice care is usually given in your home, but it may be covered in a hospice facility approved by Medicare.</a:t>
            </a:r>
            <a:r>
              <a:rPr lang="en-US" altLang="en-US" sz="1400" baseline="0" dirty="0"/>
              <a:t> </a:t>
            </a:r>
            <a:r>
              <a:rPr lang="en-US" altLang="en-US" sz="1400" dirty="0"/>
              <a:t>Room and board in the facility are not covered by Medicare.</a:t>
            </a:r>
          </a:p>
          <a:p>
            <a:pPr eaLnBrk="1" hangingPunct="1">
              <a:buFontTx/>
              <a:buChar char="•"/>
            </a:pPr>
            <a:r>
              <a:rPr lang="en-US" altLang="en-US" sz="1400" dirty="0"/>
              <a:t>If the caregiver such as a family member needs rest, Medicare covers up to 5 days of inpatient respite care in a Medicare-approved facility such as a hospital or nursing home. You</a:t>
            </a:r>
            <a:r>
              <a:rPr lang="en-US" altLang="en-US" sz="1400" baseline="0" dirty="0"/>
              <a:t> may pay 5% of the approved amount for respite care</a:t>
            </a:r>
          </a:p>
          <a:p>
            <a:pPr eaLnBrk="1" hangingPunct="1">
              <a:buFontTx/>
              <a:buChar char="•"/>
            </a:pPr>
            <a:r>
              <a:rPr lang="en-US" altLang="en-US" sz="1400" baseline="0" dirty="0"/>
              <a:t>You pay a copayment of up to $5 for pain and symptom management prescriptions</a:t>
            </a:r>
            <a:endParaRPr lang="en-US" altLang="en-US" sz="1400" dirty="0"/>
          </a:p>
          <a:p>
            <a:pPr eaLnBrk="1" hangingPunct="1"/>
            <a:endParaRPr lang="en-US" altLang="en-US" sz="1500" dirty="0"/>
          </a:p>
        </p:txBody>
      </p:sp>
    </p:spTree>
    <p:extLst>
      <p:ext uri="{BB962C8B-B14F-4D97-AF65-F5344CB8AC3E}">
        <p14:creationId xmlns:p14="http://schemas.microsoft.com/office/powerpoint/2010/main" val="3448867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1C815B22-21DE-4CF2-9092-8735130CD24F}" type="slidenum">
              <a:rPr lang="en-US" altLang="en-US" smtClean="0"/>
              <a:pPr>
                <a:spcBef>
                  <a:spcPct val="0"/>
                </a:spcBef>
              </a:pPr>
              <a:t>25</a:t>
            </a:fld>
            <a:endParaRPr lang="en-US" altLang="en-US"/>
          </a:p>
        </p:txBody>
      </p:sp>
      <p:sp>
        <p:nvSpPr>
          <p:cNvPr id="63491" name="Rectangle 2"/>
          <p:cNvSpPr>
            <a:spLocks noGrp="1" noChangeArrowheads="1"/>
          </p:cNvSpPr>
          <p:nvPr>
            <p:ph type="body" idx="1"/>
          </p:nvPr>
        </p:nvSpPr>
        <p:spPr>
          <a:xfrm>
            <a:off x="977048" y="4492376"/>
            <a:ext cx="5524790" cy="48120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16" tIns="49009" rIns="98016" bIns="49009"/>
          <a:lstStyle/>
          <a:p>
            <a:pPr marL="235574" indent="-235574" eaLnBrk="1" hangingPunct="1">
              <a:spcBef>
                <a:spcPct val="0"/>
              </a:spcBef>
              <a:buClr>
                <a:srgbClr val="FF5BC8"/>
              </a:buClr>
            </a:pPr>
            <a:r>
              <a:rPr lang="en-US" altLang="en-US" sz="1500" b="1" dirty="0"/>
              <a:t>REFER TO:  </a:t>
            </a:r>
            <a:r>
              <a:rPr lang="en-US" altLang="en-US" sz="1500" dirty="0"/>
              <a:t>Page 1 of Iowa Medicare Supplement &amp; Premium Comparison Guide </a:t>
            </a:r>
          </a:p>
          <a:p>
            <a:pPr marL="235574" indent="-235574" eaLnBrk="1" hangingPunct="1">
              <a:spcBef>
                <a:spcPct val="0"/>
              </a:spcBef>
              <a:buClr>
                <a:srgbClr val="FF5BC8"/>
              </a:buClr>
            </a:pPr>
            <a:endParaRPr lang="en-US" altLang="en-US" sz="1500" b="1" dirty="0"/>
          </a:p>
          <a:p>
            <a:pPr marL="235574" indent="-235574" eaLnBrk="1" hangingPunct="1">
              <a:spcBef>
                <a:spcPct val="0"/>
              </a:spcBef>
              <a:buClr>
                <a:srgbClr val="FF5BC8"/>
              </a:buClr>
            </a:pPr>
            <a:r>
              <a:rPr lang="en-US" altLang="en-US" sz="1500" dirty="0"/>
              <a:t>Medicare Part B covers</a:t>
            </a:r>
          </a:p>
          <a:p>
            <a:pPr marL="235574" indent="-235574" eaLnBrk="1" hangingPunct="1">
              <a:spcBef>
                <a:spcPct val="0"/>
              </a:spcBef>
              <a:buClr>
                <a:srgbClr val="FF5BC8"/>
              </a:buClr>
            </a:pPr>
            <a:r>
              <a:rPr lang="en-US" altLang="en-US" sz="1500" b="1" dirty="0"/>
              <a:t>Doctors’ services</a:t>
            </a:r>
            <a:r>
              <a:rPr lang="en-US" altLang="en-US" sz="1500" dirty="0"/>
              <a:t> - wherever doctor provides care</a:t>
            </a:r>
          </a:p>
          <a:p>
            <a:pPr marL="235574" indent="-235574" eaLnBrk="1" hangingPunct="1">
              <a:spcBef>
                <a:spcPct val="0"/>
              </a:spcBef>
              <a:buClr>
                <a:srgbClr val="FF5BC8"/>
              </a:buClr>
            </a:pPr>
            <a:r>
              <a:rPr lang="en-US" altLang="en-US" sz="1500" b="1" dirty="0"/>
              <a:t>Outpatient, Emergency</a:t>
            </a:r>
            <a:endParaRPr lang="en-US" altLang="en-US" sz="1500" dirty="0"/>
          </a:p>
          <a:p>
            <a:pPr marL="355019" lvl="1" eaLnBrk="1" hangingPunct="1">
              <a:spcBef>
                <a:spcPct val="0"/>
              </a:spcBef>
              <a:buClr>
                <a:srgbClr val="FF5BC8"/>
              </a:buClr>
            </a:pPr>
            <a:r>
              <a:rPr lang="en-US" altLang="en-US" sz="1500" dirty="0"/>
              <a:t>You can be considered outpatient even if kept over night.  Ask what your status is.</a:t>
            </a:r>
          </a:p>
          <a:p>
            <a:pPr marL="235574" indent="-235574" eaLnBrk="1" hangingPunct="1">
              <a:spcBef>
                <a:spcPct val="0"/>
              </a:spcBef>
              <a:buClr>
                <a:srgbClr val="FF5BC8"/>
              </a:buClr>
            </a:pPr>
            <a:r>
              <a:rPr lang="en-US" altLang="en-US" sz="1500" b="1" dirty="0"/>
              <a:t>Home Health</a:t>
            </a:r>
            <a:r>
              <a:rPr lang="en-US" altLang="en-US" sz="1500" dirty="0"/>
              <a:t> - some under Part A and some under </a:t>
            </a:r>
          </a:p>
          <a:p>
            <a:pPr marL="235574" indent="-235574" eaLnBrk="1" hangingPunct="1">
              <a:spcBef>
                <a:spcPct val="0"/>
              </a:spcBef>
              <a:buClr>
                <a:srgbClr val="FF5BC8"/>
              </a:buClr>
            </a:pPr>
            <a:r>
              <a:rPr lang="en-US" altLang="en-US" sz="1500" dirty="0"/>
              <a:t>	Part B- but if you have only A or B, all types of eligible home health services are paid. </a:t>
            </a:r>
          </a:p>
          <a:p>
            <a:pPr marL="235574" indent="-235574" eaLnBrk="1" hangingPunct="1">
              <a:spcBef>
                <a:spcPct val="0"/>
              </a:spcBef>
              <a:buClr>
                <a:srgbClr val="FF5BC8"/>
              </a:buClr>
            </a:pPr>
            <a:r>
              <a:rPr lang="en-US" altLang="en-US" sz="1500" b="1" dirty="0"/>
              <a:t>Durable Medical Equipment</a:t>
            </a:r>
            <a:r>
              <a:rPr lang="en-US" altLang="en-US" sz="1500" dirty="0"/>
              <a:t> such as walkers, wheel chairs, oxygen equipment, and diabetic supplies. </a:t>
            </a:r>
          </a:p>
          <a:p>
            <a:pPr marL="235574" indent="-235574" eaLnBrk="1" hangingPunct="1">
              <a:spcBef>
                <a:spcPct val="0"/>
              </a:spcBef>
              <a:buClr>
                <a:srgbClr val="FF5BC8"/>
              </a:buClr>
            </a:pPr>
            <a:r>
              <a:rPr lang="en-US" altLang="en-US" sz="1500" b="1" dirty="0"/>
              <a:t>Other Services &amp; Supplies</a:t>
            </a:r>
            <a:r>
              <a:rPr lang="en-US" altLang="en-US" sz="1500" dirty="0"/>
              <a:t> such as ambulances, laboratories, therapy</a:t>
            </a:r>
          </a:p>
        </p:txBody>
      </p:sp>
      <p:sp>
        <p:nvSpPr>
          <p:cNvPr id="63492" name="Rectangle 3"/>
          <p:cNvSpPr>
            <a:spLocks noGrp="1" noRot="1" noChangeAspect="1" noChangeArrowheads="1" noTextEdit="1"/>
          </p:cNvSpPr>
          <p:nvPr>
            <p:ph type="sldImg"/>
          </p:nvPr>
        </p:nvSpPr>
        <p:spPr>
          <a:ln/>
        </p:spPr>
      </p:sp>
    </p:spTree>
    <p:extLst>
      <p:ext uri="{BB962C8B-B14F-4D97-AF65-F5344CB8AC3E}">
        <p14:creationId xmlns:p14="http://schemas.microsoft.com/office/powerpoint/2010/main" val="2012927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xfrm>
            <a:off x="354017" y="4560125"/>
            <a:ext cx="6284290" cy="44057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t>Before 2007, beneficiaries paid the same monthly Part B premium representing 25% of the actual cost of the benefit.  Beginning January 1, 2007, an individual or couple’s modified annual adjusted gross income is used to determine how much is paid for the Part B premium. </a:t>
            </a:r>
          </a:p>
          <a:p>
            <a:r>
              <a:rPr lang="en-US" altLang="en-US" sz="1400" dirty="0"/>
              <a:t>Individuals who will pay more than the minimum premium in 2023 include: Individuals with an income greater than $97,000 (including those who are married and file separately) and couples who file a joint tax return with an income greater than $194,000 (based on modified adjusted gross income from 2020 tax returns).    </a:t>
            </a:r>
          </a:p>
          <a:p>
            <a:endParaRPr lang="en-US" altLang="en-US" dirty="0"/>
          </a:p>
          <a:p>
            <a:r>
              <a:rPr lang="en-US" altLang="en-US" sz="1400" dirty="0"/>
              <a:t>The extra premium amount is called IRMAA – which stands for “income related monthly adjusted amount” </a:t>
            </a:r>
          </a:p>
          <a:p>
            <a:r>
              <a:rPr lang="en-US" altLang="en-US" sz="1400" dirty="0"/>
              <a:t>IRMAA is withheld from your Social Security check.  If you don’t get a SS check, you will be billed for the IRMAA by Medicare.   </a:t>
            </a:r>
          </a:p>
          <a:p>
            <a:r>
              <a:rPr lang="en-US" altLang="en-US" sz="1400" dirty="0"/>
              <a:t>The amount of premium these higher income people pay are found on page 1 of the Iowa Medicare Supplement &amp; Premium Comparison Guide, which is in your packet. </a:t>
            </a:r>
          </a:p>
          <a:p>
            <a:r>
              <a:rPr lang="en-US" altLang="en-US" sz="1400" dirty="0"/>
              <a:t> </a:t>
            </a:r>
          </a:p>
          <a:p>
            <a:r>
              <a:rPr lang="en-US" altLang="en-US" sz="1400" dirty="0"/>
              <a:t>[Note the income used to determine IRMAA is a form of adjusted gross income but it’s specific to Medicare. The modified adjusted gross income is different from your adjusted gross income because some people have additional sources that have to be added to their adjusted gross income to determine their IRMAA.]</a:t>
            </a:r>
          </a:p>
          <a:p>
            <a:r>
              <a:rPr lang="en-US" altLang="en-US" sz="1400" dirty="0"/>
              <a:t> </a:t>
            </a:r>
          </a:p>
          <a:p>
            <a:endParaRPr lang="en-US" altLang="en-US" sz="1400"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836">
              <a:defRPr sz="4600" b="1">
                <a:solidFill>
                  <a:schemeClr val="hlink"/>
                </a:solidFill>
                <a:latin typeface="Arial" panose="020B0604020202020204" pitchFamily="34" charset="0"/>
              </a:defRPr>
            </a:lvl1pPr>
            <a:lvl2pPr marL="776397" indent="-298614" defTabSz="968836">
              <a:defRPr sz="4600" b="1">
                <a:solidFill>
                  <a:schemeClr val="hlink"/>
                </a:solidFill>
                <a:latin typeface="Arial" panose="020B0604020202020204" pitchFamily="34" charset="0"/>
              </a:defRPr>
            </a:lvl2pPr>
            <a:lvl3pPr marL="1194456" indent="-238891" defTabSz="968836">
              <a:defRPr sz="4600" b="1">
                <a:solidFill>
                  <a:schemeClr val="hlink"/>
                </a:solidFill>
                <a:latin typeface="Arial" panose="020B0604020202020204" pitchFamily="34" charset="0"/>
              </a:defRPr>
            </a:lvl3pPr>
            <a:lvl4pPr marL="1672239" indent="-238891" defTabSz="968836">
              <a:defRPr sz="4600" b="1">
                <a:solidFill>
                  <a:schemeClr val="hlink"/>
                </a:solidFill>
                <a:latin typeface="Arial" panose="020B0604020202020204" pitchFamily="34" charset="0"/>
              </a:defRPr>
            </a:lvl4pPr>
            <a:lvl5pPr marL="2150021" indent="-238891" defTabSz="968836">
              <a:defRPr sz="4600" b="1">
                <a:solidFill>
                  <a:schemeClr val="hlink"/>
                </a:solidFill>
                <a:latin typeface="Arial" panose="020B0604020202020204" pitchFamily="34" charset="0"/>
              </a:defRPr>
            </a:lvl5pPr>
            <a:lvl6pPr marL="2627804" indent="-238891" defTabSz="968836" eaLnBrk="0" fontAlgn="base" hangingPunct="0">
              <a:spcBef>
                <a:spcPct val="0"/>
              </a:spcBef>
              <a:spcAft>
                <a:spcPct val="0"/>
              </a:spcAft>
              <a:defRPr sz="4600" b="1">
                <a:solidFill>
                  <a:schemeClr val="hlink"/>
                </a:solidFill>
                <a:latin typeface="Arial" panose="020B0604020202020204" pitchFamily="34" charset="0"/>
              </a:defRPr>
            </a:lvl6pPr>
            <a:lvl7pPr marL="3105585" indent="-238891" defTabSz="968836" eaLnBrk="0" fontAlgn="base" hangingPunct="0">
              <a:spcBef>
                <a:spcPct val="0"/>
              </a:spcBef>
              <a:spcAft>
                <a:spcPct val="0"/>
              </a:spcAft>
              <a:defRPr sz="4600" b="1">
                <a:solidFill>
                  <a:schemeClr val="hlink"/>
                </a:solidFill>
                <a:latin typeface="Arial" panose="020B0604020202020204" pitchFamily="34" charset="0"/>
              </a:defRPr>
            </a:lvl7pPr>
            <a:lvl8pPr marL="3583367" indent="-238891" defTabSz="968836" eaLnBrk="0" fontAlgn="base" hangingPunct="0">
              <a:spcBef>
                <a:spcPct val="0"/>
              </a:spcBef>
              <a:spcAft>
                <a:spcPct val="0"/>
              </a:spcAft>
              <a:defRPr sz="4600" b="1">
                <a:solidFill>
                  <a:schemeClr val="hlink"/>
                </a:solidFill>
                <a:latin typeface="Arial" panose="020B0604020202020204" pitchFamily="34" charset="0"/>
              </a:defRPr>
            </a:lvl8pPr>
            <a:lvl9pPr marL="4061150" indent="-238891" defTabSz="968836" eaLnBrk="0" fontAlgn="base" hangingPunct="0">
              <a:spcBef>
                <a:spcPct val="0"/>
              </a:spcBef>
              <a:spcAft>
                <a:spcPct val="0"/>
              </a:spcAft>
              <a:defRPr sz="4600" b="1">
                <a:solidFill>
                  <a:schemeClr val="hlink"/>
                </a:solidFill>
                <a:latin typeface="Arial" panose="020B0604020202020204" pitchFamily="34" charset="0"/>
              </a:defRPr>
            </a:lvl9pPr>
          </a:lstStyle>
          <a:p>
            <a:fld id="{616C45F6-631D-49B2-8694-53551AEC7781}" type="slidenum">
              <a:rPr lang="en-US" altLang="en-US" sz="1300" b="0">
                <a:solidFill>
                  <a:schemeClr val="tx1"/>
                </a:solidFill>
                <a:latin typeface="Times New Roman" panose="02020603050405020304" pitchFamily="18" charset="0"/>
              </a:rPr>
              <a:pPr/>
              <a:t>26</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181644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58A7E6C7-9B45-4D1D-A22C-01193F0C8399}" type="slidenum">
              <a:rPr lang="en-US" altLang="en-US" smtClean="0"/>
              <a:pPr>
                <a:spcBef>
                  <a:spcPct val="0"/>
                </a:spcBef>
              </a:pPr>
              <a:t>27</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500" dirty="0">
                <a:cs typeface="Times New Roman" panose="02020603050405020304" pitchFamily="18" charset="0"/>
              </a:rPr>
              <a:t>If you choose to have Medicare Part B, the premium is automatically taken out of your monthly Social Security, Railroad Retirement or Federal Government retiree payment. </a:t>
            </a:r>
          </a:p>
          <a:p>
            <a:pPr eaLnBrk="1" hangingPunct="1">
              <a:buFontTx/>
              <a:buChar char="•"/>
            </a:pPr>
            <a:r>
              <a:rPr lang="en-US" altLang="en-US" sz="1500" dirty="0">
                <a:cs typeface="Times New Roman" panose="02020603050405020304" pitchFamily="18" charset="0"/>
              </a:rPr>
              <a:t>If you do not get any of the above payments, Medicare sends you a bill for your Medicare Part B premium every 3 months. You may pay your bill by credit card, check, or money order.  If you want to pay monthly, turn the billing over and follow the instructions.  You will be able to set up automatic monthly withdrawal from your bank account.  When you begin SS, the premium will come out of your monthly benefit check instead. </a:t>
            </a:r>
          </a:p>
          <a:p>
            <a:pPr eaLnBrk="1" hangingPunct="1">
              <a:buFontTx/>
              <a:buChar char="•"/>
            </a:pPr>
            <a:r>
              <a:rPr lang="en-US" altLang="en-US" sz="1500" dirty="0">
                <a:cs typeface="Times New Roman" panose="02020603050405020304" pitchFamily="18" charset="0"/>
              </a:rPr>
              <a:t>For information about your Medicare Part B premiums, call Social Security or call the Office of Personnel Management if you are a retired Federal employee.</a:t>
            </a:r>
          </a:p>
          <a:p>
            <a:pPr eaLnBrk="1" hangingPunct="1">
              <a:buFontTx/>
              <a:buChar char="•"/>
            </a:pPr>
            <a:endParaRPr lang="en-US" altLang="en-US" sz="1500" dirty="0"/>
          </a:p>
        </p:txBody>
      </p:sp>
    </p:spTree>
    <p:extLst>
      <p:ext uri="{BB962C8B-B14F-4D97-AF65-F5344CB8AC3E}">
        <p14:creationId xmlns:p14="http://schemas.microsoft.com/office/powerpoint/2010/main" val="1163949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04F5B2BC-ACED-498B-8109-84C00B654723}" type="slidenum">
              <a:rPr lang="en-US" altLang="en-US" smtClean="0"/>
              <a:pPr>
                <a:spcBef>
                  <a:spcPct val="0"/>
                </a:spcBef>
              </a:pPr>
              <a:t>28</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76254" y="4598306"/>
            <a:ext cx="5361104" cy="455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500" b="1" dirty="0"/>
              <a:t>REFER TO:</a:t>
            </a:r>
            <a:r>
              <a:rPr lang="en-US" altLang="en-US" sz="1500" dirty="0"/>
              <a:t>  Page 2 of Iowa Medicare Supplement &amp; Premium Comparison Guide </a:t>
            </a:r>
            <a:endParaRPr lang="en-US" altLang="en-US" sz="1500" b="1" dirty="0"/>
          </a:p>
          <a:p>
            <a:pPr eaLnBrk="1" hangingPunct="1">
              <a:buFontTx/>
              <a:buChar char="•"/>
            </a:pPr>
            <a:endParaRPr lang="en-US" altLang="en-US" sz="1500" b="1" dirty="0"/>
          </a:p>
          <a:p>
            <a:pPr eaLnBrk="1" hangingPunct="1">
              <a:buFontTx/>
              <a:buChar char="•"/>
            </a:pPr>
            <a:r>
              <a:rPr lang="en-US" altLang="en-US" sz="1500" dirty="0"/>
              <a:t>If you are in the Original Medicare Plan, you pay the Medicare Part B deductible which is the amount a person with Medicare must pay for health care each calendar year before Medicare begins to pay. </a:t>
            </a:r>
          </a:p>
          <a:p>
            <a:pPr eaLnBrk="1" hangingPunct="1">
              <a:buFontTx/>
              <a:buChar char="•"/>
            </a:pPr>
            <a:r>
              <a:rPr lang="en-US" altLang="en-US" sz="1500" dirty="0"/>
              <a:t>This amount can change every year in January. For 2023 the amount is $226. This means that you must pay the first $226 of your Medicare-approved medical bills in 2023 before Medicare Part B starts to pay for your care. </a:t>
            </a:r>
          </a:p>
          <a:p>
            <a:pPr eaLnBrk="1" hangingPunct="1">
              <a:buFontTx/>
              <a:buChar char="•"/>
            </a:pPr>
            <a:r>
              <a:rPr lang="en-US" altLang="en-US" sz="1500" dirty="0"/>
              <a:t>You also pay some co-payments or coinsurance for Part B services. The amount depends upon the service, but is 20% of the amount Medicare approves in most cases.</a:t>
            </a:r>
          </a:p>
          <a:p>
            <a:pPr eaLnBrk="1" hangingPunct="1">
              <a:buFontTx/>
              <a:buChar char="•"/>
            </a:pPr>
            <a:r>
              <a:rPr lang="en-US" altLang="en-US" sz="1500" dirty="0"/>
              <a:t>We will discuss “excess charges” on the next slide. </a:t>
            </a:r>
          </a:p>
          <a:p>
            <a:pPr eaLnBrk="1" hangingPunct="1"/>
            <a:endParaRPr lang="en-US" altLang="en-US" sz="1500" dirty="0"/>
          </a:p>
          <a:p>
            <a:pPr eaLnBrk="1" hangingPunct="1"/>
            <a:endParaRPr lang="en-US" altLang="en-US" dirty="0"/>
          </a:p>
        </p:txBody>
      </p:sp>
    </p:spTree>
    <p:extLst>
      <p:ext uri="{BB962C8B-B14F-4D97-AF65-F5344CB8AC3E}">
        <p14:creationId xmlns:p14="http://schemas.microsoft.com/office/powerpoint/2010/main" val="3932641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A13E00BF-6C37-43C6-BDDA-8F923D90DAFF}" type="slidenum">
              <a:rPr lang="en-US" altLang="en-US" smtClean="0"/>
              <a:pPr>
                <a:spcBef>
                  <a:spcPct val="0"/>
                </a:spcBef>
              </a:pPr>
              <a:t>29</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77049" y="4561236"/>
            <a:ext cx="5627725" cy="46530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500" dirty="0"/>
              <a:t>To understand the Original Medicare Plan, it is important to define the term “assignment.” </a:t>
            </a:r>
            <a:r>
              <a:rPr lang="en-US" altLang="en-US" sz="1600" dirty="0">
                <a:solidFill>
                  <a:srgbClr val="231F20"/>
                </a:solidFill>
              </a:rPr>
              <a:t>Assignment is an agreement between doctors and other health care suppliers or providers, and Medicare. </a:t>
            </a:r>
            <a:r>
              <a:rPr lang="en-US" altLang="en-US" sz="1500" dirty="0">
                <a:solidFill>
                  <a:srgbClr val="231F20"/>
                </a:solidFill>
              </a:rPr>
              <a:t>Doctors or providers who accept assignment from Medicare agree to be paid by Medicare and agree to get only the Medicare approved amount for their services. Providers who accept assignment can only charge people with Medicare the Medicare deductible and/or coinsurance amount.  </a:t>
            </a:r>
          </a:p>
          <a:p>
            <a:pPr eaLnBrk="1" hangingPunct="1"/>
            <a:endParaRPr lang="en-US" altLang="en-US" sz="1500" dirty="0">
              <a:solidFill>
                <a:srgbClr val="231F20"/>
              </a:solidFill>
            </a:endParaRPr>
          </a:p>
          <a:p>
            <a:pPr eaLnBrk="1" hangingPunct="1"/>
            <a:r>
              <a:rPr lang="en-US" altLang="en-US" sz="1500" dirty="0">
                <a:solidFill>
                  <a:srgbClr val="231F20"/>
                </a:solidFill>
              </a:rPr>
              <a:t>If a doctor, other health care supplier, or provider doesn’t agree to accept assignment, they may charge you more than the </a:t>
            </a:r>
            <a:r>
              <a:rPr lang="en-US" altLang="en-US" sz="1500" dirty="0">
                <a:solidFill>
                  <a:srgbClr val="000000"/>
                </a:solidFill>
              </a:rPr>
              <a:t>Medicare-approved amount</a:t>
            </a:r>
            <a:r>
              <a:rPr lang="en-US" altLang="en-US" sz="1500" dirty="0">
                <a:solidFill>
                  <a:srgbClr val="231F20"/>
                </a:solidFill>
              </a:rPr>
              <a:t>. For most services</a:t>
            </a:r>
            <a:r>
              <a:rPr lang="en-US" altLang="en-US" sz="1500" baseline="0" dirty="0">
                <a:solidFill>
                  <a:srgbClr val="231F20"/>
                </a:solidFill>
              </a:rPr>
              <a:t> there is a limit to how much your doctors and providers can bill you, t</a:t>
            </a:r>
            <a:r>
              <a:rPr lang="en-US" altLang="en-US" sz="1500" dirty="0">
                <a:solidFill>
                  <a:srgbClr val="231F20"/>
                </a:solidFill>
              </a:rPr>
              <a:t>his is called the “limiting charge.”  The limiting charge is 15% over the Medicare-approved amount. The limiting charge doesn’t apply to supplies and durable medical equipment. </a:t>
            </a:r>
            <a:r>
              <a:rPr lang="en-US" altLang="en-US" sz="1500" b="1" dirty="0">
                <a:solidFill>
                  <a:srgbClr val="231F20"/>
                </a:solidFill>
              </a:rPr>
              <a:t>In addition, you may have to pay the entire charge at the time of service</a:t>
            </a:r>
            <a:r>
              <a:rPr lang="en-US" altLang="en-US" sz="1500" dirty="0">
                <a:solidFill>
                  <a:srgbClr val="231F20"/>
                </a:solidFill>
              </a:rPr>
              <a:t>. Medicare will send you its payment to you and you pay the provider.</a:t>
            </a:r>
            <a:endParaRPr lang="en-US" altLang="en-US" sz="1500" dirty="0"/>
          </a:p>
          <a:p>
            <a:pPr eaLnBrk="1" hangingPunct="1"/>
            <a:endParaRPr lang="en-US" altLang="en-US" sz="1500" dirty="0"/>
          </a:p>
        </p:txBody>
      </p:sp>
    </p:spTree>
    <p:extLst>
      <p:ext uri="{BB962C8B-B14F-4D97-AF65-F5344CB8AC3E}">
        <p14:creationId xmlns:p14="http://schemas.microsoft.com/office/powerpoint/2010/main" val="3289636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3193BC81-F429-4464-8786-B96CA39B8E95}" type="slidenum">
              <a:rPr lang="en-US" altLang="en-US" smtClean="0"/>
              <a:pPr>
                <a:spcBef>
                  <a:spcPct val="0"/>
                </a:spcBef>
              </a:pPr>
              <a:t>3</a:t>
            </a:fld>
            <a:endParaRPr lang="en-US" altLang="en-US"/>
          </a:p>
        </p:txBody>
      </p:sp>
      <p:sp>
        <p:nvSpPr>
          <p:cNvPr id="149507" name="Rectangle 2"/>
          <p:cNvSpPr>
            <a:spLocks noGrp="1" noRot="1" noChangeAspect="1" noChangeArrowheads="1" noTextEdit="1"/>
          </p:cNvSpPr>
          <p:nvPr>
            <p:ph type="sldImg"/>
          </p:nvPr>
        </p:nvSpPr>
        <p:spPr>
          <a:xfrm>
            <a:off x="1260475" y="722313"/>
            <a:ext cx="4797425" cy="3597275"/>
          </a:xfrm>
          <a:ln/>
        </p:spPr>
      </p:sp>
      <p:sp>
        <p:nvSpPr>
          <p:cNvPr id="112644" name="Rectangle 3"/>
          <p:cNvSpPr>
            <a:spLocks noGrp="1" noChangeArrowheads="1"/>
          </p:cNvSpPr>
          <p:nvPr>
            <p:ph type="body" idx="1"/>
          </p:nvPr>
        </p:nvSpPr>
        <p:spPr>
          <a:xfrm>
            <a:off x="977057" y="4571063"/>
            <a:ext cx="5361104" cy="4721902"/>
          </a:xfrm>
          <a:ln/>
        </p:spPr>
        <p:txBody>
          <a:bodyPr lIns="95483" tIns="47743" rIns="95483" bIns="47743"/>
          <a:lstStyle/>
          <a:p>
            <a:pPr>
              <a:defRPr/>
            </a:pPr>
            <a:r>
              <a:rPr lang="en-US" sz="1400" dirty="0"/>
              <a:t>In addition to SHIIP, our counselors are volunteers for the Senior Medicare Patrol, a program that works to fight Medicare fraud, errors and abuse.  </a:t>
            </a:r>
          </a:p>
          <a:p>
            <a:pPr>
              <a:defRPr/>
            </a:pPr>
            <a:endParaRPr lang="en-US" sz="900" dirty="0"/>
          </a:p>
          <a:p>
            <a:pPr>
              <a:defRPr/>
            </a:pPr>
            <a:r>
              <a:rPr lang="en-US" sz="1400" dirty="0"/>
              <a:t>When you go on Medicare you’ll want to protect yourself and Medicare.  </a:t>
            </a:r>
          </a:p>
          <a:p>
            <a:pPr>
              <a:defRPr/>
            </a:pPr>
            <a:r>
              <a:rPr lang="en-US" sz="1400" dirty="0"/>
              <a:t>There are three basic things to remember:</a:t>
            </a:r>
          </a:p>
          <a:p>
            <a:pPr>
              <a:defRPr/>
            </a:pPr>
            <a:endParaRPr lang="en-US" sz="900" dirty="0"/>
          </a:p>
          <a:p>
            <a:pPr>
              <a:defRPr/>
            </a:pPr>
            <a:r>
              <a:rPr lang="en-US" sz="1400" dirty="0"/>
              <a:t>First, protect your personal information.  Treat your Medicare and Social Security numbers like your credit cards.  Never give these numbers to strangers.</a:t>
            </a:r>
          </a:p>
          <a:p>
            <a:pPr>
              <a:defRPr/>
            </a:pPr>
            <a:endParaRPr lang="en-US" sz="900" dirty="0"/>
          </a:p>
          <a:p>
            <a:pPr>
              <a:defRPr/>
            </a:pPr>
            <a:r>
              <a:rPr lang="en-US" sz="1400" dirty="0"/>
              <a:t>Second, detect billing mistakes and errors by reviewing  your Medicare statements for mistakes and  comparing them to your personal records.</a:t>
            </a:r>
          </a:p>
          <a:p>
            <a:pPr>
              <a:defRPr/>
            </a:pPr>
            <a:endParaRPr lang="en-US" sz="900" dirty="0"/>
          </a:p>
          <a:p>
            <a:pPr>
              <a:defRPr/>
            </a:pPr>
            <a:r>
              <a:rPr lang="en-US" sz="1400" dirty="0"/>
              <a:t>Third, report If you think you have been a target of fraud by calling 1-800-351-4664 or contact your local SHIIP-SMP.</a:t>
            </a:r>
          </a:p>
          <a:p>
            <a:pPr>
              <a:defRPr/>
            </a:pPr>
            <a:endParaRPr lang="en-US" dirty="0"/>
          </a:p>
          <a:p>
            <a:pPr>
              <a:defRPr/>
            </a:pPr>
            <a:r>
              <a:rPr lang="en-US" dirty="0"/>
              <a:t> </a:t>
            </a:r>
            <a:endParaRPr lang="en-US" sz="1900" dirty="0"/>
          </a:p>
          <a:p>
            <a:pPr eaLnBrk="1" hangingPunct="1">
              <a:defRPr/>
            </a:pPr>
            <a:r>
              <a:rPr lang="en-US" dirty="0"/>
              <a:t> </a:t>
            </a:r>
          </a:p>
        </p:txBody>
      </p:sp>
    </p:spTree>
    <p:extLst>
      <p:ext uri="{BB962C8B-B14F-4D97-AF65-F5344CB8AC3E}">
        <p14:creationId xmlns:p14="http://schemas.microsoft.com/office/powerpoint/2010/main" val="2024474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34F7092B-509D-47CD-99A5-CDEBE484AADE}" type="slidenum">
              <a:rPr lang="en-US" altLang="en-US" smtClean="0"/>
              <a:pPr>
                <a:spcBef>
                  <a:spcPct val="0"/>
                </a:spcBef>
              </a:pPr>
              <a:t>30</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500" dirty="0"/>
              <a:t>Medicare Part B also covers many preventive services </a:t>
            </a:r>
            <a:r>
              <a:rPr lang="en-US" altLang="en-US" sz="1500" dirty="0">
                <a:solidFill>
                  <a:srgbClr val="231F20"/>
                </a:solidFill>
              </a:rPr>
              <a:t>like a Welcome to Medicare preventive visit, an Annual Wellness visit, the flu and</a:t>
            </a:r>
            <a:r>
              <a:rPr lang="en-US" altLang="en-US" sz="1500" baseline="0" dirty="0">
                <a:solidFill>
                  <a:srgbClr val="231F20"/>
                </a:solidFill>
              </a:rPr>
              <a:t> pneumococcal shots</a:t>
            </a:r>
            <a:r>
              <a:rPr lang="en-US" altLang="en-US" sz="1500" dirty="0">
                <a:solidFill>
                  <a:srgbClr val="231F20"/>
                </a:solidFill>
              </a:rPr>
              <a:t>, and many other screenings. Most of these screenings, shots and tests have no cost sharing if your provider accepts assignment. </a:t>
            </a:r>
          </a:p>
          <a:p>
            <a:pPr eaLnBrk="1" hangingPunct="1"/>
            <a:r>
              <a:rPr lang="en-US" altLang="en-US" sz="1500" dirty="0">
                <a:solidFill>
                  <a:srgbClr val="231F20"/>
                </a:solidFill>
              </a:rPr>
              <a:t>Check out the Medicare Preventive Benefits factsheet for a complete list of preventive services covered by Medicare. </a:t>
            </a:r>
          </a:p>
          <a:p>
            <a:pPr eaLnBrk="1" hangingPunct="1"/>
            <a:r>
              <a:rPr lang="en-US" altLang="en-US" sz="1500" dirty="0">
                <a:solidFill>
                  <a:srgbClr val="231F20"/>
                </a:solidFill>
              </a:rPr>
              <a:t>It’s important to take advantage of these important benefits.  Note when you are eligible for the benefits and how often you can receive the various services.</a:t>
            </a:r>
          </a:p>
          <a:p>
            <a:pPr eaLnBrk="1" hangingPunct="1"/>
            <a:endParaRPr lang="en-US" altLang="en-US" sz="1500" b="1" dirty="0"/>
          </a:p>
        </p:txBody>
      </p:sp>
    </p:spTree>
    <p:extLst>
      <p:ext uri="{BB962C8B-B14F-4D97-AF65-F5344CB8AC3E}">
        <p14:creationId xmlns:p14="http://schemas.microsoft.com/office/powerpoint/2010/main" val="1406034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xfrm>
            <a:off x="976254" y="4419600"/>
            <a:ext cx="5361104" cy="47012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t>People whose income and resources are below these limits may have their Part B premium paid by the State of Iowa or they may also qualify to have their Medicare Part A &amp; Part B deductibles and co-payments paid for them. These programs are called Medicare Savings Programs.</a:t>
            </a:r>
          </a:p>
          <a:p>
            <a:endParaRPr lang="en-US" altLang="en-US" sz="1100" dirty="0"/>
          </a:p>
          <a:p>
            <a:r>
              <a:rPr lang="en-US" altLang="en-US" sz="1400" dirty="0"/>
              <a:t>The programs are administered by the Department of Human Services (DHS).  SHIIP counselors can help you with this application. </a:t>
            </a:r>
          </a:p>
          <a:p>
            <a:endParaRPr lang="en-US" altLang="en-US" sz="1400" dirty="0"/>
          </a:p>
          <a:p>
            <a:r>
              <a:rPr lang="en-US" altLang="en-US" sz="1400" dirty="0"/>
              <a:t>Note to presenter:  Limits shown are for SLMB. </a:t>
            </a:r>
          </a:p>
          <a:p>
            <a:endParaRPr lang="en-US" altLang="en-US" sz="1400" dirty="0"/>
          </a:p>
          <a:p>
            <a:r>
              <a:rPr lang="en-US" altLang="en-US" sz="1400" dirty="0"/>
              <a:t>QMB limits are </a:t>
            </a:r>
          </a:p>
          <a:p>
            <a:r>
              <a:rPr lang="en-US" altLang="en-US" sz="1400" dirty="0"/>
              <a:t>Income:   single $1,235;    couple $1,664</a:t>
            </a:r>
          </a:p>
          <a:p>
            <a:r>
              <a:rPr lang="en-US" altLang="en-US" sz="1400" dirty="0"/>
              <a:t>Resources:  single $9,090;   couple $13,630</a:t>
            </a:r>
          </a:p>
          <a:p>
            <a:endParaRPr lang="en-US" altLang="en-US" sz="1400" dirty="0"/>
          </a:p>
          <a:p>
            <a:r>
              <a:rPr lang="en-US" altLang="en-US" sz="1400" dirty="0"/>
              <a:t>Note: Income is defined as gross income, before deductions</a:t>
            </a:r>
          </a:p>
          <a:p>
            <a:r>
              <a:rPr lang="en-US" altLang="en-US" sz="1400" dirty="0"/>
              <a:t>Resources include savings, investments, property you own if you do not live on that property.   They do not include the home you live in or your car.  </a:t>
            </a:r>
            <a:r>
              <a:rPr lang="en-US" altLang="en-US" sz="1400" b="1" dirty="0"/>
              <a:t>The income and resource limits for QMB and SLMB will change April 1, 2024.</a:t>
            </a:r>
          </a:p>
          <a:p>
            <a:endParaRPr lang="en-US" altLang="en-US" sz="1400"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836">
              <a:defRPr sz="4600" b="1">
                <a:solidFill>
                  <a:schemeClr val="hlink"/>
                </a:solidFill>
                <a:latin typeface="Arial" panose="020B0604020202020204" pitchFamily="34" charset="0"/>
              </a:defRPr>
            </a:lvl1pPr>
            <a:lvl2pPr marL="776397" indent="-298614" defTabSz="968836">
              <a:defRPr sz="4600" b="1">
                <a:solidFill>
                  <a:schemeClr val="hlink"/>
                </a:solidFill>
                <a:latin typeface="Arial" panose="020B0604020202020204" pitchFamily="34" charset="0"/>
              </a:defRPr>
            </a:lvl2pPr>
            <a:lvl3pPr marL="1194456" indent="-238891" defTabSz="968836">
              <a:defRPr sz="4600" b="1">
                <a:solidFill>
                  <a:schemeClr val="hlink"/>
                </a:solidFill>
                <a:latin typeface="Arial" panose="020B0604020202020204" pitchFamily="34" charset="0"/>
              </a:defRPr>
            </a:lvl3pPr>
            <a:lvl4pPr marL="1672239" indent="-238891" defTabSz="968836">
              <a:defRPr sz="4600" b="1">
                <a:solidFill>
                  <a:schemeClr val="hlink"/>
                </a:solidFill>
                <a:latin typeface="Arial" panose="020B0604020202020204" pitchFamily="34" charset="0"/>
              </a:defRPr>
            </a:lvl4pPr>
            <a:lvl5pPr marL="2150021" indent="-238891" defTabSz="968836">
              <a:defRPr sz="4600" b="1">
                <a:solidFill>
                  <a:schemeClr val="hlink"/>
                </a:solidFill>
                <a:latin typeface="Arial" panose="020B0604020202020204" pitchFamily="34" charset="0"/>
              </a:defRPr>
            </a:lvl5pPr>
            <a:lvl6pPr marL="2627804" indent="-238891" defTabSz="968836" eaLnBrk="0" fontAlgn="base" hangingPunct="0">
              <a:spcBef>
                <a:spcPct val="0"/>
              </a:spcBef>
              <a:spcAft>
                <a:spcPct val="0"/>
              </a:spcAft>
              <a:defRPr sz="4600" b="1">
                <a:solidFill>
                  <a:schemeClr val="hlink"/>
                </a:solidFill>
                <a:latin typeface="Arial" panose="020B0604020202020204" pitchFamily="34" charset="0"/>
              </a:defRPr>
            </a:lvl6pPr>
            <a:lvl7pPr marL="3105585" indent="-238891" defTabSz="968836" eaLnBrk="0" fontAlgn="base" hangingPunct="0">
              <a:spcBef>
                <a:spcPct val="0"/>
              </a:spcBef>
              <a:spcAft>
                <a:spcPct val="0"/>
              </a:spcAft>
              <a:defRPr sz="4600" b="1">
                <a:solidFill>
                  <a:schemeClr val="hlink"/>
                </a:solidFill>
                <a:latin typeface="Arial" panose="020B0604020202020204" pitchFamily="34" charset="0"/>
              </a:defRPr>
            </a:lvl7pPr>
            <a:lvl8pPr marL="3583367" indent="-238891" defTabSz="968836" eaLnBrk="0" fontAlgn="base" hangingPunct="0">
              <a:spcBef>
                <a:spcPct val="0"/>
              </a:spcBef>
              <a:spcAft>
                <a:spcPct val="0"/>
              </a:spcAft>
              <a:defRPr sz="4600" b="1">
                <a:solidFill>
                  <a:schemeClr val="hlink"/>
                </a:solidFill>
                <a:latin typeface="Arial" panose="020B0604020202020204" pitchFamily="34" charset="0"/>
              </a:defRPr>
            </a:lvl8pPr>
            <a:lvl9pPr marL="4061150" indent="-238891" defTabSz="968836" eaLnBrk="0" fontAlgn="base" hangingPunct="0">
              <a:spcBef>
                <a:spcPct val="0"/>
              </a:spcBef>
              <a:spcAft>
                <a:spcPct val="0"/>
              </a:spcAft>
              <a:defRPr sz="4600" b="1">
                <a:solidFill>
                  <a:schemeClr val="hlink"/>
                </a:solidFill>
                <a:latin typeface="Arial" panose="020B0604020202020204" pitchFamily="34" charset="0"/>
              </a:defRPr>
            </a:lvl9pPr>
          </a:lstStyle>
          <a:p>
            <a:fld id="{1C896F77-6944-4CE1-AA17-CC4BC7137ABB}" type="slidenum">
              <a:rPr lang="en-US" altLang="en-US" sz="1300" b="0">
                <a:solidFill>
                  <a:schemeClr val="tx1"/>
                </a:solidFill>
                <a:latin typeface="Times New Roman" panose="02020603050405020304" pitchFamily="18" charset="0"/>
              </a:rPr>
              <a:pPr/>
              <a:t>31</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446690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552049AE-34BB-4250-A3A2-EAA2A9F2BBBC}" type="slidenum">
              <a:rPr lang="en-US" altLang="en-US" smtClean="0"/>
              <a:pPr>
                <a:spcBef>
                  <a:spcPct val="0"/>
                </a:spcBef>
              </a:pPr>
              <a:t>32</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400" dirty="0"/>
              <a:t>You have two choices for how to receive your Medicare benefits</a:t>
            </a:r>
          </a:p>
          <a:p>
            <a:pPr eaLnBrk="1" hangingPunct="1">
              <a:buFontTx/>
              <a:buChar char="•"/>
            </a:pPr>
            <a:r>
              <a:rPr lang="en-US" altLang="en-US" sz="1400" dirty="0"/>
              <a:t>Your</a:t>
            </a:r>
            <a:r>
              <a:rPr lang="en-US" altLang="en-US" sz="1400" baseline="0" dirty="0"/>
              <a:t> first </a:t>
            </a:r>
            <a:r>
              <a:rPr lang="en-US" altLang="en-US" sz="1400" dirty="0"/>
              <a:t>Option is Original or traditional Medicare.  With this option the government pays  a share of your Part A and Part B benefits. You may want to purchase supplemental insurance to cover some or all of the costs which Medicare Part A and Part B does not pay.  You can also enroll in a Part D drug plan for drug coverage.  </a:t>
            </a:r>
          </a:p>
          <a:p>
            <a:pPr eaLnBrk="1" hangingPunct="1">
              <a:buFontTx/>
              <a:buChar char="•"/>
            </a:pPr>
            <a:endParaRPr lang="en-US" altLang="en-US" sz="1500" dirty="0"/>
          </a:p>
          <a:p>
            <a:pPr eaLnBrk="1" hangingPunct="1">
              <a:buFontTx/>
              <a:buChar char="•"/>
            </a:pPr>
            <a:r>
              <a:rPr lang="en-US" altLang="en-US" sz="1400" dirty="0"/>
              <a:t>Your second</a:t>
            </a:r>
            <a:r>
              <a:rPr lang="en-US" altLang="en-US" sz="1400" baseline="0" dirty="0"/>
              <a:t> option is a Medicare Advantage plan.  S</a:t>
            </a:r>
            <a:r>
              <a:rPr lang="en-US" altLang="en-US" sz="1400" dirty="0"/>
              <a:t>ome years ago Congress decided that beneficiaries should have more than one way to receive their Medicare benefits.  They created </a:t>
            </a:r>
            <a:r>
              <a:rPr lang="en-US" altLang="en-US" sz="1400" dirty="0" err="1"/>
              <a:t>Medicare+Choice</a:t>
            </a:r>
            <a:r>
              <a:rPr lang="en-US" altLang="en-US" sz="1400" dirty="0"/>
              <a:t>, now called Medicare Advantage plans.  Medicare Advantage plans are offered by private insurance companies and provide your Part A and Part B benefits.  Some also include Part D drug coverage.</a:t>
            </a:r>
          </a:p>
          <a:p>
            <a:pPr eaLnBrk="1" hangingPunct="1">
              <a:buFontTx/>
              <a:buChar char="•"/>
            </a:pPr>
            <a:endParaRPr lang="en-US" altLang="en-US" sz="1400" dirty="0"/>
          </a:p>
          <a:p>
            <a:pPr eaLnBrk="1" hangingPunct="1">
              <a:buFontTx/>
              <a:buChar char="•"/>
            </a:pPr>
            <a:r>
              <a:rPr lang="en-US" altLang="en-US" sz="1400" dirty="0"/>
              <a:t>We will start by discussing the first option Original Medicare.</a:t>
            </a:r>
          </a:p>
        </p:txBody>
      </p:sp>
    </p:spTree>
    <p:extLst>
      <p:ext uri="{BB962C8B-B14F-4D97-AF65-F5344CB8AC3E}">
        <p14:creationId xmlns:p14="http://schemas.microsoft.com/office/powerpoint/2010/main" val="365709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B241EDB1-CE5B-4519-8D14-C254B96EAFE2}" type="slidenum">
              <a:rPr lang="en-US" altLang="en-US" smtClean="0"/>
              <a:pPr>
                <a:spcBef>
                  <a:spcPct val="0"/>
                </a:spcBef>
              </a:pPr>
              <a:t>33</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74739" lvl="1" indent="-296956" eaLnBrk="1" hangingPunct="1">
              <a:buFontTx/>
              <a:buChar char="•"/>
            </a:pPr>
            <a:r>
              <a:rPr lang="en-US" altLang="en-US" sz="1500" dirty="0"/>
              <a:t>If you choose Original Medicare you can see any provider in the U.S. who accepts Medicare and has a Medicare provider number.   </a:t>
            </a:r>
          </a:p>
          <a:p>
            <a:pPr marL="774739" lvl="1" indent="-296956" eaLnBrk="1" hangingPunct="1">
              <a:buFontTx/>
              <a:buChar char="•"/>
            </a:pPr>
            <a:r>
              <a:rPr lang="en-US" altLang="en-US" sz="1500" dirty="0"/>
              <a:t>There is no provider network and you also are not required to have a referral before seeing a specialist.</a:t>
            </a:r>
          </a:p>
        </p:txBody>
      </p:sp>
    </p:spTree>
    <p:extLst>
      <p:ext uri="{BB962C8B-B14F-4D97-AF65-F5344CB8AC3E}">
        <p14:creationId xmlns:p14="http://schemas.microsoft.com/office/powerpoint/2010/main" val="2745113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200C7BEC-6C5D-4D60-8FF3-BE3C69B7BFCB}" type="slidenum">
              <a:rPr lang="en-US" altLang="en-US" smtClean="0"/>
              <a:pPr>
                <a:spcBef>
                  <a:spcPct val="0"/>
                </a:spcBef>
              </a:pPr>
              <a:t>34</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500" dirty="0"/>
              <a:t>When you choose to go the original Medicare route, the second decision you have to make is what supplemental insurance you want. </a:t>
            </a:r>
          </a:p>
        </p:txBody>
      </p:sp>
    </p:spTree>
    <p:extLst>
      <p:ext uri="{BB962C8B-B14F-4D97-AF65-F5344CB8AC3E}">
        <p14:creationId xmlns:p14="http://schemas.microsoft.com/office/powerpoint/2010/main" val="13871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2B4EFC4A-E3D3-465D-850C-C0857DC2A80B}" type="slidenum">
              <a:rPr lang="en-US" altLang="en-US" smtClean="0"/>
              <a:pPr>
                <a:spcBef>
                  <a:spcPct val="0"/>
                </a:spcBef>
              </a:pPr>
              <a:t>35</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550120" y="4407118"/>
            <a:ext cx="6294278" cy="4726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500" b="1" dirty="0"/>
              <a:t>REFER TO:</a:t>
            </a:r>
            <a:r>
              <a:rPr lang="en-US" altLang="en-US" sz="1500" dirty="0"/>
              <a:t>  </a:t>
            </a:r>
            <a:r>
              <a:rPr lang="en-US" altLang="en-US" sz="1500" i="1" dirty="0"/>
              <a:t>Iowa Medicare Supplement &amp; Premium Comparison Guide</a:t>
            </a:r>
            <a:endParaRPr lang="en-US" altLang="en-US" sz="1500" dirty="0"/>
          </a:p>
          <a:p>
            <a:pPr eaLnBrk="1" hangingPunct="1">
              <a:buFontTx/>
              <a:buChar char="•"/>
            </a:pPr>
            <a:r>
              <a:rPr lang="en-US" altLang="en-US" sz="1500" dirty="0"/>
              <a:t>When you choose to go the Original Medicare route, the second decision you have to make is what supplemental insurance you want.</a:t>
            </a:r>
          </a:p>
          <a:p>
            <a:pPr eaLnBrk="1" hangingPunct="1">
              <a:buFontTx/>
              <a:buChar char="•"/>
            </a:pPr>
            <a:r>
              <a:rPr lang="en-US" altLang="en-US" sz="1500" dirty="0"/>
              <a:t>A Medicare Supplement  policy is a health insurance policy sold by private insurance companies to fill the “gaps” in Original Medicare. They are also called Medigap policies. The companies must follow Federal and state laws that protect people with Medicare.</a:t>
            </a:r>
          </a:p>
          <a:p>
            <a:pPr eaLnBrk="1" hangingPunct="1">
              <a:buFontTx/>
              <a:buChar char="•"/>
            </a:pPr>
            <a:r>
              <a:rPr lang="en-US" altLang="en-US" sz="1500" dirty="0"/>
              <a:t>The standardized Medicare Supplement policies must provide the same benefits, but the costs may differ among companies. They are identified by the letters, A, B, C, D, F, G, K, L, M &amp; N </a:t>
            </a:r>
          </a:p>
          <a:p>
            <a:pPr eaLnBrk="1" hangingPunct="1">
              <a:buFontTx/>
              <a:buChar char="•"/>
            </a:pPr>
            <a:r>
              <a:rPr lang="en-US" altLang="en-US" sz="1500" dirty="0"/>
              <a:t>When you buy a Medicare Supplement policy, you pay a </a:t>
            </a:r>
            <a:r>
              <a:rPr lang="en-US" altLang="en-US" sz="1500" b="1" dirty="0"/>
              <a:t>premium</a:t>
            </a:r>
            <a:r>
              <a:rPr lang="en-US" altLang="en-US" sz="1500" dirty="0"/>
              <a:t> to the Medicare Supplement insurance company. As long as you pay your premium, your policy will be automatically renewed each year.  This is called guaranteed renewable. </a:t>
            </a:r>
          </a:p>
          <a:p>
            <a:pPr eaLnBrk="1" hangingPunct="1">
              <a:buFontTx/>
              <a:buChar char="•"/>
            </a:pPr>
            <a:r>
              <a:rPr lang="en-US" altLang="en-US" sz="1500" dirty="0"/>
              <a:t>This premium is in addition to your monthly  Medicare Part B premium.</a:t>
            </a:r>
          </a:p>
        </p:txBody>
      </p:sp>
    </p:spTree>
    <p:extLst>
      <p:ext uri="{BB962C8B-B14F-4D97-AF65-F5344CB8AC3E}">
        <p14:creationId xmlns:p14="http://schemas.microsoft.com/office/powerpoint/2010/main" val="287921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7057" y="4561236"/>
            <a:ext cx="5361104" cy="4559588"/>
          </a:xfrm>
        </p:spPr>
        <p:txBody>
          <a:bodyPr/>
          <a:lstStyle/>
          <a:p>
            <a:r>
              <a:rPr lang="en-US" sz="1300" dirty="0"/>
              <a:t>If you look at page 3 of the </a:t>
            </a:r>
            <a:r>
              <a:rPr lang="en-US" sz="1300" i="1" dirty="0"/>
              <a:t>Iowa Medicare Supplement &amp; Premium Comparison Guide, </a:t>
            </a:r>
            <a:r>
              <a:rPr lang="en-US" sz="1300" dirty="0"/>
              <a:t>you will see a chart that lists all of the 10 standard plans . The out of pocket expenses are shown on the left. An X in the box means that the Plan shown at the top of the column covers the out-of-pocket expense.  So you can see that all plans cover all of the basic benefits which includes the Part B coinsurance. Plans K &amp; L only cover part of the Part B coinsurance, and Plan N has a copay of up to $20 at a doctor’s office and $50 at an emergency room.</a:t>
            </a:r>
          </a:p>
          <a:p>
            <a:endParaRPr lang="en-US" sz="1300" dirty="0"/>
          </a:p>
          <a:p>
            <a:r>
              <a:rPr lang="en-US" sz="1300" dirty="0"/>
              <a:t>If you look at the far right columns of the chart you will see that only people who were first eligible for Medicare before January 1,2020, may buy Plans C or F.   If you are newly eligible for Medicare after January 1, 2020 you </a:t>
            </a:r>
            <a:r>
              <a:rPr lang="en-US" sz="1300" b="1" u="sng" dirty="0"/>
              <a:t>may not </a:t>
            </a:r>
            <a:r>
              <a:rPr lang="en-US" sz="1300" dirty="0"/>
              <a:t>buy Plans C or F.</a:t>
            </a:r>
          </a:p>
        </p:txBody>
      </p:sp>
      <p:sp>
        <p:nvSpPr>
          <p:cNvPr id="4" name="Slide Number Placeholder 3"/>
          <p:cNvSpPr>
            <a:spLocks noGrp="1"/>
          </p:cNvSpPr>
          <p:nvPr>
            <p:ph type="sldNum" sz="quarter" idx="10"/>
          </p:nvPr>
        </p:nvSpPr>
        <p:spPr/>
        <p:txBody>
          <a:bodyPr/>
          <a:lstStyle/>
          <a:p>
            <a:pPr>
              <a:defRPr/>
            </a:pPr>
            <a:fld id="{D7AABFF4-6EEA-4319-9C9A-37B01A6E8346}" type="slidenum">
              <a:rPr lang="en-US" altLang="en-US" smtClean="0"/>
              <a:pPr>
                <a:defRPr/>
              </a:pPr>
              <a:t>36</a:t>
            </a:fld>
            <a:endParaRPr lang="en-US" altLang="en-US"/>
          </a:p>
        </p:txBody>
      </p:sp>
    </p:spTree>
    <p:extLst>
      <p:ext uri="{BB962C8B-B14F-4D97-AF65-F5344CB8AC3E}">
        <p14:creationId xmlns:p14="http://schemas.microsoft.com/office/powerpoint/2010/main" val="28825956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7057" y="4561236"/>
            <a:ext cx="5361104" cy="4333382"/>
          </a:xfrm>
        </p:spPr>
        <p:txBody>
          <a:bodyPr/>
          <a:lstStyle/>
          <a:p>
            <a:r>
              <a:rPr lang="en-US" sz="1300" dirty="0"/>
              <a:t>Continuing with page 3 of the </a:t>
            </a:r>
            <a:r>
              <a:rPr lang="en-US" sz="1300" i="1" dirty="0"/>
              <a:t>Iowa Medicare Supplement &amp; Premium Comparison Guide, </a:t>
            </a:r>
            <a:r>
              <a:rPr lang="en-US" sz="1300" dirty="0"/>
              <a:t>the plans start getting different from each other below the “Additional Benefits” line.  </a:t>
            </a:r>
          </a:p>
          <a:p>
            <a:endParaRPr lang="en-US" sz="1300" dirty="0"/>
          </a:p>
          <a:p>
            <a:r>
              <a:rPr lang="en-US" sz="1300" dirty="0"/>
              <a:t>For example, only Plans C and F cover the annual Part B deductible.  </a:t>
            </a:r>
          </a:p>
          <a:p>
            <a:r>
              <a:rPr lang="en-US" sz="1300" dirty="0"/>
              <a:t>Only Plans F and G cover Part B excess (when the provider does not accept assignment).  Several of the plans provide some limited foreign travel emergency coverage. </a:t>
            </a:r>
          </a:p>
          <a:p>
            <a:r>
              <a:rPr lang="en-US" sz="1300" dirty="0"/>
              <a:t>Plans F and G also have high deductible versions, in which you are responsible for the first $2700 (in 2023) that Medicare does not pay.  After that, Plan F or G benefits apply,  </a:t>
            </a:r>
          </a:p>
        </p:txBody>
      </p:sp>
      <p:sp>
        <p:nvSpPr>
          <p:cNvPr id="4" name="Slide Number Placeholder 3"/>
          <p:cNvSpPr>
            <a:spLocks noGrp="1"/>
          </p:cNvSpPr>
          <p:nvPr>
            <p:ph type="sldNum" sz="quarter" idx="10"/>
          </p:nvPr>
        </p:nvSpPr>
        <p:spPr/>
        <p:txBody>
          <a:bodyPr/>
          <a:lstStyle/>
          <a:p>
            <a:pPr>
              <a:defRPr/>
            </a:pPr>
            <a:fld id="{D7AABFF4-6EEA-4319-9C9A-37B01A6E8346}" type="slidenum">
              <a:rPr lang="en-US" altLang="en-US" smtClean="0"/>
              <a:pPr>
                <a:defRPr/>
              </a:pPr>
              <a:t>37</a:t>
            </a:fld>
            <a:endParaRPr lang="en-US" altLang="en-US"/>
          </a:p>
        </p:txBody>
      </p:sp>
    </p:spTree>
    <p:extLst>
      <p:ext uri="{BB962C8B-B14F-4D97-AF65-F5344CB8AC3E}">
        <p14:creationId xmlns:p14="http://schemas.microsoft.com/office/powerpoint/2010/main" val="4107739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2B4EFC4A-E3D3-465D-850C-C0857DC2A80B}" type="slidenum">
              <a:rPr lang="en-US" altLang="en-US" smtClean="0"/>
              <a:pPr>
                <a:spcBef>
                  <a:spcPct val="0"/>
                </a:spcBef>
              </a:pPr>
              <a:t>38</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550120" y="4407118"/>
            <a:ext cx="6294278" cy="4726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t>Premiums vary among plans and companies for various reasons: age, gender or geographic area.  Most companies base their premium rates and increases by age. Our guide includes annual premiums for a Des Moines </a:t>
            </a:r>
            <a:r>
              <a:rPr lang="en-US" sz="1400" dirty="0" err="1"/>
              <a:t>zipcode</a:t>
            </a:r>
            <a:r>
              <a:rPr lang="en-US" sz="1400" dirty="0"/>
              <a:t>.  </a:t>
            </a:r>
          </a:p>
          <a:p>
            <a:endParaRPr lang="en-US" sz="1400" dirty="0"/>
          </a:p>
          <a:p>
            <a:r>
              <a:rPr lang="en-US" sz="1400" dirty="0"/>
              <a:t>Starting on page 22 in the guide you will see “</a:t>
            </a:r>
            <a:r>
              <a:rPr lang="en-US" sz="1400" dirty="0" err="1"/>
              <a:t>AA”or</a:t>
            </a:r>
            <a:r>
              <a:rPr lang="en-US" sz="1400" dirty="0"/>
              <a:t> “IA” listed in the “notes” column on the right side of the page, </a:t>
            </a:r>
          </a:p>
          <a:p>
            <a:r>
              <a:rPr lang="en-US" sz="1400" dirty="0"/>
              <a:t>AA means attained age.  The premiums for these policies increase as you get older. </a:t>
            </a:r>
          </a:p>
          <a:p>
            <a:endParaRPr lang="en-US" sz="1400" dirty="0"/>
          </a:p>
          <a:p>
            <a:r>
              <a:rPr lang="en-US" sz="1400" dirty="0"/>
              <a:t>IA means issue age; the premium for these policies will not increase because you age.  However, companies can increase premiums for all customers whenever justified and approved by the Iowa Insurance Division. </a:t>
            </a:r>
          </a:p>
          <a:p>
            <a:endParaRPr lang="en-US" sz="1400" dirty="0"/>
          </a:p>
          <a:p>
            <a:r>
              <a:rPr lang="en-US" sz="1400" dirty="0"/>
              <a:t>These premiums our a guide, not an exact quote.  Some companies offer discounts, such as a “household” discount.   To find out the exact cost for you, contact the company, an agent or SHIIP.   SHIIP counselors have a tool that allows them to help you compare plans and give you more accurate pricing.  </a:t>
            </a:r>
          </a:p>
          <a:p>
            <a:endParaRPr lang="en-US" sz="1400" dirty="0"/>
          </a:p>
          <a:p>
            <a:r>
              <a:rPr lang="en-US" sz="1400" dirty="0"/>
              <a:t>Note: NA – only UHC has this.  While their premium is not based on age, the premium listed in the guide is discounted from the ‘actual premium’, and the discount is reduced annually – so there are automatic rate hikes (like with AA), but these stop when the discount is reduced to zero.</a:t>
            </a:r>
          </a:p>
          <a:p>
            <a:pPr eaLnBrk="1" hangingPunct="1">
              <a:buFontTx/>
              <a:buChar char="•"/>
            </a:pPr>
            <a:endParaRPr lang="en-US" altLang="en-US" sz="1500" dirty="0"/>
          </a:p>
        </p:txBody>
      </p:sp>
    </p:spTree>
    <p:extLst>
      <p:ext uri="{BB962C8B-B14F-4D97-AF65-F5344CB8AC3E}">
        <p14:creationId xmlns:p14="http://schemas.microsoft.com/office/powerpoint/2010/main" val="41977325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B1039D90-DAD5-48A5-A8F3-C56F55116A2F}" type="slidenum">
              <a:rPr lang="en-US" altLang="en-US" smtClean="0"/>
              <a:pPr>
                <a:spcBef>
                  <a:spcPct val="0"/>
                </a:spcBef>
              </a:pPr>
              <a:t>39</a:t>
            </a:fld>
            <a:endParaRPr lang="en-US" altLang="en-US"/>
          </a:p>
        </p:txBody>
      </p:sp>
      <p:sp>
        <p:nvSpPr>
          <p:cNvPr id="79875" name="Rectangle 2"/>
          <p:cNvSpPr>
            <a:spLocks noGrp="1" noRot="1" noChangeAspect="1" noChangeArrowheads="1" noTextEdit="1"/>
          </p:cNvSpPr>
          <p:nvPr>
            <p:ph type="sldImg"/>
          </p:nvPr>
        </p:nvSpPr>
        <p:spPr>
          <a:xfrm>
            <a:off x="1336675" y="320675"/>
            <a:ext cx="3976688" cy="2982913"/>
          </a:xfrm>
          <a:ln/>
        </p:spPr>
      </p:sp>
      <p:sp>
        <p:nvSpPr>
          <p:cNvPr id="79876" name="Rectangle 3"/>
          <p:cNvSpPr>
            <a:spLocks noGrp="1" noChangeArrowheads="1"/>
          </p:cNvSpPr>
          <p:nvPr>
            <p:ph type="body" idx="1"/>
          </p:nvPr>
        </p:nvSpPr>
        <p:spPr>
          <a:xfrm>
            <a:off x="950051" y="3933279"/>
            <a:ext cx="5362792" cy="4320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Clr>
                <a:srgbClr val="FF5BC8"/>
              </a:buClr>
              <a:buFont typeface="Monotype Sorts" pitchFamily="2" charset="2"/>
              <a:buNone/>
            </a:pPr>
            <a:r>
              <a:rPr lang="en-US" altLang="en-US" sz="1400" b="1" dirty="0"/>
              <a:t>REFER TO:</a:t>
            </a:r>
            <a:r>
              <a:rPr lang="en-US" altLang="en-US" sz="1400" dirty="0"/>
              <a:t>  Page 5 of </a:t>
            </a:r>
            <a:r>
              <a:rPr lang="en-US" altLang="en-US" sz="1400" i="1" dirty="0"/>
              <a:t>Iowa Medicare Supplement &amp; Premium Comparison Guide</a:t>
            </a:r>
          </a:p>
          <a:p>
            <a:pPr eaLnBrk="1" hangingPunct="1">
              <a:spcBef>
                <a:spcPct val="0"/>
              </a:spcBef>
              <a:buClr>
                <a:srgbClr val="FF5BC8"/>
              </a:buClr>
              <a:buFont typeface="Monotype Sorts" pitchFamily="2" charset="2"/>
              <a:buNone/>
            </a:pPr>
            <a:endParaRPr lang="en-US" altLang="en-US" sz="1400" b="1" dirty="0"/>
          </a:p>
          <a:p>
            <a:pPr eaLnBrk="1" hangingPunct="1">
              <a:spcBef>
                <a:spcPct val="0"/>
              </a:spcBef>
              <a:buClr>
                <a:srgbClr val="FF5BC8"/>
              </a:buClr>
              <a:buFont typeface="Monotype Sorts" pitchFamily="2" charset="2"/>
              <a:buNone/>
            </a:pPr>
            <a:r>
              <a:rPr lang="en-US" altLang="en-US" sz="1400" dirty="0"/>
              <a:t>Most</a:t>
            </a:r>
            <a:r>
              <a:rPr lang="en-US" altLang="en-US" sz="1400" baseline="0" dirty="0"/>
              <a:t> Medicare coverages are available regardless of your health.  The question is “when” can you enroll, not “whether” you can enroll.  Medicare Supplement plans are the exception.</a:t>
            </a:r>
          </a:p>
          <a:p>
            <a:pPr eaLnBrk="1" hangingPunct="1">
              <a:spcBef>
                <a:spcPct val="0"/>
              </a:spcBef>
              <a:buClr>
                <a:srgbClr val="FF5BC8"/>
              </a:buClr>
              <a:buFont typeface="Monotype Sorts" pitchFamily="2" charset="2"/>
              <a:buNone/>
            </a:pPr>
            <a:endParaRPr lang="en-US" altLang="en-US" sz="1400" baseline="0" dirty="0"/>
          </a:p>
          <a:p>
            <a:pPr eaLnBrk="1" hangingPunct="1">
              <a:spcBef>
                <a:spcPct val="0"/>
              </a:spcBef>
              <a:buClr>
                <a:srgbClr val="FF5BC8"/>
              </a:buClr>
              <a:buFont typeface="Monotype Sorts" pitchFamily="2" charset="2"/>
              <a:buNone/>
            </a:pPr>
            <a:r>
              <a:rPr lang="en-US" altLang="en-US" sz="1400" dirty="0"/>
              <a:t>When you first go on Medicare Part B at age 65 or older you get a Medicare supplement “open enrollment”.  The first six months you are on Medicare Part B you can enroll in any Medicare supplement that is offered in Iowa and the company cannot reject you for any existing health conditions and it cannot charge you more than anyone else your age.  There is no annual open enrollment for Medicare Supplement plans.  After the six month period ends, companies can use medical underwriting (review your health history) to determine if they will cover you and to determine your premium.</a:t>
            </a:r>
          </a:p>
          <a:p>
            <a:pPr eaLnBrk="1" hangingPunct="1">
              <a:spcBef>
                <a:spcPct val="0"/>
              </a:spcBef>
              <a:buClr>
                <a:srgbClr val="FF5BC8"/>
              </a:buClr>
              <a:buFont typeface="Monotype Sorts" pitchFamily="2" charset="2"/>
              <a:buNone/>
            </a:pPr>
            <a:endParaRPr lang="en-US" altLang="en-US" sz="1400" dirty="0"/>
          </a:p>
          <a:p>
            <a:pPr eaLnBrk="1" hangingPunct="1">
              <a:spcBef>
                <a:spcPct val="0"/>
              </a:spcBef>
              <a:buClr>
                <a:srgbClr val="FF5BC8"/>
              </a:buClr>
              <a:buFont typeface="Monotype Sorts" pitchFamily="2" charset="2"/>
              <a:buNone/>
            </a:pPr>
            <a:r>
              <a:rPr lang="en-US" altLang="en-US" sz="1400" dirty="0"/>
              <a:t>There is no open enrollment for those under age 65 in Iowa.  </a:t>
            </a:r>
          </a:p>
          <a:p>
            <a:pPr eaLnBrk="1" hangingPunct="1">
              <a:spcBef>
                <a:spcPct val="0"/>
              </a:spcBef>
              <a:buClr>
                <a:srgbClr val="FF5BC8"/>
              </a:buClr>
              <a:buFont typeface="Monotype Sorts" pitchFamily="2" charset="2"/>
              <a:buNone/>
            </a:pPr>
            <a:endParaRPr lang="en-US" altLang="en-US" sz="1400" dirty="0"/>
          </a:p>
          <a:p>
            <a:pPr eaLnBrk="1" hangingPunct="1">
              <a:spcBef>
                <a:spcPct val="0"/>
              </a:spcBef>
              <a:buClr>
                <a:srgbClr val="FF5BC8"/>
              </a:buClr>
              <a:buFont typeface="Monotype Sorts" pitchFamily="2" charset="2"/>
              <a:buNone/>
            </a:pPr>
            <a:r>
              <a:rPr lang="en-US" altLang="en-US" sz="1400" dirty="0"/>
              <a:t>Outside of this six month open enrollment period, there are limited circumstances when you can buy a Medicare Supplement without answering health questions.  Those are described on page 8 and 9 in the Medicare Supplement &amp; Premium Comparison Guide. </a:t>
            </a:r>
          </a:p>
        </p:txBody>
      </p:sp>
    </p:spTree>
    <p:extLst>
      <p:ext uri="{BB962C8B-B14F-4D97-AF65-F5344CB8AC3E}">
        <p14:creationId xmlns:p14="http://schemas.microsoft.com/office/powerpoint/2010/main" val="2721792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Today we will talk about who is eligible for Medicare, when you can enroll, when you </a:t>
            </a:r>
            <a:r>
              <a:rPr lang="en-US" altLang="en-US" u="sng" dirty="0"/>
              <a:t>should</a:t>
            </a:r>
            <a:r>
              <a:rPr lang="en-US" altLang="en-US" dirty="0"/>
              <a:t> enroll, and  the costs of  Medicare enrollment. </a:t>
            </a:r>
          </a:p>
          <a:p>
            <a:pPr>
              <a:defRPr/>
            </a:pPr>
            <a:endParaRPr lang="en-US" altLang="en-US" dirty="0"/>
          </a:p>
          <a:p>
            <a:pPr>
              <a:defRPr/>
            </a:pPr>
            <a:r>
              <a:rPr lang="en-US" altLang="en-US" dirty="0"/>
              <a:t>Then we’ll discuss your choices for how to get your Medicare coverage. </a:t>
            </a:r>
          </a:p>
          <a:p>
            <a:pPr marL="179168" indent="-179168">
              <a:buFont typeface="Arial" panose="020B0604020202020204" pitchFamily="34" charset="0"/>
              <a:buChar char="•"/>
              <a:defRPr/>
            </a:pPr>
            <a:r>
              <a:rPr lang="en-US" altLang="en-US" dirty="0"/>
              <a:t>Original Medicare,  which you may choose to supplement with other coverage such as retiree insurance or a Medicare Supplement plan.  You can then add Prescription Drug coverage </a:t>
            </a:r>
          </a:p>
          <a:p>
            <a:pPr marL="179168" indent="-179168">
              <a:buFont typeface="Arial" panose="020B0604020202020204" pitchFamily="34" charset="0"/>
              <a:buChar char="•"/>
              <a:defRPr/>
            </a:pPr>
            <a:r>
              <a:rPr lang="en-US" altLang="en-US" dirty="0"/>
              <a:t>OR</a:t>
            </a:r>
          </a:p>
          <a:p>
            <a:pPr marL="179168" indent="-179168">
              <a:buFont typeface="Arial" panose="020B0604020202020204" pitchFamily="34" charset="0"/>
              <a:buChar char="•"/>
              <a:defRPr/>
            </a:pPr>
            <a:r>
              <a:rPr lang="en-US" altLang="en-US" dirty="0"/>
              <a:t>You can choose a Medicare Advantage Plan (Part C) which includes your Part A Hospital and Part B Medical coverages and usually includes drug coverage as well. </a:t>
            </a:r>
          </a:p>
          <a:p>
            <a:pPr>
              <a:defRPr/>
            </a:pPr>
            <a:endParaRPr lang="en-US" alt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836">
              <a:defRPr sz="4600" b="1">
                <a:solidFill>
                  <a:schemeClr val="hlink"/>
                </a:solidFill>
                <a:latin typeface="Arial" panose="020B0604020202020204" pitchFamily="34" charset="0"/>
              </a:defRPr>
            </a:lvl1pPr>
            <a:lvl2pPr marL="776397" indent="-298614" defTabSz="968836">
              <a:defRPr sz="4600" b="1">
                <a:solidFill>
                  <a:schemeClr val="hlink"/>
                </a:solidFill>
                <a:latin typeface="Arial" panose="020B0604020202020204" pitchFamily="34" charset="0"/>
              </a:defRPr>
            </a:lvl2pPr>
            <a:lvl3pPr marL="1194456" indent="-238891" defTabSz="968836">
              <a:defRPr sz="4600" b="1">
                <a:solidFill>
                  <a:schemeClr val="hlink"/>
                </a:solidFill>
                <a:latin typeface="Arial" panose="020B0604020202020204" pitchFamily="34" charset="0"/>
              </a:defRPr>
            </a:lvl3pPr>
            <a:lvl4pPr marL="1672239" indent="-238891" defTabSz="968836">
              <a:defRPr sz="4600" b="1">
                <a:solidFill>
                  <a:schemeClr val="hlink"/>
                </a:solidFill>
                <a:latin typeface="Arial" panose="020B0604020202020204" pitchFamily="34" charset="0"/>
              </a:defRPr>
            </a:lvl4pPr>
            <a:lvl5pPr marL="2150021" indent="-238891" defTabSz="968836">
              <a:defRPr sz="4600" b="1">
                <a:solidFill>
                  <a:schemeClr val="hlink"/>
                </a:solidFill>
                <a:latin typeface="Arial" panose="020B0604020202020204" pitchFamily="34" charset="0"/>
              </a:defRPr>
            </a:lvl5pPr>
            <a:lvl6pPr marL="2627804" indent="-238891" defTabSz="968836" eaLnBrk="0" fontAlgn="base" hangingPunct="0">
              <a:spcBef>
                <a:spcPct val="0"/>
              </a:spcBef>
              <a:spcAft>
                <a:spcPct val="0"/>
              </a:spcAft>
              <a:defRPr sz="4600" b="1">
                <a:solidFill>
                  <a:schemeClr val="hlink"/>
                </a:solidFill>
                <a:latin typeface="Arial" panose="020B0604020202020204" pitchFamily="34" charset="0"/>
              </a:defRPr>
            </a:lvl6pPr>
            <a:lvl7pPr marL="3105585" indent="-238891" defTabSz="968836" eaLnBrk="0" fontAlgn="base" hangingPunct="0">
              <a:spcBef>
                <a:spcPct val="0"/>
              </a:spcBef>
              <a:spcAft>
                <a:spcPct val="0"/>
              </a:spcAft>
              <a:defRPr sz="4600" b="1">
                <a:solidFill>
                  <a:schemeClr val="hlink"/>
                </a:solidFill>
                <a:latin typeface="Arial" panose="020B0604020202020204" pitchFamily="34" charset="0"/>
              </a:defRPr>
            </a:lvl7pPr>
            <a:lvl8pPr marL="3583367" indent="-238891" defTabSz="968836" eaLnBrk="0" fontAlgn="base" hangingPunct="0">
              <a:spcBef>
                <a:spcPct val="0"/>
              </a:spcBef>
              <a:spcAft>
                <a:spcPct val="0"/>
              </a:spcAft>
              <a:defRPr sz="4600" b="1">
                <a:solidFill>
                  <a:schemeClr val="hlink"/>
                </a:solidFill>
                <a:latin typeface="Arial" panose="020B0604020202020204" pitchFamily="34" charset="0"/>
              </a:defRPr>
            </a:lvl8pPr>
            <a:lvl9pPr marL="4061150" indent="-238891" defTabSz="968836" eaLnBrk="0" fontAlgn="base" hangingPunct="0">
              <a:spcBef>
                <a:spcPct val="0"/>
              </a:spcBef>
              <a:spcAft>
                <a:spcPct val="0"/>
              </a:spcAft>
              <a:defRPr sz="4600" b="1">
                <a:solidFill>
                  <a:schemeClr val="hlink"/>
                </a:solidFill>
                <a:latin typeface="Arial" panose="020B0604020202020204" pitchFamily="34" charset="0"/>
              </a:defRPr>
            </a:lvl9pPr>
          </a:lstStyle>
          <a:p>
            <a:fld id="{7C12E345-14A7-46CB-9D4F-98DF62FE02AC}" type="slidenum">
              <a:rPr lang="en-US" altLang="en-US" sz="1300" b="0">
                <a:solidFill>
                  <a:schemeClr val="tx1"/>
                </a:solidFill>
                <a:latin typeface="Times New Roman" panose="02020603050405020304" pitchFamily="18" charset="0"/>
              </a:rPr>
              <a:pPr/>
              <a:t>4</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8417555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2B4EFC4A-E3D3-465D-850C-C0857DC2A80B}" type="slidenum">
              <a:rPr lang="en-US" altLang="en-US" smtClean="0"/>
              <a:pPr>
                <a:spcBef>
                  <a:spcPct val="0"/>
                </a:spcBef>
              </a:pPr>
              <a:t>40</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550120" y="4407118"/>
            <a:ext cx="6294278" cy="4726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500" b="1" dirty="0"/>
              <a:t>REFER TO</a:t>
            </a:r>
            <a:r>
              <a:rPr lang="en-US" altLang="en-US" sz="1500" dirty="0"/>
              <a:t>:  Page 6 of </a:t>
            </a:r>
            <a:r>
              <a:rPr lang="en-US" altLang="en-US" sz="1500" i="1" dirty="0"/>
              <a:t>Iowa Medicare Supplement &amp; Premium Comparison  Guide</a:t>
            </a:r>
            <a:endParaRPr lang="en-US" altLang="en-US" sz="1500" b="1" dirty="0"/>
          </a:p>
          <a:p>
            <a:pPr eaLnBrk="1" hangingPunct="1"/>
            <a:r>
              <a:rPr lang="en-US" altLang="en-US" sz="1500" dirty="0"/>
              <a:t>Although the insurance company is  required to sell you a Medicare Supplement plan regardless of your health during your six month open enrollment period, it can have a waiting period before it covers pre-existing health conditions.    The maximum waiting period is 6 months.</a:t>
            </a:r>
          </a:p>
          <a:p>
            <a:pPr eaLnBrk="1" hangingPunct="1"/>
            <a:r>
              <a:rPr lang="en-US" altLang="en-US" sz="1500" dirty="0"/>
              <a:t>You can avoid a waiting period if:</a:t>
            </a:r>
          </a:p>
          <a:p>
            <a:pPr eaLnBrk="1" hangingPunct="1">
              <a:buFontTx/>
              <a:buChar char="•"/>
            </a:pPr>
            <a:r>
              <a:rPr lang="en-US" altLang="en-US" sz="1500" dirty="0"/>
              <a:t>During your 6 month open enrollment period, you apply for your Medicare supplement within 63 days of the loss of your previous health insurance coverage which you had for six months or longer.</a:t>
            </a:r>
          </a:p>
          <a:p>
            <a:pPr eaLnBrk="1" hangingPunct="1">
              <a:buFontTx/>
              <a:buChar char="•"/>
            </a:pPr>
            <a:r>
              <a:rPr lang="en-US" altLang="en-US" sz="1500" dirty="0"/>
              <a:t>You apply for a Medicare supplement policy to replace one you have had for at least six months, and no gap occurs between the end of the old policy and the beginning of the new policy.</a:t>
            </a:r>
          </a:p>
          <a:p>
            <a:pPr eaLnBrk="1" hangingPunct="1">
              <a:buFontTx/>
              <a:buChar char="•"/>
            </a:pPr>
            <a:r>
              <a:rPr lang="en-US" altLang="en-US" sz="1500" dirty="0"/>
              <a:t>You apply for a Medicare Supplement that does not have a waiting period (Point out “Notes” in the premium comparison portion of the Guide.)</a:t>
            </a:r>
          </a:p>
          <a:p>
            <a:pPr eaLnBrk="1" hangingPunct="1">
              <a:buFontTx/>
              <a:buChar char="•"/>
            </a:pPr>
            <a:endParaRPr lang="en-US" altLang="en-US" sz="1500" dirty="0"/>
          </a:p>
        </p:txBody>
      </p:sp>
    </p:spTree>
    <p:extLst>
      <p:ext uri="{BB962C8B-B14F-4D97-AF65-F5344CB8AC3E}">
        <p14:creationId xmlns:p14="http://schemas.microsoft.com/office/powerpoint/2010/main" val="3365099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168" indent="-179168">
              <a:buFont typeface="Arial" panose="020B0604020202020204" pitchFamily="34" charset="0"/>
              <a:buChar char="•"/>
            </a:pPr>
            <a:r>
              <a:rPr lang="en-US" altLang="en-US" dirty="0"/>
              <a:t>If you have a retiree plan, you need to understand what it covers and how it coordinates with Medicare.  Retiree plans may be better, worse or somewhere in-between when compared to regular Medicare Supplement plans. </a:t>
            </a:r>
          </a:p>
          <a:p>
            <a:pPr marL="179168" indent="-179168">
              <a:buFont typeface="Arial" panose="020B0604020202020204" pitchFamily="34" charset="0"/>
              <a:buChar char="•"/>
            </a:pPr>
            <a:r>
              <a:rPr lang="en-US" altLang="en-US" dirty="0"/>
              <a:t>Many employer-provided plans have coordination of benefits and may or may not pay everything Medicare does not cover. </a:t>
            </a:r>
          </a:p>
          <a:p>
            <a:pPr marL="179168" indent="-179168">
              <a:buFont typeface="Arial" panose="020B0604020202020204" pitchFamily="34" charset="0"/>
              <a:buChar char="•"/>
            </a:pPr>
            <a:r>
              <a:rPr lang="en-US" altLang="en-US" dirty="0"/>
              <a:t>What is the premium? </a:t>
            </a:r>
          </a:p>
          <a:p>
            <a:pPr marL="179168" indent="-179168">
              <a:buFont typeface="Arial" panose="020B0604020202020204" pitchFamily="34" charset="0"/>
              <a:buChar char="•"/>
            </a:pPr>
            <a:r>
              <a:rPr lang="en-US" altLang="en-US" dirty="0"/>
              <a:t>Some plans may include vision and hearing services and dental care, not covered under original Medicare or a Medicare Supplement plan.   </a:t>
            </a:r>
          </a:p>
          <a:p>
            <a:pPr marL="179168" indent="-179168">
              <a:buFont typeface="Arial" panose="020B0604020202020204" pitchFamily="34" charset="0"/>
              <a:buChar char="•"/>
            </a:pPr>
            <a:r>
              <a:rPr lang="en-US" altLang="en-US" dirty="0"/>
              <a:t>The retiree plan may include prescription drug coverage that is better than a Medicare prescription drug plan.  </a:t>
            </a:r>
          </a:p>
          <a:p>
            <a:pPr marL="179168" indent="-179168">
              <a:buFont typeface="Arial" panose="020B0604020202020204" pitchFamily="34" charset="0"/>
              <a:buChar char="•"/>
            </a:pPr>
            <a:r>
              <a:rPr lang="en-US" altLang="en-US" dirty="0"/>
              <a:t>Some retiree plans are group Medicare Advantage plans which have provider networks that must be used. </a:t>
            </a:r>
          </a:p>
          <a:p>
            <a:pPr marL="179168" indent="-179168">
              <a:buFont typeface="Arial" panose="020B0604020202020204" pitchFamily="34" charset="0"/>
              <a:buChar char="•"/>
            </a:pPr>
            <a:r>
              <a:rPr lang="en-US" altLang="en-US" dirty="0"/>
              <a:t>It is important to understand your retiree coverage.   With most retiree plans, if you leave the plan, you cannot return.   </a:t>
            </a:r>
          </a:p>
          <a:p>
            <a:pPr marL="179168" indent="-179168">
              <a:buFont typeface="Arial" panose="020B0604020202020204" pitchFamily="34" charset="0"/>
              <a:buChar char="•"/>
            </a:pPr>
            <a:r>
              <a:rPr lang="en-US" altLang="en-US" dirty="0"/>
              <a:t>Note that Tricare for Life, State of Iowa and other federal coverage are types of retiree coverage. </a:t>
            </a:r>
          </a:p>
          <a:p>
            <a:pPr marL="179168" indent="-179168">
              <a:buFont typeface="Arial" panose="020B0604020202020204" pitchFamily="34" charset="0"/>
              <a:buChar char="•"/>
            </a:pPr>
            <a:r>
              <a:rPr lang="en-US" altLang="en-US" dirty="0"/>
              <a:t>SHIIP counselors can help you review your employer coverage and compare it to other supplement options.</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836">
              <a:defRPr sz="4600" b="1">
                <a:solidFill>
                  <a:schemeClr val="hlink"/>
                </a:solidFill>
                <a:latin typeface="Arial" panose="020B0604020202020204" pitchFamily="34" charset="0"/>
              </a:defRPr>
            </a:lvl1pPr>
            <a:lvl2pPr marL="776397" indent="-298614" defTabSz="968836">
              <a:defRPr sz="4600" b="1">
                <a:solidFill>
                  <a:schemeClr val="hlink"/>
                </a:solidFill>
                <a:latin typeface="Arial" panose="020B0604020202020204" pitchFamily="34" charset="0"/>
              </a:defRPr>
            </a:lvl2pPr>
            <a:lvl3pPr marL="1194456" indent="-238891" defTabSz="968836">
              <a:defRPr sz="4600" b="1">
                <a:solidFill>
                  <a:schemeClr val="hlink"/>
                </a:solidFill>
                <a:latin typeface="Arial" panose="020B0604020202020204" pitchFamily="34" charset="0"/>
              </a:defRPr>
            </a:lvl3pPr>
            <a:lvl4pPr marL="1672239" indent="-238891" defTabSz="968836">
              <a:defRPr sz="4600" b="1">
                <a:solidFill>
                  <a:schemeClr val="hlink"/>
                </a:solidFill>
                <a:latin typeface="Arial" panose="020B0604020202020204" pitchFamily="34" charset="0"/>
              </a:defRPr>
            </a:lvl4pPr>
            <a:lvl5pPr marL="2150021" indent="-238891" defTabSz="968836">
              <a:defRPr sz="4600" b="1">
                <a:solidFill>
                  <a:schemeClr val="hlink"/>
                </a:solidFill>
                <a:latin typeface="Arial" panose="020B0604020202020204" pitchFamily="34" charset="0"/>
              </a:defRPr>
            </a:lvl5pPr>
            <a:lvl6pPr marL="2627804" indent="-238891" defTabSz="968836" eaLnBrk="0" fontAlgn="base" hangingPunct="0">
              <a:spcBef>
                <a:spcPct val="0"/>
              </a:spcBef>
              <a:spcAft>
                <a:spcPct val="0"/>
              </a:spcAft>
              <a:defRPr sz="4600" b="1">
                <a:solidFill>
                  <a:schemeClr val="hlink"/>
                </a:solidFill>
                <a:latin typeface="Arial" panose="020B0604020202020204" pitchFamily="34" charset="0"/>
              </a:defRPr>
            </a:lvl6pPr>
            <a:lvl7pPr marL="3105585" indent="-238891" defTabSz="968836" eaLnBrk="0" fontAlgn="base" hangingPunct="0">
              <a:spcBef>
                <a:spcPct val="0"/>
              </a:spcBef>
              <a:spcAft>
                <a:spcPct val="0"/>
              </a:spcAft>
              <a:defRPr sz="4600" b="1">
                <a:solidFill>
                  <a:schemeClr val="hlink"/>
                </a:solidFill>
                <a:latin typeface="Arial" panose="020B0604020202020204" pitchFamily="34" charset="0"/>
              </a:defRPr>
            </a:lvl7pPr>
            <a:lvl8pPr marL="3583367" indent="-238891" defTabSz="968836" eaLnBrk="0" fontAlgn="base" hangingPunct="0">
              <a:spcBef>
                <a:spcPct val="0"/>
              </a:spcBef>
              <a:spcAft>
                <a:spcPct val="0"/>
              </a:spcAft>
              <a:defRPr sz="4600" b="1">
                <a:solidFill>
                  <a:schemeClr val="hlink"/>
                </a:solidFill>
                <a:latin typeface="Arial" panose="020B0604020202020204" pitchFamily="34" charset="0"/>
              </a:defRPr>
            </a:lvl8pPr>
            <a:lvl9pPr marL="4061150" indent="-238891" defTabSz="968836" eaLnBrk="0" fontAlgn="base" hangingPunct="0">
              <a:spcBef>
                <a:spcPct val="0"/>
              </a:spcBef>
              <a:spcAft>
                <a:spcPct val="0"/>
              </a:spcAft>
              <a:defRPr sz="4600" b="1">
                <a:solidFill>
                  <a:schemeClr val="hlink"/>
                </a:solidFill>
                <a:latin typeface="Arial" panose="020B0604020202020204" pitchFamily="34" charset="0"/>
              </a:defRPr>
            </a:lvl9pPr>
          </a:lstStyle>
          <a:p>
            <a:fld id="{83B21836-944B-4B33-BA12-6A5B638F42EC}" type="slidenum">
              <a:rPr lang="en-US" altLang="en-US" sz="1300" b="0">
                <a:solidFill>
                  <a:schemeClr val="tx1"/>
                </a:solidFill>
                <a:latin typeface="Times New Roman" panose="02020603050405020304" pitchFamily="18" charset="0"/>
              </a:rPr>
              <a:pPr/>
              <a:t>41</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8237974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5F95B1F1-D2CC-4411-93EE-9CB32351A65C}" type="slidenum">
              <a:rPr lang="en-US" altLang="en-US" smtClean="0"/>
              <a:pPr>
                <a:spcBef>
                  <a:spcPct val="0"/>
                </a:spcBef>
              </a:pPr>
              <a:t>42</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500" dirty="0"/>
              <a:t>The last decision you need to make if you choose Original Medicare is if you need to purchase a Medicare Part D Prescription Drug plan. </a:t>
            </a:r>
          </a:p>
        </p:txBody>
      </p:sp>
    </p:spTree>
    <p:extLst>
      <p:ext uri="{BB962C8B-B14F-4D97-AF65-F5344CB8AC3E}">
        <p14:creationId xmlns:p14="http://schemas.microsoft.com/office/powerpoint/2010/main" val="8781658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9C1C9EE8-455B-4430-8B9D-F1B22AA7EE18}" type="slidenum">
              <a:rPr lang="en-US" altLang="en-US" smtClean="0"/>
              <a:pPr>
                <a:spcBef>
                  <a:spcPct val="0"/>
                </a:spcBef>
              </a:pPr>
              <a:t>43</a:t>
            </a:fld>
            <a:endParaRPr lang="en-US" altLang="en-US"/>
          </a:p>
        </p:txBody>
      </p:sp>
      <p:sp>
        <p:nvSpPr>
          <p:cNvPr id="90115" name="Rectangle 2"/>
          <p:cNvSpPr>
            <a:spLocks noGrp="1" noRot="1" noChangeAspect="1" noChangeArrowheads="1" noTextEdit="1"/>
          </p:cNvSpPr>
          <p:nvPr>
            <p:ph type="sldImg"/>
          </p:nvPr>
        </p:nvSpPr>
        <p:spPr>
          <a:xfrm>
            <a:off x="1258888" y="719138"/>
            <a:ext cx="4802187" cy="3602037"/>
          </a:xfrm>
          <a:ln/>
        </p:spPr>
      </p:sp>
      <p:sp>
        <p:nvSpPr>
          <p:cNvPr id="90116" name="Rectangle 3"/>
          <p:cNvSpPr>
            <a:spLocks noGrp="1" noChangeArrowheads="1"/>
          </p:cNvSpPr>
          <p:nvPr>
            <p:ph type="body" idx="1"/>
          </p:nvPr>
        </p:nvSpPr>
        <p:spPr>
          <a:xfrm>
            <a:off x="732363" y="4484178"/>
            <a:ext cx="5852160" cy="47300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33913" eaLnBrk="1" hangingPunct="1"/>
            <a:endParaRPr lang="en-US" altLang="en-US" sz="1500" b="1" dirty="0"/>
          </a:p>
          <a:p>
            <a:pPr marL="285750" indent="-285750" eaLnBrk="1" hangingPunct="1">
              <a:buFont typeface="Arial" panose="020B0604020202020204" pitchFamily="34" charset="0"/>
              <a:buChar char="•"/>
            </a:pPr>
            <a:r>
              <a:rPr lang="en-US" altLang="en-US" sz="1500" dirty="0"/>
              <a:t>Anyone who has Medicare Part A and/or Part B is eligible to join a Medicare drug plan, including those on Medicare due to disability, ALS or ESRD.</a:t>
            </a:r>
            <a:r>
              <a:rPr lang="en-US" altLang="en-US" sz="1500" baseline="0" dirty="0"/>
              <a:t> No health questions are asked. </a:t>
            </a:r>
            <a:endParaRPr lang="en-US" altLang="en-US" sz="1500" dirty="0"/>
          </a:p>
          <a:p>
            <a:pPr marL="285750" indent="-285750" eaLnBrk="1" hangingPunct="1">
              <a:buFont typeface="Arial" panose="020B0604020202020204" pitchFamily="34" charset="0"/>
              <a:buChar char="•"/>
            </a:pPr>
            <a:r>
              <a:rPr lang="en-US" altLang="en-US" sz="1500" dirty="0"/>
              <a:t>Your plan must be one available in the state where you live.   </a:t>
            </a:r>
          </a:p>
          <a:p>
            <a:pPr marL="285750" indent="-285750" eaLnBrk="1" hangingPunct="1">
              <a:buFont typeface="Arial" panose="020B0604020202020204" pitchFamily="34" charset="0"/>
              <a:buChar char="•"/>
            </a:pPr>
            <a:r>
              <a:rPr lang="en-US" altLang="en-US" sz="1500" dirty="0"/>
              <a:t>Enrolling in a Medicare Drug plan is not mandatory. </a:t>
            </a:r>
          </a:p>
          <a:p>
            <a:pPr marL="285750" indent="-285750" eaLnBrk="1" hangingPunct="1">
              <a:buFont typeface="Arial" panose="020B0604020202020204" pitchFamily="34" charset="0"/>
              <a:buChar char="•"/>
            </a:pPr>
            <a:r>
              <a:rPr lang="en-US" altLang="en-US" sz="1500" dirty="0"/>
              <a:t>However, there are only certain times that you can enroll in a plan, and if you do not enroll when you are first eligible, but later decide you want coverage, you may have to wait to enroll. </a:t>
            </a:r>
          </a:p>
          <a:p>
            <a:pPr marL="285750" indent="-285750" eaLnBrk="1" hangingPunct="1">
              <a:buFont typeface="Arial" panose="020B0604020202020204" pitchFamily="34" charset="0"/>
              <a:buChar char="•"/>
            </a:pPr>
            <a:r>
              <a:rPr lang="en-US" altLang="en-US" sz="1500" dirty="0"/>
              <a:t>If you don’t enroll in a drug plan when you are first eligible and you do not have creditable drug coverage you will be subject to a Late Enrollment Penalty if you do enroll in a drug plan at a later time. </a:t>
            </a:r>
          </a:p>
        </p:txBody>
      </p:sp>
    </p:spTree>
    <p:extLst>
      <p:ext uri="{BB962C8B-B14F-4D97-AF65-F5344CB8AC3E}">
        <p14:creationId xmlns:p14="http://schemas.microsoft.com/office/powerpoint/2010/main" val="8910874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dirty="0"/>
              <a:t>The Inflation Reduction Act that was passed in October of 2022 will make changes to Medicare cost sharing beginning in 2023.</a:t>
            </a:r>
          </a:p>
          <a:p>
            <a:endParaRPr lang="en-US" dirty="0"/>
          </a:p>
          <a:p>
            <a:r>
              <a:rPr lang="en-US" dirty="0"/>
              <a:t>There will no longer be any cost sharing for certain adult vaccines covered by Part D. This includes the Shingles shot and TDAP which is the adult booster shot for tetanus, diphtheria and pertussis (also called whooping cough.)</a:t>
            </a:r>
          </a:p>
          <a:p>
            <a:endParaRPr lang="en-US" dirty="0"/>
          </a:p>
          <a:p>
            <a:r>
              <a:rPr lang="en-US" dirty="0"/>
              <a:t>The no cost share is for the vaccine but there could be a cost for the administration of the vaccine depending on where you get your shot.  You can check with your will Part D plan to find out if there is a difference in your cost share if you get the vaccine at the pharmacy or your doctors office.</a:t>
            </a:r>
          </a:p>
          <a:p>
            <a:endParaRPr lang="en-US" dirty="0"/>
          </a:p>
          <a:p>
            <a:r>
              <a:rPr lang="en-US" dirty="0"/>
              <a:t>Injectable insulin and insulin used in an insulin patch pump such as the </a:t>
            </a:r>
            <a:r>
              <a:rPr lang="en-US" dirty="0" err="1"/>
              <a:t>Omnipod</a:t>
            </a:r>
            <a:r>
              <a:rPr lang="en-US" dirty="0"/>
              <a:t> will be capped at a maximum cost share of $35 for a one-month supply if the insulin is covered by the Part D plan. The disposable pump is not subject to the $35 cost share.</a:t>
            </a:r>
          </a:p>
          <a:p>
            <a:endParaRPr lang="en-US" dirty="0"/>
          </a:p>
          <a:p>
            <a:r>
              <a:rPr lang="en-US" dirty="0"/>
              <a:t>Note: These prescriptions prescribed to manage diabetes are not included in the $35 maximum cost share: Trulicity, Bydureon, Byetta, Mounjaro, Ozempic, Symlin and Victoza.  </a:t>
            </a:r>
          </a:p>
          <a:p>
            <a:endParaRPr lang="en-US" dirty="0"/>
          </a:p>
          <a:p>
            <a:r>
              <a:rPr lang="en-US" dirty="0"/>
              <a:t>Insulin used in an insulin pump will be limited to $35 max cost share for a month supply on July 1, 2023. This insulin is covered by Part B not Part D of Medicare.</a:t>
            </a:r>
          </a:p>
        </p:txBody>
      </p:sp>
      <p:sp>
        <p:nvSpPr>
          <p:cNvPr id="4" name="Slide Number Placeholder 3"/>
          <p:cNvSpPr>
            <a:spLocks noGrp="1"/>
          </p:cNvSpPr>
          <p:nvPr>
            <p:ph type="sldNum" sz="quarter" idx="5"/>
          </p:nvPr>
        </p:nvSpPr>
        <p:spPr/>
        <p:txBody>
          <a:bodyPr/>
          <a:lstStyle/>
          <a:p>
            <a:fld id="{E3C30DEA-7AAB-4DD9-BB95-A8AAB23C7B16}" type="slidenum">
              <a:rPr lang="en-US" smtClean="0"/>
              <a:t>44</a:t>
            </a:fld>
            <a:endParaRPr lang="en-US"/>
          </a:p>
        </p:txBody>
      </p:sp>
    </p:spTree>
    <p:extLst>
      <p:ext uri="{BB962C8B-B14F-4D97-AF65-F5344CB8AC3E}">
        <p14:creationId xmlns:p14="http://schemas.microsoft.com/office/powerpoint/2010/main" val="40028714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t>What </a:t>
            </a:r>
            <a:r>
              <a:rPr lang="en-US" altLang="en-US" sz="1400" baseline="0" dirty="0"/>
              <a:t> does “creditable coverage” mean?   It is drug coverage</a:t>
            </a:r>
            <a:r>
              <a:rPr lang="en-US" altLang="en-US" sz="1400" dirty="0"/>
              <a:t> that is as good as, or better than, a Medicare prescription drug plan. </a:t>
            </a:r>
          </a:p>
          <a:p>
            <a:endParaRPr lang="en-US" altLang="en-US" sz="1100" dirty="0"/>
          </a:p>
          <a:p>
            <a:r>
              <a:rPr lang="en-US" altLang="en-US" sz="1400" dirty="0"/>
              <a:t>Veterans drug benefits, Tricare for Life, Indian Health Services and some employer or retiree plans are creditable. </a:t>
            </a:r>
          </a:p>
          <a:p>
            <a:endParaRPr lang="en-US" altLang="en-US" sz="1100" dirty="0"/>
          </a:p>
          <a:p>
            <a:r>
              <a:rPr lang="en-US" altLang="en-US" sz="1400" dirty="0"/>
              <a:t>Your employer’s Human Resource department or insurer will know whether the drug coverage they offer you is creditable. </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836">
              <a:defRPr sz="4600" b="1">
                <a:solidFill>
                  <a:schemeClr val="hlink"/>
                </a:solidFill>
                <a:latin typeface="Arial" panose="020B0604020202020204" pitchFamily="34" charset="0"/>
              </a:defRPr>
            </a:lvl1pPr>
            <a:lvl2pPr marL="776397" indent="-298614" defTabSz="968836">
              <a:defRPr sz="4600" b="1">
                <a:solidFill>
                  <a:schemeClr val="hlink"/>
                </a:solidFill>
                <a:latin typeface="Arial" panose="020B0604020202020204" pitchFamily="34" charset="0"/>
              </a:defRPr>
            </a:lvl2pPr>
            <a:lvl3pPr marL="1194456" indent="-238891" defTabSz="968836">
              <a:defRPr sz="4600" b="1">
                <a:solidFill>
                  <a:schemeClr val="hlink"/>
                </a:solidFill>
                <a:latin typeface="Arial" panose="020B0604020202020204" pitchFamily="34" charset="0"/>
              </a:defRPr>
            </a:lvl3pPr>
            <a:lvl4pPr marL="1672239" indent="-238891" defTabSz="968836">
              <a:defRPr sz="4600" b="1">
                <a:solidFill>
                  <a:schemeClr val="hlink"/>
                </a:solidFill>
                <a:latin typeface="Arial" panose="020B0604020202020204" pitchFamily="34" charset="0"/>
              </a:defRPr>
            </a:lvl4pPr>
            <a:lvl5pPr marL="2150021" indent="-238891" defTabSz="968836">
              <a:defRPr sz="4600" b="1">
                <a:solidFill>
                  <a:schemeClr val="hlink"/>
                </a:solidFill>
                <a:latin typeface="Arial" panose="020B0604020202020204" pitchFamily="34" charset="0"/>
              </a:defRPr>
            </a:lvl5pPr>
            <a:lvl6pPr marL="2627804" indent="-238891" defTabSz="968836" eaLnBrk="0" fontAlgn="base" hangingPunct="0">
              <a:spcBef>
                <a:spcPct val="0"/>
              </a:spcBef>
              <a:spcAft>
                <a:spcPct val="0"/>
              </a:spcAft>
              <a:defRPr sz="4600" b="1">
                <a:solidFill>
                  <a:schemeClr val="hlink"/>
                </a:solidFill>
                <a:latin typeface="Arial" panose="020B0604020202020204" pitchFamily="34" charset="0"/>
              </a:defRPr>
            </a:lvl6pPr>
            <a:lvl7pPr marL="3105585" indent="-238891" defTabSz="968836" eaLnBrk="0" fontAlgn="base" hangingPunct="0">
              <a:spcBef>
                <a:spcPct val="0"/>
              </a:spcBef>
              <a:spcAft>
                <a:spcPct val="0"/>
              </a:spcAft>
              <a:defRPr sz="4600" b="1">
                <a:solidFill>
                  <a:schemeClr val="hlink"/>
                </a:solidFill>
                <a:latin typeface="Arial" panose="020B0604020202020204" pitchFamily="34" charset="0"/>
              </a:defRPr>
            </a:lvl7pPr>
            <a:lvl8pPr marL="3583367" indent="-238891" defTabSz="968836" eaLnBrk="0" fontAlgn="base" hangingPunct="0">
              <a:spcBef>
                <a:spcPct val="0"/>
              </a:spcBef>
              <a:spcAft>
                <a:spcPct val="0"/>
              </a:spcAft>
              <a:defRPr sz="4600" b="1">
                <a:solidFill>
                  <a:schemeClr val="hlink"/>
                </a:solidFill>
                <a:latin typeface="Arial" panose="020B0604020202020204" pitchFamily="34" charset="0"/>
              </a:defRPr>
            </a:lvl8pPr>
            <a:lvl9pPr marL="4061150" indent="-238891" defTabSz="968836" eaLnBrk="0" fontAlgn="base" hangingPunct="0">
              <a:spcBef>
                <a:spcPct val="0"/>
              </a:spcBef>
              <a:spcAft>
                <a:spcPct val="0"/>
              </a:spcAft>
              <a:defRPr sz="4600" b="1">
                <a:solidFill>
                  <a:schemeClr val="hlink"/>
                </a:solidFill>
                <a:latin typeface="Arial" panose="020B0604020202020204" pitchFamily="34" charset="0"/>
              </a:defRPr>
            </a:lvl9pPr>
          </a:lstStyle>
          <a:p>
            <a:fld id="{835B3467-90A1-482E-B251-A6DE51B5329F}" type="slidenum">
              <a:rPr lang="en-US" altLang="en-US" sz="1300" b="0">
                <a:solidFill>
                  <a:schemeClr val="tx1"/>
                </a:solidFill>
                <a:latin typeface="Times New Roman" panose="02020603050405020304" pitchFamily="18" charset="0"/>
              </a:rPr>
              <a:pPr/>
              <a:t>45</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4922467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xfrm>
            <a:off x="4109798" y="9120813"/>
            <a:ext cx="3172451" cy="480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7F7A7876-FC19-4F85-9936-520B9F5E6302}" type="slidenum">
              <a:rPr lang="en-US" altLang="en-US" smtClean="0"/>
              <a:pPr>
                <a:spcBef>
                  <a:spcPct val="0"/>
                </a:spcBef>
              </a:pPr>
              <a:t>46</a:t>
            </a:fld>
            <a:endParaRPr lang="en-US" altLang="en-US"/>
          </a:p>
        </p:txBody>
      </p:sp>
      <p:sp>
        <p:nvSpPr>
          <p:cNvPr id="104451" name="Rectangle 2"/>
          <p:cNvSpPr>
            <a:spLocks noGrp="1" noRot="1" noChangeAspect="1" noChangeArrowheads="1" noTextEdit="1"/>
          </p:cNvSpPr>
          <p:nvPr>
            <p:ph type="sldImg"/>
          </p:nvPr>
        </p:nvSpPr>
        <p:spPr>
          <a:xfrm>
            <a:off x="1258888" y="719138"/>
            <a:ext cx="4802187" cy="3602037"/>
          </a:xfrm>
          <a:ln/>
        </p:spPr>
      </p:sp>
      <p:sp>
        <p:nvSpPr>
          <p:cNvPr id="104452" name="Rectangle 3"/>
          <p:cNvSpPr>
            <a:spLocks noGrp="1" noChangeArrowheads="1"/>
          </p:cNvSpPr>
          <p:nvPr>
            <p:ph type="body" idx="1"/>
          </p:nvPr>
        </p:nvSpPr>
        <p:spPr>
          <a:xfrm>
            <a:off x="1108671" y="4564516"/>
            <a:ext cx="5317230" cy="432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sz="1500" dirty="0"/>
              <a:t>Individuals receiving their prescription drug coverage from an employer (current or former) or union will receive an notice by October 15 each year telling them if their coverage is “as good as or better than Medicare coverage”.  If your coverage is creditable, you do not have to enroll in a Medicare Part D plan.  </a:t>
            </a:r>
          </a:p>
          <a:p>
            <a:pPr indent="301932" eaLnBrk="1" hangingPunct="1">
              <a:buFontTx/>
              <a:buChar char="•"/>
            </a:pPr>
            <a:endParaRPr lang="en-US" altLang="en-US" sz="1500" dirty="0"/>
          </a:p>
          <a:p>
            <a:pPr marL="0" indent="0" eaLnBrk="1" hangingPunct="1">
              <a:buFontTx/>
              <a:buNone/>
            </a:pPr>
            <a:r>
              <a:rPr lang="en-US" altLang="en-US" sz="1500" dirty="0"/>
              <a:t>Individuals who receive a notice saying their coverage is “as good as Medicare” don’t need to do anything except keep the notice with their important papers.  These notices must be kept each year because you will need to prove you had creditable coverage to avoid paying a penalty if you enroll in Part D at a later time.</a:t>
            </a:r>
          </a:p>
          <a:p>
            <a:pPr marL="0" indent="0" eaLnBrk="1" hangingPunct="1">
              <a:buFontTx/>
              <a:buNone/>
            </a:pPr>
            <a:endParaRPr lang="en-US" altLang="en-US" sz="1500" dirty="0"/>
          </a:p>
        </p:txBody>
      </p:sp>
    </p:spTree>
    <p:extLst>
      <p:ext uri="{BB962C8B-B14F-4D97-AF65-F5344CB8AC3E}">
        <p14:creationId xmlns:p14="http://schemas.microsoft.com/office/powerpoint/2010/main" val="1621594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9823410E-B030-4488-8034-8E29DDD1520E}" type="slidenum">
              <a:rPr lang="en-US" altLang="en-US" smtClean="0"/>
              <a:pPr>
                <a:spcBef>
                  <a:spcPct val="0"/>
                </a:spcBef>
              </a:pPr>
              <a:t>47</a:t>
            </a:fld>
            <a:endParaRPr lang="en-US" altLang="en-US"/>
          </a:p>
        </p:txBody>
      </p:sp>
      <p:sp>
        <p:nvSpPr>
          <p:cNvPr id="94211" name="Rectangle 2"/>
          <p:cNvSpPr>
            <a:spLocks noGrp="1" noRot="1" noChangeAspect="1" noChangeArrowheads="1" noTextEdit="1"/>
          </p:cNvSpPr>
          <p:nvPr>
            <p:ph type="sldImg"/>
          </p:nvPr>
        </p:nvSpPr>
        <p:spPr>
          <a:xfrm>
            <a:off x="1258888" y="719138"/>
            <a:ext cx="4802187" cy="3602037"/>
          </a:xfrm>
          <a:ln/>
        </p:spPr>
      </p:sp>
      <p:sp>
        <p:nvSpPr>
          <p:cNvPr id="118788" name="Rectangle 3"/>
          <p:cNvSpPr>
            <a:spLocks noGrp="1" noChangeArrowheads="1"/>
          </p:cNvSpPr>
          <p:nvPr>
            <p:ph type="body" idx="1"/>
          </p:nvPr>
        </p:nvSpPr>
        <p:spPr>
          <a:xfrm>
            <a:off x="1029360" y="4381267"/>
            <a:ext cx="5394855" cy="4608354"/>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defRPr/>
            </a:pPr>
            <a:r>
              <a:rPr lang="en-US" altLang="en-US" sz="1500" dirty="0"/>
              <a:t>What is the late enrollment penalty?</a:t>
            </a:r>
          </a:p>
          <a:p>
            <a:pPr marL="285750" indent="-285750" eaLnBrk="1" hangingPunct="1">
              <a:buFont typeface="Arial" panose="020B0604020202020204" pitchFamily="34" charset="0"/>
              <a:buChar char="•"/>
              <a:defRPr/>
            </a:pPr>
            <a:r>
              <a:rPr lang="en-US" altLang="en-US" sz="1500" dirty="0"/>
              <a:t>The late enrollment penalty is an amount added to your Part D premium that is 1% of the National Average premium for every month you were eligible to join but did not have coverage at least as good as Medicare drug coverage for any continuous period of 63 days. You will have to pay this penalty as long as you have Medicare drug coverage.</a:t>
            </a:r>
          </a:p>
          <a:p>
            <a:pPr indent="233913" eaLnBrk="1" hangingPunct="1">
              <a:buFontTx/>
              <a:buChar char="•"/>
              <a:defRPr/>
            </a:pPr>
            <a:r>
              <a:rPr lang="en-US" altLang="en-US" sz="1500" dirty="0"/>
              <a:t>To calculate the premium penalty you take the number of months you went without coverage and multiply it by the national average premium.</a:t>
            </a:r>
          </a:p>
          <a:p>
            <a:pPr indent="233913" eaLnBrk="1" hangingPunct="1">
              <a:buFontTx/>
              <a:buChar char="•"/>
              <a:defRPr/>
            </a:pPr>
            <a:r>
              <a:rPr lang="en-US" altLang="en-US" sz="1500" dirty="0"/>
              <a:t>Example:  If you were eligible for Part D but delayed your enrollment for 5 years and did not have any other drug coverage, but then enrolled to start Part D January 1, 2023 you would have a  60% penalty.   5 year x 12months =  60 months x 1% = 60% x $32.74 (which is the national average premium). The premium penalty in this example is $19.64 per month.</a:t>
            </a:r>
          </a:p>
          <a:p>
            <a:pPr indent="233913" eaLnBrk="1" hangingPunct="1">
              <a:buFontTx/>
              <a:buChar char="•"/>
              <a:defRPr/>
            </a:pPr>
            <a:r>
              <a:rPr lang="en-US" altLang="en-US" sz="1500" dirty="0"/>
              <a:t>The penalty of 60% will not increase but the amount of the penalty premium paid can increase depending on the amount of the National Average premium which changes each year.</a:t>
            </a:r>
          </a:p>
        </p:txBody>
      </p:sp>
    </p:spTree>
    <p:extLst>
      <p:ext uri="{BB962C8B-B14F-4D97-AF65-F5344CB8AC3E}">
        <p14:creationId xmlns:p14="http://schemas.microsoft.com/office/powerpoint/2010/main" val="3077263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98012268-AACD-422F-8FDE-2CDCF9680922}" type="slidenum">
              <a:rPr lang="en-US" altLang="en-US" smtClean="0"/>
              <a:pPr>
                <a:spcBef>
                  <a:spcPct val="0"/>
                </a:spcBef>
              </a:pPr>
              <a:t>48</a:t>
            </a:fld>
            <a:endParaRPr lang="en-US" altLang="en-US"/>
          </a:p>
        </p:txBody>
      </p:sp>
      <p:sp>
        <p:nvSpPr>
          <p:cNvPr id="96259" name="Rectangle 2"/>
          <p:cNvSpPr>
            <a:spLocks noGrp="1" noRot="1" noChangeAspect="1" noChangeArrowheads="1" noTextEdit="1"/>
          </p:cNvSpPr>
          <p:nvPr>
            <p:ph type="sldImg"/>
          </p:nvPr>
        </p:nvSpPr>
        <p:spPr>
          <a:xfrm>
            <a:off x="1258888" y="719138"/>
            <a:ext cx="4802187" cy="3602037"/>
          </a:xfrm>
          <a:ln/>
        </p:spPr>
      </p:sp>
      <p:sp>
        <p:nvSpPr>
          <p:cNvPr id="96260" name="Rectangle 3"/>
          <p:cNvSpPr>
            <a:spLocks noGrp="1" noChangeArrowheads="1"/>
          </p:cNvSpPr>
          <p:nvPr>
            <p:ph type="body" idx="1"/>
          </p:nvPr>
        </p:nvSpPr>
        <p:spPr>
          <a:xfrm>
            <a:off x="837695" y="4543544"/>
            <a:ext cx="5644571" cy="43218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500" dirty="0"/>
              <a:t>When can you enroll in a Medicare prescription drug plan?</a:t>
            </a:r>
          </a:p>
          <a:p>
            <a:pPr indent="179168" eaLnBrk="1" hangingPunct="1">
              <a:buFontTx/>
              <a:buChar char="•"/>
            </a:pPr>
            <a:r>
              <a:rPr lang="en-US" altLang="en-US" sz="1500" dirty="0"/>
              <a:t>A new Medicare Beneficiary can join a drug plan any time during their Initial Enrollment Period, the 7 month period surrounding an individual’s eligibility for Medicare Part A or Part B.</a:t>
            </a:r>
          </a:p>
        </p:txBody>
      </p:sp>
    </p:spTree>
    <p:extLst>
      <p:ext uri="{BB962C8B-B14F-4D97-AF65-F5344CB8AC3E}">
        <p14:creationId xmlns:p14="http://schemas.microsoft.com/office/powerpoint/2010/main" val="23110271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6A83C2F9-6E1C-482B-9D88-5035E582FC6F}" type="slidenum">
              <a:rPr lang="en-US" altLang="en-US" smtClean="0"/>
              <a:pPr>
                <a:spcBef>
                  <a:spcPct val="0"/>
                </a:spcBef>
              </a:pPr>
              <a:t>49</a:t>
            </a:fld>
            <a:endParaRPr lang="en-US" altLang="en-US" dirty="0"/>
          </a:p>
        </p:txBody>
      </p:sp>
      <p:sp>
        <p:nvSpPr>
          <p:cNvPr id="98307" name="Rectangle 2"/>
          <p:cNvSpPr>
            <a:spLocks noGrp="1" noRot="1" noChangeAspect="1" noChangeArrowheads="1" noTextEdit="1"/>
          </p:cNvSpPr>
          <p:nvPr>
            <p:ph type="sldImg"/>
          </p:nvPr>
        </p:nvSpPr>
        <p:spPr>
          <a:xfrm>
            <a:off x="1257300" y="719138"/>
            <a:ext cx="4800600" cy="3600450"/>
          </a:xfrm>
          <a:ln/>
        </p:spPr>
      </p:sp>
      <p:sp>
        <p:nvSpPr>
          <p:cNvPr id="98308" name="Rectangle 3"/>
          <p:cNvSpPr>
            <a:spLocks noGrp="1" noChangeArrowheads="1"/>
          </p:cNvSpPr>
          <p:nvPr>
            <p:ph type="body" idx="1"/>
          </p:nvPr>
        </p:nvSpPr>
        <p:spPr>
          <a:xfrm>
            <a:off x="732363" y="4561236"/>
            <a:ext cx="5852160" cy="432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500" dirty="0"/>
              <a:t>Another opportunity to enroll or changes plans is the Annual Election Period each year from October15 to December  7.  During this time anyone on Medicare can:</a:t>
            </a:r>
          </a:p>
          <a:p>
            <a:pPr lvl="1" eaLnBrk="1" hangingPunct="1">
              <a:buFontTx/>
              <a:buChar char="•"/>
            </a:pPr>
            <a:r>
              <a:rPr lang="en-US" altLang="en-US" sz="1500" dirty="0"/>
              <a:t>Enroll in a drug plan for the first time</a:t>
            </a:r>
          </a:p>
          <a:p>
            <a:pPr lvl="1" eaLnBrk="1" hangingPunct="1">
              <a:buFontTx/>
              <a:buChar char="•"/>
            </a:pPr>
            <a:r>
              <a:rPr lang="en-US" altLang="en-US" sz="1500" dirty="0"/>
              <a:t>Drop drug plan coverage or</a:t>
            </a:r>
          </a:p>
          <a:p>
            <a:pPr lvl="1" eaLnBrk="1" hangingPunct="1">
              <a:buFontTx/>
              <a:buChar char="•"/>
            </a:pPr>
            <a:r>
              <a:rPr lang="en-US" altLang="en-US" sz="1500" dirty="0"/>
              <a:t>Change drug plans</a:t>
            </a:r>
          </a:p>
          <a:p>
            <a:pPr eaLnBrk="1" hangingPunct="1"/>
            <a:r>
              <a:rPr lang="en-US" altLang="en-US" sz="1500" dirty="0"/>
              <a:t>If you do nothing during the annual election  period  to change plans, you will stay in your current plan. </a:t>
            </a:r>
          </a:p>
          <a:p>
            <a:pPr eaLnBrk="1" hangingPunct="1"/>
            <a:r>
              <a:rPr lang="en-US" altLang="en-US" sz="1500" dirty="0"/>
              <a:t>There are other times you can enroll in or change Medicare prescription drug plans. Some examples include:</a:t>
            </a:r>
          </a:p>
          <a:p>
            <a:pPr marL="285750" indent="-285750" eaLnBrk="1" hangingPunct="1">
              <a:buFont typeface="Arial" panose="020B0604020202020204" pitchFamily="34" charset="0"/>
              <a:buChar char="•"/>
            </a:pPr>
            <a:r>
              <a:rPr lang="en-US" altLang="en-US" sz="1500" dirty="0"/>
              <a:t>you lose or voluntarily leave your employer or retiree coverage</a:t>
            </a:r>
          </a:p>
          <a:p>
            <a:pPr marL="285750" indent="-285750" eaLnBrk="1" hangingPunct="1">
              <a:buFont typeface="Arial" panose="020B0604020202020204" pitchFamily="34" charset="0"/>
              <a:buChar char="•"/>
            </a:pPr>
            <a:r>
              <a:rPr lang="en-US" altLang="en-US" sz="1500" dirty="0"/>
              <a:t>you change residence and move to a different state.(2 month SEP)</a:t>
            </a:r>
          </a:p>
          <a:p>
            <a:pPr marL="285750" indent="-285750" eaLnBrk="1" hangingPunct="1">
              <a:buFont typeface="Arial" panose="020B0604020202020204" pitchFamily="34" charset="0"/>
              <a:buChar char="•"/>
            </a:pPr>
            <a:r>
              <a:rPr lang="en-US" altLang="en-US" sz="1500" dirty="0"/>
              <a:t>someone moves into, resides in, or leaves a long-term care or skilled  facility.  (Those living in the facility can change plans anytime.)</a:t>
            </a:r>
          </a:p>
          <a:p>
            <a:pPr marL="285750" indent="-285750" eaLnBrk="1" hangingPunct="1">
              <a:buFont typeface="Arial" panose="020B0604020202020204" pitchFamily="34" charset="0"/>
              <a:buChar char="•"/>
            </a:pPr>
            <a:r>
              <a:rPr lang="en-US" altLang="en-US" sz="1500" dirty="0"/>
              <a:t>Qualifying for Part D extra help with drug costs </a:t>
            </a:r>
          </a:p>
        </p:txBody>
      </p:sp>
    </p:spTree>
    <p:extLst>
      <p:ext uri="{BB962C8B-B14F-4D97-AF65-F5344CB8AC3E}">
        <p14:creationId xmlns:p14="http://schemas.microsoft.com/office/powerpoint/2010/main" val="384260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If you are turning 65, you may be wondering whether you need to enroll in Medicare. </a:t>
            </a:r>
          </a:p>
          <a:p>
            <a:endParaRPr lang="en-US" altLang="en-US" dirty="0"/>
          </a:p>
          <a:p>
            <a:r>
              <a:rPr lang="en-US" altLang="en-US" dirty="0"/>
              <a:t>To answer that question, I need to ask for more information. </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836">
              <a:defRPr sz="4600" b="1">
                <a:solidFill>
                  <a:schemeClr val="hlink"/>
                </a:solidFill>
                <a:latin typeface="Arial" panose="020B0604020202020204" pitchFamily="34" charset="0"/>
              </a:defRPr>
            </a:lvl1pPr>
            <a:lvl2pPr marL="776397" indent="-298614" defTabSz="968836">
              <a:defRPr sz="4600" b="1">
                <a:solidFill>
                  <a:schemeClr val="hlink"/>
                </a:solidFill>
                <a:latin typeface="Arial" panose="020B0604020202020204" pitchFamily="34" charset="0"/>
              </a:defRPr>
            </a:lvl2pPr>
            <a:lvl3pPr marL="1194456" indent="-238891" defTabSz="968836">
              <a:defRPr sz="4600" b="1">
                <a:solidFill>
                  <a:schemeClr val="hlink"/>
                </a:solidFill>
                <a:latin typeface="Arial" panose="020B0604020202020204" pitchFamily="34" charset="0"/>
              </a:defRPr>
            </a:lvl3pPr>
            <a:lvl4pPr marL="1672239" indent="-238891" defTabSz="968836">
              <a:defRPr sz="4600" b="1">
                <a:solidFill>
                  <a:schemeClr val="hlink"/>
                </a:solidFill>
                <a:latin typeface="Arial" panose="020B0604020202020204" pitchFamily="34" charset="0"/>
              </a:defRPr>
            </a:lvl4pPr>
            <a:lvl5pPr marL="2150021" indent="-238891" defTabSz="968836">
              <a:defRPr sz="4600" b="1">
                <a:solidFill>
                  <a:schemeClr val="hlink"/>
                </a:solidFill>
                <a:latin typeface="Arial" panose="020B0604020202020204" pitchFamily="34" charset="0"/>
              </a:defRPr>
            </a:lvl5pPr>
            <a:lvl6pPr marL="2627804" indent="-238891" defTabSz="968836" eaLnBrk="0" fontAlgn="base" hangingPunct="0">
              <a:spcBef>
                <a:spcPct val="0"/>
              </a:spcBef>
              <a:spcAft>
                <a:spcPct val="0"/>
              </a:spcAft>
              <a:defRPr sz="4600" b="1">
                <a:solidFill>
                  <a:schemeClr val="hlink"/>
                </a:solidFill>
                <a:latin typeface="Arial" panose="020B0604020202020204" pitchFamily="34" charset="0"/>
              </a:defRPr>
            </a:lvl6pPr>
            <a:lvl7pPr marL="3105585" indent="-238891" defTabSz="968836" eaLnBrk="0" fontAlgn="base" hangingPunct="0">
              <a:spcBef>
                <a:spcPct val="0"/>
              </a:spcBef>
              <a:spcAft>
                <a:spcPct val="0"/>
              </a:spcAft>
              <a:defRPr sz="4600" b="1">
                <a:solidFill>
                  <a:schemeClr val="hlink"/>
                </a:solidFill>
                <a:latin typeface="Arial" panose="020B0604020202020204" pitchFamily="34" charset="0"/>
              </a:defRPr>
            </a:lvl7pPr>
            <a:lvl8pPr marL="3583367" indent="-238891" defTabSz="968836" eaLnBrk="0" fontAlgn="base" hangingPunct="0">
              <a:spcBef>
                <a:spcPct val="0"/>
              </a:spcBef>
              <a:spcAft>
                <a:spcPct val="0"/>
              </a:spcAft>
              <a:defRPr sz="4600" b="1">
                <a:solidFill>
                  <a:schemeClr val="hlink"/>
                </a:solidFill>
                <a:latin typeface="Arial" panose="020B0604020202020204" pitchFamily="34" charset="0"/>
              </a:defRPr>
            </a:lvl8pPr>
            <a:lvl9pPr marL="4061150" indent="-238891" defTabSz="968836" eaLnBrk="0" fontAlgn="base" hangingPunct="0">
              <a:spcBef>
                <a:spcPct val="0"/>
              </a:spcBef>
              <a:spcAft>
                <a:spcPct val="0"/>
              </a:spcAft>
              <a:defRPr sz="4600" b="1">
                <a:solidFill>
                  <a:schemeClr val="hlink"/>
                </a:solidFill>
                <a:latin typeface="Arial" panose="020B0604020202020204" pitchFamily="34" charset="0"/>
              </a:defRPr>
            </a:lvl9pPr>
          </a:lstStyle>
          <a:p>
            <a:fld id="{7C12E345-14A7-46CB-9D4F-98DF62FE02AC}" type="slidenum">
              <a:rPr lang="en-US" altLang="en-US" sz="1300" b="0">
                <a:solidFill>
                  <a:schemeClr val="tx1"/>
                </a:solidFill>
                <a:latin typeface="Times New Roman" panose="02020603050405020304" pitchFamily="18" charset="0"/>
              </a:rPr>
              <a:pPr/>
              <a:t>5</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6563150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8F40EE3A-680D-47F2-8894-CB272AA08057}" type="slidenum">
              <a:rPr lang="en-US" altLang="en-US" smtClean="0"/>
              <a:pPr>
                <a:spcBef>
                  <a:spcPct val="0"/>
                </a:spcBef>
              </a:pPr>
              <a:t>50</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500" dirty="0"/>
              <a:t>If you are actively working you may be able to delay enrollment into Part D until you retire.  </a:t>
            </a:r>
          </a:p>
          <a:p>
            <a:pPr eaLnBrk="1" hangingPunct="1"/>
            <a:r>
              <a:rPr lang="en-US" altLang="en-US" sz="1500" dirty="0"/>
              <a:t>You need to remember that Part D eligibility begins with your enrollment in Part A. So, before you decide to enroll in Part A, check with your employer to see if your employer prescription drug coverage is creditable.  If it is, you can delay enrolling in Part D.  If your employer plan </a:t>
            </a:r>
            <a:r>
              <a:rPr lang="en-US" altLang="en-US" sz="1500" b="1" dirty="0"/>
              <a:t>does not </a:t>
            </a:r>
            <a:r>
              <a:rPr lang="en-US" altLang="en-US" sz="1500" dirty="0"/>
              <a:t>have creditable coverage, delaying enrollment in Part A will prevent you from paying a Part D penalty when you do enroll at a later time.</a:t>
            </a:r>
          </a:p>
          <a:p>
            <a:pPr eaLnBrk="1" hangingPunct="1"/>
            <a:r>
              <a:rPr lang="en-US" altLang="en-US" sz="1500" dirty="0"/>
              <a:t>When you or your spouse retire and your employer coverage ends, you will have a 2-month special enrollment period to enroll in a Part D plan.</a:t>
            </a:r>
          </a:p>
          <a:p>
            <a:pPr eaLnBrk="1" hangingPunct="1"/>
            <a:endParaRPr lang="en-US" altLang="en-US" sz="1500" dirty="0"/>
          </a:p>
        </p:txBody>
      </p:sp>
    </p:spTree>
    <p:extLst>
      <p:ext uri="{BB962C8B-B14F-4D97-AF65-F5344CB8AC3E}">
        <p14:creationId xmlns:p14="http://schemas.microsoft.com/office/powerpoint/2010/main" val="3658066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6254" y="4466924"/>
            <a:ext cx="5361104" cy="4905676"/>
          </a:xfrm>
        </p:spPr>
        <p:txBody>
          <a:bodyPr/>
          <a:lstStyle/>
          <a:p>
            <a:r>
              <a:rPr lang="en-US" altLang="en-US" sz="1400" dirty="0"/>
              <a:t>When you are comparing Part D plans, there are several things to look at when you compare plans.  </a:t>
            </a:r>
          </a:p>
          <a:p>
            <a:pPr>
              <a:buFontTx/>
              <a:buChar char="•"/>
            </a:pPr>
            <a:r>
              <a:rPr lang="en-US" altLang="en-US" sz="1400" dirty="0"/>
              <a:t>Premium – vary by plan and can change every  year</a:t>
            </a:r>
          </a:p>
          <a:p>
            <a:pPr>
              <a:buFontTx/>
              <a:buChar char="•"/>
            </a:pPr>
            <a:r>
              <a:rPr lang="en-US" altLang="en-US" sz="1400" dirty="0"/>
              <a:t>Deductible – How much do you pay toward your prescription drug costs before the Medicare drug plan pays benefits? A maximum deductible is set each year by Medicare.</a:t>
            </a:r>
          </a:p>
          <a:p>
            <a:pPr>
              <a:buFontTx/>
              <a:buChar char="•"/>
            </a:pPr>
            <a:r>
              <a:rPr lang="en-US" altLang="en-US" sz="1400" dirty="0"/>
              <a:t>Formulary – Does the plan cover all the medications you are taking? If not, does it cover the most expensive ones?   </a:t>
            </a:r>
          </a:p>
          <a:p>
            <a:pPr>
              <a:buFontTx/>
              <a:buChar char="•"/>
            </a:pPr>
            <a:r>
              <a:rPr lang="en-US" altLang="en-US" sz="1400" dirty="0"/>
              <a:t>Are there any restrictions on the drugs you take - for example: quantity limits, step therapy or prior authorization?  </a:t>
            </a:r>
          </a:p>
          <a:p>
            <a:pPr>
              <a:buFontTx/>
              <a:buChar char="•"/>
            </a:pPr>
            <a:r>
              <a:rPr lang="en-US" altLang="en-US" sz="1400" dirty="0"/>
              <a:t>Cost – How much will you pay for your prescriptions?  Most Medicare drug plans have a tiered formulary. This means your share of the costs will vary depending on the drug.</a:t>
            </a:r>
          </a:p>
          <a:p>
            <a:pPr>
              <a:buFontTx/>
              <a:buChar char="•"/>
            </a:pPr>
            <a:r>
              <a:rPr lang="en-US" altLang="en-US" sz="1400" dirty="0"/>
              <a:t>Coverage in the Gap – Will you reach the coverage gap and if you do will you continue to pay the same for your drugs?. If total drug costs reach $4,660  in 2023, you reach the gap </a:t>
            </a:r>
          </a:p>
          <a:p>
            <a:pPr>
              <a:buFontTx/>
              <a:buChar char="•"/>
            </a:pPr>
            <a:r>
              <a:rPr lang="en-US" altLang="en-US" sz="1400" dirty="0"/>
              <a:t>Pharmacy – Can you fill your prescriptions at your pharmacy or will you have to change to a different one?  </a:t>
            </a:r>
          </a:p>
          <a:p>
            <a:pPr>
              <a:buFontTx/>
              <a:buChar char="•"/>
            </a:pPr>
            <a:r>
              <a:rPr lang="en-US" altLang="en-US" sz="1400" dirty="0"/>
              <a:t>Can you fill your prescriptions when you travel? </a:t>
            </a:r>
          </a:p>
          <a:p>
            <a:pPr eaLnBrk="1" hangingPunct="1"/>
            <a:endParaRPr lang="en-US" altLang="en-US" dirty="0"/>
          </a:p>
        </p:txBody>
      </p:sp>
      <p:sp>
        <p:nvSpPr>
          <p:cNvPr id="4" name="Slide Number Placeholder 3"/>
          <p:cNvSpPr>
            <a:spLocks noGrp="1"/>
          </p:cNvSpPr>
          <p:nvPr>
            <p:ph type="sldNum" sz="quarter" idx="10"/>
          </p:nvPr>
        </p:nvSpPr>
        <p:spPr/>
        <p:txBody>
          <a:bodyPr/>
          <a:lstStyle/>
          <a:p>
            <a:pPr>
              <a:defRPr/>
            </a:pPr>
            <a:fld id="{D7AABFF4-6EEA-4319-9C9A-37B01A6E8346}" type="slidenum">
              <a:rPr lang="en-US" altLang="en-US" smtClean="0"/>
              <a:pPr>
                <a:defRPr/>
              </a:pPr>
              <a:t>51</a:t>
            </a:fld>
            <a:endParaRPr lang="en-US" altLang="en-US"/>
          </a:p>
        </p:txBody>
      </p:sp>
    </p:spTree>
    <p:extLst>
      <p:ext uri="{BB962C8B-B14F-4D97-AF65-F5344CB8AC3E}">
        <p14:creationId xmlns:p14="http://schemas.microsoft.com/office/powerpoint/2010/main" val="34134906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EAE50A47-48DC-4D8A-8E57-FBEA298EA570}" type="slidenum">
              <a:rPr lang="en-US" altLang="en-US" smtClean="0"/>
              <a:pPr>
                <a:spcBef>
                  <a:spcPct val="0"/>
                </a:spcBef>
              </a:pPr>
              <a:t>52</a:t>
            </a:fld>
            <a:endParaRPr lang="en-US" altLang="en-US"/>
          </a:p>
        </p:txBody>
      </p:sp>
      <p:sp>
        <p:nvSpPr>
          <p:cNvPr id="106499" name="Rectangle 2"/>
          <p:cNvSpPr>
            <a:spLocks noGrp="1" noRot="1" noChangeAspect="1" noChangeArrowheads="1" noTextEdit="1"/>
          </p:cNvSpPr>
          <p:nvPr>
            <p:ph type="sldImg"/>
          </p:nvPr>
        </p:nvSpPr>
        <p:spPr>
          <a:xfrm>
            <a:off x="1217613" y="258763"/>
            <a:ext cx="4799012" cy="3598862"/>
          </a:xfrm>
          <a:ln/>
        </p:spPr>
      </p:sp>
      <p:sp>
        <p:nvSpPr>
          <p:cNvPr id="106500" name="Rectangle 3"/>
          <p:cNvSpPr>
            <a:spLocks noGrp="1" noChangeArrowheads="1"/>
          </p:cNvSpPr>
          <p:nvPr>
            <p:ph type="body" idx="1"/>
          </p:nvPr>
        </p:nvSpPr>
        <p:spPr>
          <a:xfrm>
            <a:off x="359317" y="3914379"/>
            <a:ext cx="6310452" cy="21395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US" altLang="en-US" dirty="0"/>
              <a:t>Each drug plan has a monthly premium, which varies by plan.  The plan’s premium can change from one year to the next.  </a:t>
            </a:r>
          </a:p>
          <a:p>
            <a:pPr eaLnBrk="1" hangingPunct="1">
              <a:spcBef>
                <a:spcPct val="0"/>
              </a:spcBef>
              <a:buFontTx/>
              <a:buChar char="•"/>
            </a:pPr>
            <a:r>
              <a:rPr lang="en-US" altLang="en-US" dirty="0"/>
              <a:t>The Part D premium is higher for individuals whose adjusted gross income  is above $97,000 ($194,000 for couples), just like the Part B premium.  Social Security will send a letter notifying those who need to pay IRMAA.</a:t>
            </a:r>
          </a:p>
          <a:p>
            <a:pPr eaLnBrk="1" hangingPunct="1">
              <a:spcBef>
                <a:spcPct val="0"/>
              </a:spcBef>
              <a:buFontTx/>
              <a:buChar char="•"/>
            </a:pPr>
            <a:r>
              <a:rPr lang="en-US" altLang="en-US" dirty="0"/>
              <a:t>You pay IRMAA in addition to your regular Part D premium or if you enroll in a Medicare Advantage plan that includes drug coverage. The IRMAA is withheld from your Social Security check or if you don’t get a SS check, Medicare will send you a bill for the IRMAA amount.  The IRMAA payment goes to Medicare, not to the Part D plan.    This means you will get two bills—one from Medicare for IRMAA and one from your Part D plan for the Part D premium.  If you don’t have a Part D plan or a Medicare Advantage plan with drug coverage you will not pay IRMAA.</a:t>
            </a:r>
          </a:p>
          <a:p>
            <a:pPr eaLnBrk="1" hangingPunct="1">
              <a:spcBef>
                <a:spcPct val="0"/>
              </a:spcBef>
              <a:buFontTx/>
              <a:buChar char="•"/>
            </a:pPr>
            <a:endParaRPr lang="en-US" altLang="en-US" sz="1500" dirty="0"/>
          </a:p>
          <a:p>
            <a:pPr eaLnBrk="1" hangingPunct="1">
              <a:spcBef>
                <a:spcPct val="0"/>
              </a:spcBef>
              <a:buFontTx/>
              <a:buChar char="•"/>
            </a:pPr>
            <a:endParaRPr lang="en-US" altLang="en-US" sz="1500" dirty="0"/>
          </a:p>
          <a:p>
            <a:pPr eaLnBrk="1" hangingPunct="1">
              <a:buFontTx/>
              <a:buChar char="•"/>
            </a:pPr>
            <a:endParaRPr lang="en-US" altLang="en-US" dirty="0"/>
          </a:p>
        </p:txBody>
      </p:sp>
      <p:pic>
        <p:nvPicPr>
          <p:cNvPr id="2" name="Picture 1">
            <a:extLst>
              <a:ext uri="{FF2B5EF4-FFF2-40B4-BE49-F238E27FC236}">
                <a16:creationId xmlns:a16="http://schemas.microsoft.com/office/drawing/2014/main" xmlns="" id="{0D03C6A5-FA3E-47E9-9E9A-940238737D0C}"/>
              </a:ext>
            </a:extLst>
          </p:cNvPr>
          <p:cNvPicPr>
            <a:picLocks noChangeAspect="1"/>
          </p:cNvPicPr>
          <p:nvPr/>
        </p:nvPicPr>
        <p:blipFill>
          <a:blip r:embed="rId3"/>
          <a:stretch>
            <a:fillRect/>
          </a:stretch>
        </p:blipFill>
        <p:spPr>
          <a:xfrm>
            <a:off x="1217221" y="5953706"/>
            <a:ext cx="4423558" cy="3164338"/>
          </a:xfrm>
          <a:prstGeom prst="rect">
            <a:avLst/>
          </a:prstGeom>
        </p:spPr>
      </p:pic>
    </p:spTree>
    <p:extLst>
      <p:ext uri="{BB962C8B-B14F-4D97-AF65-F5344CB8AC3E}">
        <p14:creationId xmlns:p14="http://schemas.microsoft.com/office/powerpoint/2010/main" val="10874643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400" dirty="0"/>
              <a:t>Individuals with limited incomes and resources may be able to get extra help with the costs of  Medicare prescription drug coverage when they enroll in a plan.</a:t>
            </a:r>
          </a:p>
          <a:p>
            <a:pPr eaLnBrk="1" hangingPunct="1">
              <a:buFontTx/>
              <a:buChar char="•"/>
            </a:pPr>
            <a:endParaRPr lang="en-US" altLang="en-US" sz="1400" dirty="0"/>
          </a:p>
          <a:p>
            <a:pPr eaLnBrk="1" hangingPunct="1">
              <a:buFontTx/>
              <a:buChar char="•"/>
            </a:pPr>
            <a:r>
              <a:rPr lang="en-US" altLang="en-US" sz="1400" dirty="0"/>
              <a:t>In 2023 if your monthly income and resources are below the figures shown on the screen you may qualify for Part D extra help. </a:t>
            </a:r>
          </a:p>
          <a:p>
            <a:pPr eaLnBrk="1" hangingPunct="1">
              <a:buFontTx/>
              <a:buChar char="•"/>
            </a:pPr>
            <a:r>
              <a:rPr lang="en-US" altLang="en-US" sz="1400" dirty="0"/>
              <a:t>The Social Security Administration processes the applications for extra help</a:t>
            </a:r>
          </a:p>
          <a:p>
            <a:pPr eaLnBrk="1" hangingPunct="1">
              <a:buFontTx/>
              <a:buChar char="•"/>
            </a:pPr>
            <a:r>
              <a:rPr lang="en-US" altLang="en-US" sz="1400" dirty="0"/>
              <a:t>SHIIP counselors can help you apply!</a:t>
            </a:r>
          </a:p>
          <a:p>
            <a:pPr eaLnBrk="1" hangingPunct="1">
              <a:buFontTx/>
              <a:buChar char="•"/>
            </a:pPr>
            <a:endParaRPr lang="en-US" altLang="en-US" sz="1400" dirty="0"/>
          </a:p>
          <a:p>
            <a:pPr eaLnBrk="1" hangingPunct="1">
              <a:buFontTx/>
              <a:buChar char="•"/>
            </a:pPr>
            <a:endParaRPr lang="en-US" altLang="en-US" sz="1400" dirty="0"/>
          </a:p>
          <a:p>
            <a:pPr eaLnBrk="1" hangingPunct="1">
              <a:buFontTx/>
              <a:buChar char="•"/>
            </a:pPr>
            <a:r>
              <a:rPr lang="en-US" altLang="en-US" sz="1400" dirty="0"/>
              <a:t>Note: Income and Resources listed are effective 1/1/2023.</a:t>
            </a:r>
          </a:p>
          <a:p>
            <a:pPr eaLnBrk="1" hangingPunct="1"/>
            <a:endParaRPr lang="en-US" altLang="en-US" b="1" dirty="0"/>
          </a:p>
          <a:p>
            <a:endParaRPr lang="en-US" alt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836">
              <a:defRPr sz="4600" b="1">
                <a:solidFill>
                  <a:schemeClr val="hlink"/>
                </a:solidFill>
                <a:latin typeface="Arial" panose="020B0604020202020204" pitchFamily="34" charset="0"/>
              </a:defRPr>
            </a:lvl1pPr>
            <a:lvl2pPr marL="776397" indent="-298614" defTabSz="968836">
              <a:defRPr sz="4600" b="1">
                <a:solidFill>
                  <a:schemeClr val="hlink"/>
                </a:solidFill>
                <a:latin typeface="Arial" panose="020B0604020202020204" pitchFamily="34" charset="0"/>
              </a:defRPr>
            </a:lvl2pPr>
            <a:lvl3pPr marL="1194456" indent="-238891" defTabSz="968836">
              <a:defRPr sz="4600" b="1">
                <a:solidFill>
                  <a:schemeClr val="hlink"/>
                </a:solidFill>
                <a:latin typeface="Arial" panose="020B0604020202020204" pitchFamily="34" charset="0"/>
              </a:defRPr>
            </a:lvl3pPr>
            <a:lvl4pPr marL="1672239" indent="-238891" defTabSz="968836">
              <a:defRPr sz="4600" b="1">
                <a:solidFill>
                  <a:schemeClr val="hlink"/>
                </a:solidFill>
                <a:latin typeface="Arial" panose="020B0604020202020204" pitchFamily="34" charset="0"/>
              </a:defRPr>
            </a:lvl4pPr>
            <a:lvl5pPr marL="2150021" indent="-238891" defTabSz="968836">
              <a:defRPr sz="4600" b="1">
                <a:solidFill>
                  <a:schemeClr val="hlink"/>
                </a:solidFill>
                <a:latin typeface="Arial" panose="020B0604020202020204" pitchFamily="34" charset="0"/>
              </a:defRPr>
            </a:lvl5pPr>
            <a:lvl6pPr marL="2627804" indent="-238891" defTabSz="968836" eaLnBrk="0" fontAlgn="base" hangingPunct="0">
              <a:spcBef>
                <a:spcPct val="0"/>
              </a:spcBef>
              <a:spcAft>
                <a:spcPct val="0"/>
              </a:spcAft>
              <a:defRPr sz="4600" b="1">
                <a:solidFill>
                  <a:schemeClr val="hlink"/>
                </a:solidFill>
                <a:latin typeface="Arial" panose="020B0604020202020204" pitchFamily="34" charset="0"/>
              </a:defRPr>
            </a:lvl6pPr>
            <a:lvl7pPr marL="3105585" indent="-238891" defTabSz="968836" eaLnBrk="0" fontAlgn="base" hangingPunct="0">
              <a:spcBef>
                <a:spcPct val="0"/>
              </a:spcBef>
              <a:spcAft>
                <a:spcPct val="0"/>
              </a:spcAft>
              <a:defRPr sz="4600" b="1">
                <a:solidFill>
                  <a:schemeClr val="hlink"/>
                </a:solidFill>
                <a:latin typeface="Arial" panose="020B0604020202020204" pitchFamily="34" charset="0"/>
              </a:defRPr>
            </a:lvl7pPr>
            <a:lvl8pPr marL="3583367" indent="-238891" defTabSz="968836" eaLnBrk="0" fontAlgn="base" hangingPunct="0">
              <a:spcBef>
                <a:spcPct val="0"/>
              </a:spcBef>
              <a:spcAft>
                <a:spcPct val="0"/>
              </a:spcAft>
              <a:defRPr sz="4600" b="1">
                <a:solidFill>
                  <a:schemeClr val="hlink"/>
                </a:solidFill>
                <a:latin typeface="Arial" panose="020B0604020202020204" pitchFamily="34" charset="0"/>
              </a:defRPr>
            </a:lvl8pPr>
            <a:lvl9pPr marL="4061150" indent="-238891" defTabSz="968836" eaLnBrk="0" fontAlgn="base" hangingPunct="0">
              <a:spcBef>
                <a:spcPct val="0"/>
              </a:spcBef>
              <a:spcAft>
                <a:spcPct val="0"/>
              </a:spcAft>
              <a:defRPr sz="4600" b="1">
                <a:solidFill>
                  <a:schemeClr val="hlink"/>
                </a:solidFill>
                <a:latin typeface="Arial" panose="020B0604020202020204" pitchFamily="34" charset="0"/>
              </a:defRPr>
            </a:lvl9pPr>
          </a:lstStyle>
          <a:p>
            <a:fld id="{EADC0F1F-3C35-4340-BDE6-46E90BED0C51}" type="slidenum">
              <a:rPr lang="en-US" altLang="en-US" sz="1300" b="0">
                <a:solidFill>
                  <a:schemeClr val="tx1"/>
                </a:solidFill>
                <a:latin typeface="Times New Roman" panose="02020603050405020304" pitchFamily="18" charset="0"/>
              </a:rPr>
              <a:pPr/>
              <a:t>53</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7261753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CDC243EE-25AD-4B26-9639-63BAEFA80139}" type="slidenum">
              <a:rPr lang="en-US" altLang="en-US" smtClean="0"/>
              <a:pPr>
                <a:spcBef>
                  <a:spcPct val="0"/>
                </a:spcBef>
              </a:pPr>
              <a:t>54</a:t>
            </a:fld>
            <a:endParaRPr lang="en-US" altLang="en-US"/>
          </a:p>
        </p:txBody>
      </p:sp>
      <p:sp>
        <p:nvSpPr>
          <p:cNvPr id="114691" name="Rectangle 2"/>
          <p:cNvSpPr>
            <a:spLocks noGrp="1" noRot="1" noChangeAspect="1" noChangeArrowheads="1" noTextEdit="1"/>
          </p:cNvSpPr>
          <p:nvPr>
            <p:ph type="sldImg"/>
          </p:nvPr>
        </p:nvSpPr>
        <p:spPr>
          <a:xfrm>
            <a:off x="1255713" y="719138"/>
            <a:ext cx="4802187" cy="3602037"/>
          </a:xfrm>
          <a:ln/>
        </p:spPr>
      </p:sp>
      <p:sp>
        <p:nvSpPr>
          <p:cNvPr id="114692" name="Rectangle 3"/>
          <p:cNvSpPr>
            <a:spLocks noGrp="1" noChangeArrowheads="1"/>
          </p:cNvSpPr>
          <p:nvPr>
            <p:ph type="body" idx="1"/>
          </p:nvPr>
        </p:nvSpPr>
        <p:spPr>
          <a:xfrm>
            <a:off x="732363" y="4561236"/>
            <a:ext cx="5852160" cy="432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33913" eaLnBrk="1" hangingPunct="1">
              <a:buFontTx/>
              <a:buChar char="•"/>
            </a:pPr>
            <a:r>
              <a:rPr lang="en-US" altLang="en-US" sz="1700" dirty="0"/>
              <a:t>The best way to compare plans is to use the Plan Finder Tool on medicare.gov. </a:t>
            </a:r>
          </a:p>
          <a:p>
            <a:pPr indent="233913" eaLnBrk="1" hangingPunct="1">
              <a:buFontTx/>
              <a:buChar char="•"/>
            </a:pPr>
            <a:r>
              <a:rPr lang="en-US" altLang="en-US" sz="1700" dirty="0"/>
              <a:t>Click on Find Health and Drug plans and create a </a:t>
            </a:r>
            <a:r>
              <a:rPr lang="en-US" altLang="en-US" sz="1700" dirty="0" err="1"/>
              <a:t>MyMedicare</a:t>
            </a:r>
            <a:r>
              <a:rPr lang="en-US" altLang="en-US" sz="1700" dirty="0"/>
              <a:t> account. This will allow you to save your list of drugs once you’ve entered them.</a:t>
            </a:r>
          </a:p>
          <a:p>
            <a:pPr indent="233913" eaLnBrk="1" hangingPunct="1">
              <a:buFontTx/>
              <a:buChar char="•"/>
            </a:pPr>
            <a:r>
              <a:rPr lang="en-US" altLang="en-US" sz="1700" dirty="0"/>
              <a:t>SHIP counselors can help you set up an account, compare plans and assist you with the enrollment process </a:t>
            </a:r>
          </a:p>
        </p:txBody>
      </p:sp>
    </p:spTree>
    <p:extLst>
      <p:ext uri="{BB962C8B-B14F-4D97-AF65-F5344CB8AC3E}">
        <p14:creationId xmlns:p14="http://schemas.microsoft.com/office/powerpoint/2010/main" val="5814972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D4517441-F725-44CC-8E9F-4B12A276C40D}" type="slidenum">
              <a:rPr lang="en-US" altLang="en-US" smtClean="0"/>
              <a:pPr>
                <a:spcBef>
                  <a:spcPct val="0"/>
                </a:spcBef>
              </a:pPr>
              <a:t>55</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500" dirty="0"/>
              <a:t>Next we will discuss Medicare Advantage plans., the second way to get your Medicare benefits. </a:t>
            </a:r>
          </a:p>
          <a:p>
            <a:pPr eaLnBrk="1" hangingPunct="1">
              <a:buFontTx/>
              <a:buChar char="•"/>
            </a:pPr>
            <a:endParaRPr lang="en-US" altLang="en-US" sz="1500" dirty="0"/>
          </a:p>
        </p:txBody>
      </p:sp>
    </p:spTree>
    <p:extLst>
      <p:ext uri="{BB962C8B-B14F-4D97-AF65-F5344CB8AC3E}">
        <p14:creationId xmlns:p14="http://schemas.microsoft.com/office/powerpoint/2010/main" val="34840217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8C2A136E-B22C-4A5E-AF62-4ADF935C75C6}" type="slidenum">
              <a:rPr lang="en-US" altLang="en-US" smtClean="0"/>
              <a:pPr>
                <a:spcBef>
                  <a:spcPct val="0"/>
                </a:spcBef>
              </a:pPr>
              <a:t>56</a:t>
            </a:fld>
            <a:endParaRPr lang="en-US" altLang="en-US"/>
          </a:p>
        </p:txBody>
      </p:sp>
      <p:sp>
        <p:nvSpPr>
          <p:cNvPr id="139267" name="Rectangle 2"/>
          <p:cNvSpPr>
            <a:spLocks noGrp="1" noRot="1" noChangeAspect="1" noChangeArrowheads="1" noTextEdit="1"/>
          </p:cNvSpPr>
          <p:nvPr>
            <p:ph type="sldImg"/>
          </p:nvPr>
        </p:nvSpPr>
        <p:spPr>
          <a:xfrm>
            <a:off x="1311275" y="708025"/>
            <a:ext cx="4797425" cy="3597275"/>
          </a:xfrm>
          <a:ln/>
        </p:spPr>
      </p:sp>
      <p:sp>
        <p:nvSpPr>
          <p:cNvPr id="139268" name="Rectangle 3"/>
          <p:cNvSpPr>
            <a:spLocks noGrp="1" noChangeArrowheads="1"/>
          </p:cNvSpPr>
          <p:nvPr>
            <p:ph type="body" idx="1"/>
          </p:nvPr>
        </p:nvSpPr>
        <p:spPr>
          <a:xfrm>
            <a:off x="1029365" y="4564516"/>
            <a:ext cx="5362792" cy="3861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3" tIns="47743" rIns="95483" bIns="47743"/>
          <a:lstStyle/>
          <a:p>
            <a:pPr eaLnBrk="1" hangingPunct="1"/>
            <a:r>
              <a:rPr lang="en-US" altLang="en-US" sz="1500" dirty="0"/>
              <a:t>You are eligible to enroll in a Medicare Advantage plan if you have Medicare Part A and Part B and you live in the plan’s service area.  </a:t>
            </a:r>
          </a:p>
          <a:p>
            <a:pPr eaLnBrk="1" hangingPunct="1"/>
            <a:r>
              <a:rPr lang="en-US" altLang="en-US" sz="1500" dirty="0"/>
              <a:t>This includes those who are under age 65 and on Medicare because of a disability and those with ESRD. </a:t>
            </a:r>
          </a:p>
          <a:p>
            <a:pPr eaLnBrk="1" hangingPunct="1"/>
            <a:endParaRPr lang="en-US" altLang="en-US" sz="1500" dirty="0"/>
          </a:p>
          <a:p>
            <a:pPr eaLnBrk="1" hangingPunct="1"/>
            <a:endParaRPr lang="en-US" altLang="en-US" sz="1500" dirty="0"/>
          </a:p>
        </p:txBody>
      </p:sp>
    </p:spTree>
    <p:extLst>
      <p:ext uri="{BB962C8B-B14F-4D97-AF65-F5344CB8AC3E}">
        <p14:creationId xmlns:p14="http://schemas.microsoft.com/office/powerpoint/2010/main" val="24993415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F4B068A3-7C9E-418F-B4CE-B9B6CF94847C}" type="slidenum">
              <a:rPr lang="en-US" altLang="en-US" smtClean="0"/>
              <a:pPr>
                <a:spcBef>
                  <a:spcPct val="0"/>
                </a:spcBef>
              </a:pPr>
              <a:t>57</a:t>
            </a:fld>
            <a:endParaRPr lang="en-US" altLang="en-US"/>
          </a:p>
        </p:txBody>
      </p:sp>
      <p:sp>
        <p:nvSpPr>
          <p:cNvPr id="122883" name="Rectangle 2"/>
          <p:cNvSpPr>
            <a:spLocks noGrp="1" noRot="1" noChangeAspect="1" noChangeArrowheads="1" noTextEdit="1"/>
          </p:cNvSpPr>
          <p:nvPr>
            <p:ph type="sldImg"/>
          </p:nvPr>
        </p:nvSpPr>
        <p:spPr>
          <a:xfrm>
            <a:off x="1260475" y="722313"/>
            <a:ext cx="4797425" cy="3597275"/>
          </a:xfrm>
          <a:ln/>
        </p:spPr>
      </p:sp>
      <p:sp>
        <p:nvSpPr>
          <p:cNvPr id="122884" name="Rectangle 3"/>
          <p:cNvSpPr>
            <a:spLocks noGrp="1" noChangeArrowheads="1"/>
          </p:cNvSpPr>
          <p:nvPr>
            <p:ph type="body" idx="1"/>
          </p:nvPr>
        </p:nvSpPr>
        <p:spPr>
          <a:xfrm>
            <a:off x="950051" y="4484174"/>
            <a:ext cx="5362792" cy="46497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3" tIns="47743" rIns="95483" bIns="47743"/>
          <a:lstStyle/>
          <a:p>
            <a:pPr eaLnBrk="1" hangingPunct="1"/>
            <a:r>
              <a:rPr lang="en-US" altLang="en-US" sz="1400" dirty="0">
                <a:cs typeface="Times New Roman" panose="02020603050405020304" pitchFamily="18" charset="0"/>
              </a:rPr>
              <a:t>Medicare Advantage plans are private companies that contract with Medicare on an annual basis to provide Medicare Part A and Part B services.  These plans are sometimes called Medicare  “Part C.”</a:t>
            </a:r>
          </a:p>
          <a:p>
            <a:pPr eaLnBrk="1" hangingPunct="1"/>
            <a:r>
              <a:rPr lang="en-US" altLang="en-US" sz="1400" dirty="0"/>
              <a:t>When someone enrolls in a Medicare Advantage plan, Medicare pays  a set amount to the plan to provide your health care benefits</a:t>
            </a:r>
            <a:r>
              <a:rPr lang="en-US" altLang="en-US" sz="1500" dirty="0"/>
              <a:t>. </a:t>
            </a:r>
          </a:p>
          <a:p>
            <a:pPr eaLnBrk="1" hangingPunct="1">
              <a:buFontTx/>
              <a:buChar char="•"/>
            </a:pPr>
            <a:r>
              <a:rPr lang="en-US" altLang="en-US" sz="1500" dirty="0"/>
              <a:t>All claims from providers go to the Medicare Advantage plan directly.  The plan pays the claims not Medicare.</a:t>
            </a:r>
          </a:p>
          <a:p>
            <a:pPr eaLnBrk="1" hangingPunct="1">
              <a:buFontTx/>
              <a:buChar char="•"/>
            </a:pPr>
            <a:r>
              <a:rPr lang="en-US" altLang="en-US" sz="1500" dirty="0"/>
              <a:t>You will receive services and make payments based on the plan’s rules, not the way original Medicare pays.</a:t>
            </a:r>
          </a:p>
          <a:p>
            <a:pPr eaLnBrk="1" hangingPunct="1">
              <a:buFontTx/>
              <a:buChar char="•"/>
            </a:pPr>
            <a:r>
              <a:rPr lang="en-US" altLang="en-US" sz="1500" dirty="0"/>
              <a:t>The plan may offer extra benefits such as dental, vision or health club membership.</a:t>
            </a:r>
          </a:p>
          <a:p>
            <a:pPr eaLnBrk="1" hangingPunct="1">
              <a:buFontTx/>
              <a:buChar char="•"/>
            </a:pPr>
            <a:r>
              <a:rPr lang="en-US" altLang="en-US" sz="1500" dirty="0"/>
              <a:t>You will show your Medicare Advantage plan card to providers, not your Medicare card.   You will also use this card at the pharmacy if the plan includes drug coverage.</a:t>
            </a:r>
          </a:p>
          <a:p>
            <a:pPr eaLnBrk="1" hangingPunct="1">
              <a:buFontTx/>
              <a:buChar char="•"/>
            </a:pPr>
            <a:r>
              <a:rPr lang="en-US" altLang="en-US" sz="1500" dirty="0"/>
              <a:t>Important:  Keep your original red, white and blue Medicare card. You will need it if you ever change to a different  Medicare Advantage plan or return to Original Medicare. </a:t>
            </a:r>
          </a:p>
          <a:p>
            <a:pPr eaLnBrk="1" hangingPunct="1"/>
            <a:endParaRPr lang="en-US" altLang="en-US" sz="1500" dirty="0"/>
          </a:p>
        </p:txBody>
      </p:sp>
    </p:spTree>
    <p:extLst>
      <p:ext uri="{BB962C8B-B14F-4D97-AF65-F5344CB8AC3E}">
        <p14:creationId xmlns:p14="http://schemas.microsoft.com/office/powerpoint/2010/main" val="5597967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F4B068A3-7C9E-418F-B4CE-B9B6CF94847C}" type="slidenum">
              <a:rPr lang="en-US" altLang="en-US" smtClean="0"/>
              <a:pPr>
                <a:spcBef>
                  <a:spcPct val="0"/>
                </a:spcBef>
              </a:pPr>
              <a:t>58</a:t>
            </a:fld>
            <a:endParaRPr lang="en-US" altLang="en-US"/>
          </a:p>
        </p:txBody>
      </p:sp>
      <p:sp>
        <p:nvSpPr>
          <p:cNvPr id="122883" name="Rectangle 2"/>
          <p:cNvSpPr>
            <a:spLocks noGrp="1" noRot="1" noChangeAspect="1" noChangeArrowheads="1" noTextEdit="1"/>
          </p:cNvSpPr>
          <p:nvPr>
            <p:ph type="sldImg"/>
          </p:nvPr>
        </p:nvSpPr>
        <p:spPr>
          <a:xfrm>
            <a:off x="1260475" y="722313"/>
            <a:ext cx="4797425" cy="3597275"/>
          </a:xfrm>
          <a:ln/>
        </p:spPr>
      </p:sp>
      <p:sp>
        <p:nvSpPr>
          <p:cNvPr id="122884" name="Rectangle 3"/>
          <p:cNvSpPr>
            <a:spLocks noGrp="1" noChangeArrowheads="1"/>
          </p:cNvSpPr>
          <p:nvPr>
            <p:ph type="body" idx="1"/>
          </p:nvPr>
        </p:nvSpPr>
        <p:spPr>
          <a:xfrm>
            <a:off x="976204" y="4472591"/>
            <a:ext cx="5362792" cy="48884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3" tIns="47743" rIns="95483" bIns="47743"/>
          <a:lstStyle/>
          <a:p>
            <a:pPr eaLnBrk="1" hangingPunct="1">
              <a:defRPr/>
            </a:pPr>
            <a:r>
              <a:rPr lang="en-US" altLang="en-US" sz="1400" dirty="0"/>
              <a:t>The main differences between having coverage through Original Medicare vs a Medicare Advantage plan are: networks of providers, out-of-pocket cost and rules for accessing care.  </a:t>
            </a:r>
          </a:p>
          <a:p>
            <a:pPr marL="0" lvl="1" indent="233913" eaLnBrk="1" hangingPunct="1">
              <a:buFontTx/>
              <a:buChar char="•"/>
              <a:defRPr/>
            </a:pPr>
            <a:r>
              <a:rPr lang="en-US" altLang="en-US" sz="1400" dirty="0"/>
              <a:t>Medicare Advantage plans have networks.  Original Medicare can be used nationwide, with any provider who has a Medicare number.  Although Medicare Advantage plans have provider networks, you have the right to get urgent or emergency care anywhere in the United States when you need it.  </a:t>
            </a:r>
          </a:p>
          <a:p>
            <a:pPr eaLnBrk="1" hangingPunct="1">
              <a:buFont typeface="Arial" pitchFamily="34" charset="0"/>
              <a:buChar char="•"/>
              <a:defRPr/>
            </a:pPr>
            <a:r>
              <a:rPr lang="en-US" altLang="en-US" sz="1400" dirty="0"/>
              <a:t>Medicare Advantage plans have service areas, typically counties.  You must buy a plan that is sold in the county in which you live. </a:t>
            </a:r>
          </a:p>
          <a:p>
            <a:pPr eaLnBrk="1" hangingPunct="1">
              <a:buFont typeface="Arial" pitchFamily="34" charset="0"/>
              <a:buChar char="•"/>
              <a:defRPr/>
            </a:pPr>
            <a:r>
              <a:rPr lang="en-US" altLang="en-US" sz="1400" dirty="0"/>
              <a:t>Medicare Advantage plans may or may not have a monthly premium. However, you must continue to pay the monthly Medicare Part B premium ($164.90 in 2023).</a:t>
            </a:r>
          </a:p>
          <a:p>
            <a:pPr eaLnBrk="1" hangingPunct="1">
              <a:buFont typeface="Arial" pitchFamily="34" charset="0"/>
              <a:buChar char="•"/>
              <a:defRPr/>
            </a:pPr>
            <a:r>
              <a:rPr lang="en-US" altLang="en-US" sz="1400" dirty="0"/>
              <a:t>You will have to pay other costs (such as copayments or coinsurance) for the services you get. Out-of-pocket costs in these plans may be different from Original Medicare and will vary from plan to plan. Each plan has an maximum out of pocket amount you will have to pay for Part A and Part B services</a:t>
            </a:r>
          </a:p>
          <a:p>
            <a:pPr marL="285750" indent="-285750" eaLnBrk="1" hangingPunct="1">
              <a:buFont typeface="Arial" panose="020B0604020202020204" pitchFamily="34" charset="0"/>
              <a:buChar char="•"/>
              <a:defRPr/>
            </a:pPr>
            <a:r>
              <a:rPr lang="en-US" altLang="en-US" sz="1400" dirty="0"/>
              <a:t>Drug coverage is included with most MA plans so you do not need to enroll in a separate Part D plan.</a:t>
            </a:r>
          </a:p>
          <a:p>
            <a:pPr eaLnBrk="1" hangingPunct="1">
              <a:buFont typeface="Arial" pitchFamily="34" charset="0"/>
              <a:buChar char="•"/>
              <a:defRPr/>
            </a:pPr>
            <a:endParaRPr lang="en-US" altLang="en-US" sz="1500" dirty="0"/>
          </a:p>
          <a:p>
            <a:pPr eaLnBrk="1" hangingPunct="1">
              <a:buFont typeface="Arial" pitchFamily="34" charset="0"/>
              <a:buChar char="•"/>
              <a:defRPr/>
            </a:pPr>
            <a:endParaRPr lang="en-US" altLang="en-US" sz="1500" dirty="0"/>
          </a:p>
          <a:p>
            <a:pPr eaLnBrk="1" hangingPunct="1"/>
            <a:endParaRPr lang="en-US" altLang="en-US" sz="1500" dirty="0"/>
          </a:p>
        </p:txBody>
      </p:sp>
    </p:spTree>
    <p:extLst>
      <p:ext uri="{BB962C8B-B14F-4D97-AF65-F5344CB8AC3E}">
        <p14:creationId xmlns:p14="http://schemas.microsoft.com/office/powerpoint/2010/main" val="39589091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discuss Medicare Advantage plans, please look at the guide,  </a:t>
            </a:r>
            <a:r>
              <a:rPr lang="en-US" i="1" dirty="0"/>
              <a:t>Medicare Advantage &amp; Other Health Plans in Iowa 2023.</a:t>
            </a:r>
          </a:p>
          <a:p>
            <a:r>
              <a:rPr lang="en-US" dirty="0"/>
              <a:t>In Iowa there are several different types of Medicare Advantage plans such as HMOs, or PPOs. Each of these plans have different types of networks and rules for accessing care.</a:t>
            </a:r>
          </a:p>
          <a:p>
            <a:r>
              <a:rPr lang="en-US" dirty="0"/>
              <a:t>Choosing a Medicare Advantage plan is an important decision and requires careful consideration. There are some tools we have developed that may help you with this decision. One of these tools is the SHIIP Medicare Advantage Guide.  First, if you  turn to page 8 of the Guide, you will find a list of things to consider before you enroll in a Medicare Advantage plan. Then on page 5 and 6 is a check list of questions you should review before you decide to enroll. </a:t>
            </a:r>
          </a:p>
          <a:p>
            <a:r>
              <a:rPr lang="en-US" dirty="0"/>
              <a:t>Note to speaker – have the audience open their guides to one of the pages showing MA plans, and explain how to read it – counties, monthly premium, out of pocket max, copay at a doctor, etc. etc.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7AABFF4-6EEA-4319-9C9A-37B01A6E8346}" type="slidenum">
              <a:rPr lang="en-US" altLang="en-US" smtClean="0"/>
              <a:pPr>
                <a:defRPr/>
              </a:pPr>
              <a:t>59</a:t>
            </a:fld>
            <a:endParaRPr lang="en-US" altLang="en-US"/>
          </a:p>
        </p:txBody>
      </p:sp>
    </p:spTree>
    <p:extLst>
      <p:ext uri="{BB962C8B-B14F-4D97-AF65-F5344CB8AC3E}">
        <p14:creationId xmlns:p14="http://schemas.microsoft.com/office/powerpoint/2010/main" val="3415313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85DB8D83-235A-4AB7-A082-D9BDD2D9135A}" type="slidenum">
              <a:rPr lang="en-US" altLang="en-US" smtClean="0"/>
              <a:pPr>
                <a:spcBef>
                  <a:spcPct val="0"/>
                </a:spcBef>
              </a:pPr>
              <a:t>6</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500" dirty="0"/>
              <a:t>Are you retired?  If you are married, are both you and your spouse retired?   That is, neither of you is actively working for an employer who provides you with health insurance. If no one is actively</a:t>
            </a:r>
            <a:r>
              <a:rPr lang="en-US" altLang="en-US" sz="1500" baseline="0" dirty="0"/>
              <a:t> working:</a:t>
            </a:r>
          </a:p>
          <a:p>
            <a:pPr eaLnBrk="1" hangingPunct="1"/>
            <a:r>
              <a:rPr lang="en-US" altLang="en-US" sz="1500" dirty="0"/>
              <a:t> </a:t>
            </a:r>
          </a:p>
          <a:p>
            <a:pPr eaLnBrk="1" hangingPunct="1">
              <a:buFontTx/>
              <a:buChar char="•"/>
            </a:pPr>
            <a:r>
              <a:rPr lang="en-US" altLang="en-US" sz="1500" dirty="0"/>
              <a:t>Medicare is your primary insurance regardless of any other health insurance you have.  </a:t>
            </a:r>
          </a:p>
          <a:p>
            <a:pPr eaLnBrk="1" hangingPunct="1">
              <a:buFontTx/>
              <a:buChar char="•"/>
            </a:pPr>
            <a:r>
              <a:rPr lang="en-US" altLang="en-US" sz="1500" dirty="0"/>
              <a:t>You should enroll in Medicare Part A and Part B.  </a:t>
            </a:r>
          </a:p>
          <a:p>
            <a:pPr eaLnBrk="1" hangingPunct="1">
              <a:buFontTx/>
              <a:buChar char="•"/>
            </a:pPr>
            <a:r>
              <a:rPr lang="en-US" altLang="en-US" sz="1500" dirty="0"/>
              <a:t>If you don’t enroll at this time, you may pay a higher premium later.</a:t>
            </a:r>
          </a:p>
          <a:p>
            <a:pPr eaLnBrk="1" hangingPunct="1">
              <a:buFontTx/>
              <a:buChar char="•"/>
            </a:pPr>
            <a:r>
              <a:rPr lang="en-US" altLang="en-US" sz="1500" dirty="0"/>
              <a:t>If you have retirement health insurance, it will pay after Medicare.</a:t>
            </a:r>
          </a:p>
        </p:txBody>
      </p:sp>
    </p:spTree>
    <p:extLst>
      <p:ext uri="{BB962C8B-B14F-4D97-AF65-F5344CB8AC3E}">
        <p14:creationId xmlns:p14="http://schemas.microsoft.com/office/powerpoint/2010/main" val="33951222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32C37A71-4A1A-4892-9743-3809316D7983}" type="slidenum">
              <a:rPr lang="en-US" altLang="en-US" smtClean="0"/>
              <a:pPr>
                <a:spcBef>
                  <a:spcPct val="0"/>
                </a:spcBef>
              </a:pPr>
              <a:t>60</a:t>
            </a:fld>
            <a:endParaRPr lang="en-US" altLang="en-US"/>
          </a:p>
        </p:txBody>
      </p:sp>
      <p:sp>
        <p:nvSpPr>
          <p:cNvPr id="141315" name="Rectangle 2"/>
          <p:cNvSpPr>
            <a:spLocks noGrp="1" noRot="1" noChangeAspect="1" noChangeArrowheads="1" noTextEdit="1"/>
          </p:cNvSpPr>
          <p:nvPr>
            <p:ph type="sldImg"/>
          </p:nvPr>
        </p:nvSpPr>
        <p:spPr>
          <a:xfrm>
            <a:off x="1260475" y="722313"/>
            <a:ext cx="4797425" cy="3597275"/>
          </a:xfrm>
          <a:ln/>
        </p:spPr>
      </p:sp>
      <p:sp>
        <p:nvSpPr>
          <p:cNvPr id="141316" name="Rectangle 3"/>
          <p:cNvSpPr>
            <a:spLocks noGrp="1" noChangeArrowheads="1"/>
          </p:cNvSpPr>
          <p:nvPr>
            <p:ph type="body" idx="1"/>
          </p:nvPr>
        </p:nvSpPr>
        <p:spPr>
          <a:xfrm>
            <a:off x="977048" y="4398922"/>
            <a:ext cx="5361104" cy="4973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3" tIns="47743" rIns="95483" bIns="47743"/>
          <a:lstStyle/>
          <a:p>
            <a:pPr marL="235574" indent="-235574" eaLnBrk="1" hangingPunct="1"/>
            <a:r>
              <a:rPr lang="en-US" altLang="en-US" sz="1500" dirty="0"/>
              <a:t>You can you join a Medicare Advantage? </a:t>
            </a:r>
          </a:p>
          <a:p>
            <a:pPr marL="774739" lvl="1" indent="-296956" eaLnBrk="1" hangingPunct="1">
              <a:buFontTx/>
              <a:buChar char="•"/>
            </a:pPr>
            <a:r>
              <a:rPr lang="en-US" altLang="en-US" sz="1500" dirty="0"/>
              <a:t>You can join when you first become eligible for Medicare during your Initial Enrollment Period.  </a:t>
            </a:r>
          </a:p>
          <a:p>
            <a:pPr marL="774739" lvl="1" indent="-296956" eaLnBrk="1" hangingPunct="1">
              <a:buFontTx/>
              <a:buChar char="•"/>
            </a:pPr>
            <a:r>
              <a:rPr lang="en-US" altLang="en-US" sz="1500" dirty="0"/>
              <a:t>You can enroll during a Special Enrollment Period that is available to you when you delay your Medicare enrollment because you continue to work past 65 or you have coverage based on your spouse’s active employment and the coverage will now end or you are choosing to leave the employer coverage</a:t>
            </a:r>
          </a:p>
          <a:p>
            <a:pPr marL="774739" lvl="1" indent="-296956" eaLnBrk="1" hangingPunct="1">
              <a:buFontTx/>
              <a:buChar char="•"/>
            </a:pPr>
            <a:r>
              <a:rPr lang="en-US" altLang="en-US" sz="1500" dirty="0"/>
              <a:t>You can also join or change plans during the annual election  Period (October 15- December 7) </a:t>
            </a:r>
          </a:p>
          <a:p>
            <a:pPr marL="20583" eaLnBrk="1" hangingPunct="1"/>
            <a:r>
              <a:rPr lang="en-US" altLang="en-US" sz="1500" dirty="0"/>
              <a:t>If you choose to enroll in a Medicare Advantage plan you can change MA plans or go back to Original Medicare</a:t>
            </a:r>
          </a:p>
          <a:p>
            <a:pPr lvl="1" eaLnBrk="1" hangingPunct="1">
              <a:buFontTx/>
              <a:buChar char="•"/>
            </a:pPr>
            <a:r>
              <a:rPr lang="en-US" altLang="en-US" sz="1500" dirty="0"/>
              <a:t>January 1 to March 31 </a:t>
            </a:r>
          </a:p>
          <a:p>
            <a:pPr lvl="1" eaLnBrk="1" hangingPunct="1">
              <a:buFontTx/>
              <a:buChar char="•"/>
            </a:pPr>
            <a:r>
              <a:rPr lang="en-US" altLang="en-US" sz="1500" dirty="0"/>
              <a:t>You must be enrolled in a Medicare Advantage plan on January 1 to use this enrollment option</a:t>
            </a:r>
          </a:p>
          <a:p>
            <a:pPr lvl="1" eaLnBrk="1" hangingPunct="1">
              <a:buFontTx/>
              <a:buChar char="•"/>
            </a:pPr>
            <a:r>
              <a:rPr lang="en-US" altLang="en-US" sz="1500" dirty="0"/>
              <a:t>You can return to Original Medicare and enroll in a stand-along Part D drug plan if desired or change to a different Medicare Advantage plan.   </a:t>
            </a:r>
          </a:p>
          <a:p>
            <a:pPr marL="774739" lvl="1" indent="-296956" eaLnBrk="1" hangingPunct="1"/>
            <a:endParaRPr lang="en-US" altLang="en-US" sz="1500" dirty="0"/>
          </a:p>
          <a:p>
            <a:pPr marL="235574" indent="-235574" eaLnBrk="1" hangingPunct="1"/>
            <a:endParaRPr lang="en-US" altLang="en-US" sz="1500" b="1" dirty="0"/>
          </a:p>
        </p:txBody>
      </p:sp>
    </p:spTree>
    <p:extLst>
      <p:ext uri="{BB962C8B-B14F-4D97-AF65-F5344CB8AC3E}">
        <p14:creationId xmlns:p14="http://schemas.microsoft.com/office/powerpoint/2010/main" val="16986278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3193BC81-F429-4464-8786-B96CA39B8E95}" type="slidenum">
              <a:rPr lang="en-US" altLang="en-US" smtClean="0"/>
              <a:pPr>
                <a:spcBef>
                  <a:spcPct val="0"/>
                </a:spcBef>
              </a:pPr>
              <a:t>61</a:t>
            </a:fld>
            <a:endParaRPr lang="en-US" altLang="en-US"/>
          </a:p>
        </p:txBody>
      </p:sp>
      <p:sp>
        <p:nvSpPr>
          <p:cNvPr id="149507" name="Rectangle 2"/>
          <p:cNvSpPr>
            <a:spLocks noGrp="1" noRot="1" noChangeAspect="1" noChangeArrowheads="1" noTextEdit="1"/>
          </p:cNvSpPr>
          <p:nvPr>
            <p:ph type="sldImg"/>
          </p:nvPr>
        </p:nvSpPr>
        <p:spPr>
          <a:xfrm>
            <a:off x="1260475" y="722313"/>
            <a:ext cx="4797425" cy="3597275"/>
          </a:xfrm>
          <a:ln/>
        </p:spPr>
      </p:sp>
      <p:sp>
        <p:nvSpPr>
          <p:cNvPr id="112644" name="Rectangle 3"/>
          <p:cNvSpPr>
            <a:spLocks noGrp="1" noChangeArrowheads="1"/>
          </p:cNvSpPr>
          <p:nvPr>
            <p:ph type="body" idx="1"/>
          </p:nvPr>
        </p:nvSpPr>
        <p:spPr>
          <a:xfrm>
            <a:off x="977057" y="4571063"/>
            <a:ext cx="5361104" cy="4721902"/>
          </a:xfrm>
          <a:ln/>
        </p:spPr>
        <p:txBody>
          <a:bodyPr lIns="95483" tIns="47743" rIns="95483" bIns="47743"/>
          <a:lstStyle/>
          <a:p>
            <a:pPr eaLnBrk="1" hangingPunct="1">
              <a:defRPr/>
            </a:pPr>
            <a:r>
              <a:rPr lang="en-US" sz="1500" b="1" dirty="0"/>
              <a:t>REFER TO:</a:t>
            </a:r>
            <a:r>
              <a:rPr lang="en-US" sz="1500" dirty="0"/>
              <a:t>  Page 3-4 of </a:t>
            </a:r>
            <a:r>
              <a:rPr lang="en-US" sz="1500" i="1" dirty="0"/>
              <a:t>Medicare Advantage and Other Health Plans in Iowa 2023</a:t>
            </a:r>
          </a:p>
          <a:p>
            <a:pPr>
              <a:defRPr/>
            </a:pPr>
            <a:r>
              <a:rPr lang="en-US" sz="1400" dirty="0"/>
              <a:t>If you enroll in a Medicare Advantage plan when you first sign up for Part B at age 65 you can return to Original Medicare within the first 12 months and get a guaranteed right to get a Medicare Supplement.  This means you must be allowed to enroll in ANY Medicare supplement plan from ANY COMPANY selling those plans in Iowa. The list of plans you are allowed to enroll in, depending on when you were eligible for Medicare, are listed on the bottom of page 6 of the guide.  </a:t>
            </a:r>
          </a:p>
          <a:p>
            <a:pPr>
              <a:defRPr/>
            </a:pPr>
            <a:endParaRPr lang="en-US" sz="1400" dirty="0"/>
          </a:p>
          <a:p>
            <a:pPr>
              <a:defRPr/>
            </a:pPr>
            <a:r>
              <a:rPr lang="en-US" sz="1400" dirty="0"/>
              <a:t>There is also an opportunity to get this free try when you first sign up for Part B after your IEP.  For example, you sign up for Medicare Part B when you retire at age 66 and enroll in a Medicare Advantage plan. You will have a 12 month opportunity to get a guaranteed right to a Medicare supplement but in this situation, you will need a Special Enrollment Period to get out of the MA plan. (October 15 to December 7 or January 1 to March 31)</a:t>
            </a:r>
          </a:p>
          <a:p>
            <a:pPr>
              <a:defRPr/>
            </a:pPr>
            <a:r>
              <a:rPr lang="en-US" sz="1400" dirty="0"/>
              <a:t>. </a:t>
            </a:r>
          </a:p>
          <a:p>
            <a:pPr eaLnBrk="1" hangingPunct="1">
              <a:defRPr/>
            </a:pPr>
            <a:r>
              <a:rPr lang="en-US" sz="1400" dirty="0"/>
              <a:t> </a:t>
            </a:r>
          </a:p>
        </p:txBody>
      </p:sp>
    </p:spTree>
    <p:extLst>
      <p:ext uri="{BB962C8B-B14F-4D97-AF65-F5344CB8AC3E}">
        <p14:creationId xmlns:p14="http://schemas.microsoft.com/office/powerpoint/2010/main" val="26754262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6254" y="4481502"/>
            <a:ext cx="5361104" cy="4318573"/>
          </a:xfrm>
        </p:spPr>
        <p:txBody>
          <a:bodyPr/>
          <a:lstStyle/>
          <a:p>
            <a:r>
              <a:rPr lang="en-US" sz="1400" dirty="0"/>
              <a:t>[Skip slide if there are no cost plans in your County.]</a:t>
            </a:r>
          </a:p>
          <a:p>
            <a:r>
              <a:rPr lang="en-US" sz="1400" dirty="0"/>
              <a:t>Another option Medicare option in Iowa are  Medicare Cost Plans.  These plans are similar to Medicare Advantage plans but with some significant differences. </a:t>
            </a:r>
          </a:p>
          <a:p>
            <a:r>
              <a:rPr lang="en-US" sz="1400" dirty="0"/>
              <a:t>Like Medicare Advantage plans, you must live in the plan’s service area (county) to be eligible to join. Also, for most Cost plans in Iowa you must be enrolled in Part A and Part B. Cost plans do not accept those with ESRD.  You will continue to pay your Part B premium but you will also pay a premium for the Cost Plan. </a:t>
            </a:r>
          </a:p>
          <a:p>
            <a:r>
              <a:rPr lang="en-US" sz="1400" dirty="0"/>
              <a:t>Cost plans also have networks. The difference with a Cost plan is if you go out of network, you are covered by Original Medicare not the Cost plan. You would be responsible for paying deductibles, co-pays and coinsurance charged by Original Medicare. You will continue to be covered by the Cost plan if they refer you out of network.</a:t>
            </a:r>
          </a:p>
          <a:p>
            <a:r>
              <a:rPr lang="en-US" sz="1400" dirty="0"/>
              <a:t>Most Cost plans in Iowa have no cost share for Part A and Part B services and you can enroll any time of the year. Cost plans in Iowa do not include drug coverage so you will also need to enroll in a drug plan. </a:t>
            </a:r>
          </a:p>
          <a:p>
            <a:r>
              <a:rPr lang="en-US" sz="1400" dirty="0"/>
              <a:t>Cost plans may cover additional benefits such as a routine physical.</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7AABFF4-6EEA-4319-9C9A-37B01A6E8346}" type="slidenum">
              <a:rPr lang="en-US" altLang="en-US" smtClean="0"/>
              <a:pPr>
                <a:defRPr/>
              </a:pPr>
              <a:t>62</a:t>
            </a:fld>
            <a:endParaRPr lang="en-US" altLang="en-US"/>
          </a:p>
        </p:txBody>
      </p:sp>
    </p:spTree>
    <p:extLst>
      <p:ext uri="{BB962C8B-B14F-4D97-AF65-F5344CB8AC3E}">
        <p14:creationId xmlns:p14="http://schemas.microsoft.com/office/powerpoint/2010/main" val="12420549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6254" y="4419600"/>
            <a:ext cx="5361104" cy="4318573"/>
          </a:xfrm>
        </p:spPr>
        <p:txBody>
          <a:bodyPr/>
          <a:lstStyle/>
          <a:p>
            <a:pPr eaLnBrk="1" hangingPunct="1"/>
            <a:r>
              <a:rPr lang="en-US" altLang="en-US" sz="1400" dirty="0"/>
              <a:t>Once you enroll in Medicare you may want to consider setting up a Medicare account.  </a:t>
            </a:r>
          </a:p>
          <a:p>
            <a:pPr eaLnBrk="1" hangingPunct="1"/>
            <a:r>
              <a:rPr lang="en-US" altLang="en-US" sz="1400" dirty="0"/>
              <a:t>This is a free, secure online service that allows you to access your personalized Medicare information.  Your Medicare account allows you to:</a:t>
            </a:r>
          </a:p>
          <a:p>
            <a:pPr eaLnBrk="1" hangingPunct="1">
              <a:buFontTx/>
              <a:buChar char="•"/>
            </a:pPr>
            <a:r>
              <a:rPr lang="en-US" altLang="en-US" sz="1400" dirty="0"/>
              <a:t>Track your Original Medicare claims and view or get copies of your Medicare Summary notices.</a:t>
            </a:r>
          </a:p>
          <a:p>
            <a:pPr eaLnBrk="1" hangingPunct="1">
              <a:buFontTx/>
              <a:buChar char="•"/>
            </a:pPr>
            <a:r>
              <a:rPr lang="en-US" altLang="en-US" sz="1400" dirty="0"/>
              <a:t>Check your Part B deductible status</a:t>
            </a:r>
          </a:p>
          <a:p>
            <a:pPr eaLnBrk="1" hangingPunct="1">
              <a:buFontTx/>
              <a:buChar char="•"/>
            </a:pPr>
            <a:r>
              <a:rPr lang="en-US" altLang="en-US" sz="1400" dirty="0"/>
              <a:t>Manage your drug list and pharmacy information</a:t>
            </a:r>
          </a:p>
          <a:p>
            <a:pPr eaLnBrk="1" hangingPunct="1">
              <a:buFontTx/>
              <a:buChar char="•"/>
            </a:pPr>
            <a:r>
              <a:rPr lang="en-US" altLang="en-US" sz="1400" dirty="0"/>
              <a:t>View your eligibility information</a:t>
            </a:r>
          </a:p>
          <a:p>
            <a:pPr eaLnBrk="1" hangingPunct="1">
              <a:buFontTx/>
              <a:buChar char="•"/>
            </a:pPr>
            <a:r>
              <a:rPr lang="en-US" altLang="en-US" sz="1400" dirty="0"/>
              <a:t>Track the preventive services you can use and when you used them last</a:t>
            </a:r>
          </a:p>
          <a:p>
            <a:pPr eaLnBrk="1" hangingPunct="1">
              <a:buFontTx/>
              <a:buChar char="•"/>
            </a:pPr>
            <a:endParaRPr lang="en-US" altLang="en-US" sz="1400" dirty="0"/>
          </a:p>
          <a:p>
            <a:r>
              <a:rPr lang="en-US" sz="1400" dirty="0"/>
              <a:t>To sign up go to Medicare.gov and create an account </a:t>
            </a:r>
          </a:p>
          <a:p>
            <a:endParaRPr lang="en-US" dirty="0"/>
          </a:p>
        </p:txBody>
      </p:sp>
      <p:sp>
        <p:nvSpPr>
          <p:cNvPr id="4" name="Slide Number Placeholder 3"/>
          <p:cNvSpPr>
            <a:spLocks noGrp="1"/>
          </p:cNvSpPr>
          <p:nvPr>
            <p:ph type="sldNum" sz="quarter" idx="10"/>
          </p:nvPr>
        </p:nvSpPr>
        <p:spPr/>
        <p:txBody>
          <a:bodyPr/>
          <a:lstStyle/>
          <a:p>
            <a:pPr>
              <a:defRPr/>
            </a:pPr>
            <a:fld id="{D7AABFF4-6EEA-4319-9C9A-37B01A6E8346}" type="slidenum">
              <a:rPr lang="en-US" altLang="en-US" smtClean="0"/>
              <a:pPr>
                <a:defRPr/>
              </a:pPr>
              <a:t>63</a:t>
            </a:fld>
            <a:endParaRPr lang="en-US" altLang="en-US"/>
          </a:p>
        </p:txBody>
      </p:sp>
    </p:spTree>
    <p:extLst>
      <p:ext uri="{BB962C8B-B14F-4D97-AF65-F5344CB8AC3E}">
        <p14:creationId xmlns:p14="http://schemas.microsoft.com/office/powerpoint/2010/main" val="15782560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04C48D82-CBD5-450F-A9A3-735186F45F9F}" type="slidenum">
              <a:rPr lang="en-US" altLang="en-US" smtClean="0"/>
              <a:pPr>
                <a:spcBef>
                  <a:spcPct val="0"/>
                </a:spcBef>
              </a:pPr>
              <a:t>64</a:t>
            </a:fld>
            <a:endParaRPr lang="en-US" altLang="en-US"/>
          </a:p>
        </p:txBody>
      </p:sp>
      <p:sp>
        <p:nvSpPr>
          <p:cNvPr id="145411" name="Rectangle 2"/>
          <p:cNvSpPr>
            <a:spLocks noGrp="1" noRot="1" noChangeAspect="1" noChangeArrowheads="1" noTextEdit="1"/>
          </p:cNvSpPr>
          <p:nvPr>
            <p:ph type="sldImg"/>
          </p:nvPr>
        </p:nvSpPr>
        <p:spPr>
          <a:xfrm>
            <a:off x="1257300" y="719138"/>
            <a:ext cx="4800600" cy="3600450"/>
          </a:xfrm>
          <a:ln/>
        </p:spPr>
      </p:sp>
      <p:sp>
        <p:nvSpPr>
          <p:cNvPr id="145412" name="Rectangle 3"/>
          <p:cNvSpPr>
            <a:spLocks noGrp="1" noChangeArrowheads="1"/>
          </p:cNvSpPr>
          <p:nvPr>
            <p:ph type="body" idx="1"/>
          </p:nvPr>
        </p:nvSpPr>
        <p:spPr>
          <a:xfrm>
            <a:off x="732363" y="4561237"/>
            <a:ext cx="5852160" cy="47317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500" dirty="0"/>
          </a:p>
        </p:txBody>
      </p:sp>
    </p:spTree>
    <p:extLst>
      <p:ext uri="{BB962C8B-B14F-4D97-AF65-F5344CB8AC3E}">
        <p14:creationId xmlns:p14="http://schemas.microsoft.com/office/powerpoint/2010/main" val="22951611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A626FAA3-FC96-46E2-B26B-E62627E3CBEC}" type="slidenum">
              <a:rPr lang="en-US" altLang="en-US" smtClean="0"/>
              <a:pPr>
                <a:spcBef>
                  <a:spcPct val="0"/>
                </a:spcBef>
              </a:pPr>
              <a:t>65</a:t>
            </a:fld>
            <a:endParaRPr lang="en-US" altLang="en-US"/>
          </a:p>
        </p:txBody>
      </p:sp>
      <p:sp>
        <p:nvSpPr>
          <p:cNvPr id="155651" name="Rectangle 2"/>
          <p:cNvSpPr>
            <a:spLocks noGrp="1" noRot="1" noChangeAspect="1" noChangeArrowheads="1" noTextEdit="1"/>
          </p:cNvSpPr>
          <p:nvPr>
            <p:ph type="sldImg"/>
          </p:nvPr>
        </p:nvSpPr>
        <p:spPr>
          <a:xfrm>
            <a:off x="1260475" y="722313"/>
            <a:ext cx="4794250" cy="3595687"/>
          </a:xfrm>
          <a:ln w="12700" cap="flat">
            <a:solidFill>
              <a:schemeClr val="tx1"/>
            </a:solidFill>
          </a:ln>
        </p:spPr>
      </p:sp>
      <p:sp>
        <p:nvSpPr>
          <p:cNvPr id="155652" name="Rectangle 3"/>
          <p:cNvSpPr>
            <a:spLocks noGrp="1" noChangeArrowheads="1"/>
          </p:cNvSpPr>
          <p:nvPr>
            <p:ph type="body" idx="1"/>
          </p:nvPr>
        </p:nvSpPr>
        <p:spPr>
          <a:xfrm>
            <a:off x="977048" y="4561236"/>
            <a:ext cx="5359417" cy="43185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53" tIns="47578" rIns="95153" bIns="47578"/>
          <a:lstStyle/>
          <a:p>
            <a:pPr eaLnBrk="1" hangingPunct="1"/>
            <a:r>
              <a:rPr lang="en-US" altLang="en-US" sz="1400" dirty="0"/>
              <a:t>Optional: Discuss other resources available on SHIIP’s website </a:t>
            </a:r>
          </a:p>
          <a:p>
            <a:pPr eaLnBrk="1" hangingPunct="1"/>
            <a:r>
              <a:rPr lang="en-US" altLang="en-US" sz="1400" dirty="0"/>
              <a:t>(Insert your local site number)</a:t>
            </a:r>
          </a:p>
          <a:p>
            <a:pPr eaLnBrk="1" hangingPunct="1"/>
            <a:endParaRPr lang="en-US" altLang="en-US" sz="1400" dirty="0"/>
          </a:p>
          <a:p>
            <a:pPr eaLnBrk="1" hangingPunct="1"/>
            <a:r>
              <a:rPr lang="en-US" altLang="en-US" sz="1400" dirty="0"/>
              <a:t>As you get prepare to transition to Medicare, SHIIP is here to help answer your questions and help you compare your Medicare options.</a:t>
            </a:r>
          </a:p>
          <a:p>
            <a:pPr eaLnBrk="1" hangingPunct="1"/>
            <a:endParaRPr lang="en-US" altLang="en-US" sz="1400" dirty="0"/>
          </a:p>
          <a:p>
            <a:pPr eaLnBrk="1" hangingPunct="1"/>
            <a:r>
              <a:rPr lang="en-US" altLang="en-US" sz="1400" dirty="0"/>
              <a:t>To schedule an appointment with  a SHIIP counselor at your local site  (share local number and process for calling and scheduling an appoint with your site)</a:t>
            </a:r>
          </a:p>
          <a:p>
            <a:pPr eaLnBrk="1" hangingPunct="1"/>
            <a:endParaRPr lang="en-US" altLang="en-US" sz="1400" dirty="0"/>
          </a:p>
        </p:txBody>
      </p:sp>
    </p:spTree>
    <p:extLst>
      <p:ext uri="{BB962C8B-B14F-4D97-AF65-F5344CB8AC3E}">
        <p14:creationId xmlns:p14="http://schemas.microsoft.com/office/powerpoint/2010/main" val="16569434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Please complete the SHIIP/ SMP Presentation Feedback Survey, once the survey is completed you will be able to order materials that may help you as you prepare to enroll in Medicare. </a:t>
            </a:r>
          </a:p>
          <a:p>
            <a:endParaRPr lang="en-US" baseline="0" dirty="0"/>
          </a:p>
          <a:p>
            <a:r>
              <a:rPr lang="en-US" baseline="0" dirty="0"/>
              <a:t>To complete the survey please click on the box labeled “Presentation Feedback Survey” and complete the survey.</a:t>
            </a:r>
            <a:endParaRPr lang="en-US" dirty="0"/>
          </a:p>
        </p:txBody>
      </p:sp>
      <p:sp>
        <p:nvSpPr>
          <p:cNvPr id="4" name="Slide Number Placeholder 3"/>
          <p:cNvSpPr>
            <a:spLocks noGrp="1"/>
          </p:cNvSpPr>
          <p:nvPr>
            <p:ph type="sldNum" sz="quarter" idx="10"/>
          </p:nvPr>
        </p:nvSpPr>
        <p:spPr/>
        <p:txBody>
          <a:bodyPr/>
          <a:lstStyle/>
          <a:p>
            <a:pPr>
              <a:defRPr/>
            </a:pPr>
            <a:fld id="{D7AABFF4-6EEA-4319-9C9A-37B01A6E8346}" type="slidenum">
              <a:rPr lang="en-US" altLang="en-US" smtClean="0"/>
              <a:pPr>
                <a:defRPr/>
              </a:pPr>
              <a:t>66</a:t>
            </a:fld>
            <a:endParaRPr lang="en-US" altLang="en-US"/>
          </a:p>
        </p:txBody>
      </p:sp>
    </p:spTree>
    <p:extLst>
      <p:ext uri="{BB962C8B-B14F-4D97-AF65-F5344CB8AC3E}">
        <p14:creationId xmlns:p14="http://schemas.microsoft.com/office/powerpoint/2010/main" val="26175332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C30DEA-7AAB-4DD9-BB95-A8AAB23C7B16}" type="slidenum">
              <a:rPr lang="en-US" smtClean="0"/>
              <a:t>67</a:t>
            </a:fld>
            <a:endParaRPr lang="en-US"/>
          </a:p>
        </p:txBody>
      </p:sp>
    </p:spTree>
    <p:extLst>
      <p:ext uri="{BB962C8B-B14F-4D97-AF65-F5344CB8AC3E}">
        <p14:creationId xmlns:p14="http://schemas.microsoft.com/office/powerpoint/2010/main" val="2603375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Are you Medicare-eligible but you or your spouse are working? </a:t>
            </a:r>
          </a:p>
          <a:p>
            <a:r>
              <a:rPr lang="en-US" sz="1400" dirty="0"/>
              <a:t>People who are working when they become eligible for Medicare may be able to delay enrolling in Part A and B.   First we need to define “work” as it relates to enrolling in Medicare.  During the month in which you turn 65, you must be actively working for an employer who provides group health insurance for you – or – your spouse must be actively working for an employer who provides group health insurance and you are covered by that insurance.    </a:t>
            </a:r>
          </a:p>
          <a:p>
            <a:endParaRPr lang="en-US" sz="1400" dirty="0"/>
          </a:p>
          <a:p>
            <a:endParaRPr lang="en-US" dirty="0"/>
          </a:p>
        </p:txBody>
      </p:sp>
      <p:sp>
        <p:nvSpPr>
          <p:cNvPr id="4" name="Slide Number Placeholder 3"/>
          <p:cNvSpPr>
            <a:spLocks noGrp="1"/>
          </p:cNvSpPr>
          <p:nvPr>
            <p:ph type="sldNum" sz="quarter" idx="10"/>
          </p:nvPr>
        </p:nvSpPr>
        <p:spPr/>
        <p:txBody>
          <a:bodyPr/>
          <a:lstStyle/>
          <a:p>
            <a:pPr>
              <a:defRPr/>
            </a:pPr>
            <a:fld id="{D7AABFF4-6EEA-4319-9C9A-37B01A6E8346}" type="slidenum">
              <a:rPr lang="en-US" altLang="en-US" smtClean="0"/>
              <a:pPr>
                <a:defRPr/>
              </a:pPr>
              <a:t>7</a:t>
            </a:fld>
            <a:endParaRPr lang="en-US" altLang="en-US"/>
          </a:p>
        </p:txBody>
      </p:sp>
    </p:spTree>
    <p:extLst>
      <p:ext uri="{BB962C8B-B14F-4D97-AF65-F5344CB8AC3E}">
        <p14:creationId xmlns:p14="http://schemas.microsoft.com/office/powerpoint/2010/main" val="2912460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D496464A-7DED-4AE0-9C7E-83D40A42BC76}" type="slidenum">
              <a:rPr lang="en-US" altLang="en-US" smtClean="0"/>
              <a:pPr>
                <a:spcBef>
                  <a:spcPct val="0"/>
                </a:spcBef>
              </a:pPr>
              <a:t>8</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83770" y="4431719"/>
            <a:ext cx="5652655" cy="455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t>Are you Medicare</a:t>
            </a:r>
            <a:r>
              <a:rPr lang="en-US" altLang="en-US" sz="1400" baseline="0" dirty="0"/>
              <a:t> eligible and you or your spouse continue to work?</a:t>
            </a:r>
            <a:r>
              <a:rPr lang="en-US" altLang="en-US" sz="1400" dirty="0"/>
              <a:t> </a:t>
            </a:r>
          </a:p>
          <a:p>
            <a:pPr eaLnBrk="1" hangingPunct="1"/>
            <a:r>
              <a:rPr lang="en-US" altLang="en-US" sz="1400" dirty="0"/>
              <a:t>If your answer</a:t>
            </a:r>
            <a:r>
              <a:rPr lang="en-US" altLang="en-US" sz="1400" baseline="0" dirty="0"/>
              <a:t> is yes, does the employer where the person providing the health insurance works have more than 20 employees?</a:t>
            </a:r>
            <a:endParaRPr lang="en-US" altLang="en-US" sz="1400" dirty="0"/>
          </a:p>
          <a:p>
            <a:pPr eaLnBrk="1" hangingPunct="1"/>
            <a:endParaRPr lang="en-US" altLang="en-US" dirty="0"/>
          </a:p>
          <a:p>
            <a:pPr eaLnBrk="1" hangingPunct="1"/>
            <a:r>
              <a:rPr lang="en-US" altLang="en-US" sz="1400" dirty="0"/>
              <a:t>If there are more than 20 employees,</a:t>
            </a:r>
            <a:r>
              <a:rPr lang="en-US" altLang="en-US" sz="1400" baseline="0" dirty="0"/>
              <a:t> you must be allowed to continue </a:t>
            </a:r>
            <a:r>
              <a:rPr lang="en-US" altLang="en-US" sz="1400" dirty="0"/>
              <a:t>any health coverage you had before age 65.  You don’t need to enroll in Part A or Part B, but if you do, the employer insurance is still primary and Medicare is secondary. For those on Medicare due to disability the number of employees is 100 or more.</a:t>
            </a:r>
          </a:p>
          <a:p>
            <a:pPr eaLnBrk="1" hangingPunct="1"/>
            <a:endParaRPr lang="en-US" altLang="en-US" dirty="0"/>
          </a:p>
          <a:p>
            <a:pPr eaLnBrk="1" hangingPunct="1"/>
            <a:r>
              <a:rPr lang="en-US" altLang="en-US" sz="1400" dirty="0"/>
              <a:t>If you are not signed up for Social Security or Railroad Retirement benefits you can delay Part A.   If you are signed up to receive Social Security or Rail Road benefits, you will get Part A and you cannot refuse it.   You can</a:t>
            </a:r>
            <a:r>
              <a:rPr lang="en-US" altLang="en-US" sz="1400" baseline="0" dirty="0"/>
              <a:t> </a:t>
            </a:r>
            <a:r>
              <a:rPr lang="en-US" altLang="en-US" sz="1400" dirty="0"/>
              <a:t>refuse Part B. </a:t>
            </a:r>
          </a:p>
          <a:p>
            <a:pPr eaLnBrk="1" hangingPunct="1"/>
            <a:endParaRPr lang="en-US" altLang="en-US" dirty="0"/>
          </a:p>
          <a:p>
            <a:pPr eaLnBrk="1" hangingPunct="1"/>
            <a:r>
              <a:rPr lang="en-US" altLang="en-US" sz="1400" dirty="0"/>
              <a:t>Enrolling in Part B isn’t necessary until you or your spouse quit working or drop out of the employer health plan. </a:t>
            </a:r>
          </a:p>
          <a:p>
            <a:pPr eaLnBrk="1" hangingPunct="1"/>
            <a:r>
              <a:rPr lang="en-US" altLang="en-US" sz="1400" dirty="0"/>
              <a:t>If you delay enrolling in Medicare because you are working and covered by employer health insurance, always keep evidence of that insurance coverage. You may need to show it later to prove you don’t need to pay a penalty for delaying enrollment in Part B. </a:t>
            </a:r>
          </a:p>
        </p:txBody>
      </p:sp>
    </p:spTree>
    <p:extLst>
      <p:ext uri="{BB962C8B-B14F-4D97-AF65-F5344CB8AC3E}">
        <p14:creationId xmlns:p14="http://schemas.microsoft.com/office/powerpoint/2010/main" val="3399198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79">
              <a:spcBef>
                <a:spcPct val="30000"/>
              </a:spcBef>
              <a:defRPr sz="1300">
                <a:solidFill>
                  <a:schemeClr val="tx1"/>
                </a:solidFill>
                <a:latin typeface="Times New Roman" panose="02020603050405020304" pitchFamily="18" charset="0"/>
              </a:defRPr>
            </a:lvl1pPr>
            <a:lvl2pPr marL="746532" indent="-285343" defTabSz="967179">
              <a:spcBef>
                <a:spcPct val="30000"/>
              </a:spcBef>
              <a:defRPr sz="1300">
                <a:solidFill>
                  <a:schemeClr val="tx1"/>
                </a:solidFill>
                <a:latin typeface="Times New Roman" panose="02020603050405020304" pitchFamily="18" charset="0"/>
              </a:defRPr>
            </a:lvl2pPr>
            <a:lvl3pPr marL="1149664" indent="-227278" defTabSz="967179">
              <a:spcBef>
                <a:spcPct val="30000"/>
              </a:spcBef>
              <a:defRPr sz="1300">
                <a:solidFill>
                  <a:schemeClr val="tx1"/>
                </a:solidFill>
                <a:latin typeface="Times New Roman" panose="02020603050405020304" pitchFamily="18" charset="0"/>
              </a:defRPr>
            </a:lvl3pPr>
            <a:lvl4pPr marL="1607539" indent="-227278" defTabSz="967179">
              <a:spcBef>
                <a:spcPct val="30000"/>
              </a:spcBef>
              <a:defRPr sz="1300">
                <a:solidFill>
                  <a:schemeClr val="tx1"/>
                </a:solidFill>
                <a:latin typeface="Times New Roman" panose="02020603050405020304" pitchFamily="18" charset="0"/>
              </a:defRPr>
            </a:lvl4pPr>
            <a:lvl5pPr marL="2070392" indent="-227278" defTabSz="967179">
              <a:spcBef>
                <a:spcPct val="30000"/>
              </a:spcBef>
              <a:defRPr sz="1300">
                <a:solidFill>
                  <a:schemeClr val="tx1"/>
                </a:solidFill>
                <a:latin typeface="Times New Roman" panose="02020603050405020304" pitchFamily="18" charset="0"/>
              </a:defRPr>
            </a:lvl5pPr>
            <a:lvl6pPr marL="2548173" indent="-227278" defTabSz="967179" eaLnBrk="0" fontAlgn="base" hangingPunct="0">
              <a:spcBef>
                <a:spcPct val="30000"/>
              </a:spcBef>
              <a:spcAft>
                <a:spcPct val="0"/>
              </a:spcAft>
              <a:defRPr sz="1300">
                <a:solidFill>
                  <a:schemeClr val="tx1"/>
                </a:solidFill>
                <a:latin typeface="Times New Roman" panose="02020603050405020304" pitchFamily="18" charset="0"/>
              </a:defRPr>
            </a:lvl6pPr>
            <a:lvl7pPr marL="3025955" indent="-227278" defTabSz="967179" eaLnBrk="0" fontAlgn="base" hangingPunct="0">
              <a:spcBef>
                <a:spcPct val="30000"/>
              </a:spcBef>
              <a:spcAft>
                <a:spcPct val="0"/>
              </a:spcAft>
              <a:defRPr sz="1300">
                <a:solidFill>
                  <a:schemeClr val="tx1"/>
                </a:solidFill>
                <a:latin typeface="Times New Roman" panose="02020603050405020304" pitchFamily="18" charset="0"/>
              </a:defRPr>
            </a:lvl7pPr>
            <a:lvl8pPr marL="3503737" indent="-227278" defTabSz="967179" eaLnBrk="0" fontAlgn="base" hangingPunct="0">
              <a:spcBef>
                <a:spcPct val="30000"/>
              </a:spcBef>
              <a:spcAft>
                <a:spcPct val="0"/>
              </a:spcAft>
              <a:defRPr sz="1300">
                <a:solidFill>
                  <a:schemeClr val="tx1"/>
                </a:solidFill>
                <a:latin typeface="Times New Roman" panose="02020603050405020304" pitchFamily="18" charset="0"/>
              </a:defRPr>
            </a:lvl8pPr>
            <a:lvl9pPr marL="3981521" indent="-227278" defTabSz="967179"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20138EEF-3CB2-4A46-9D9A-27C9347F4CA6}" type="slidenum">
              <a:rPr lang="en-US" altLang="en-US" smtClean="0"/>
              <a:pPr>
                <a:spcBef>
                  <a:spcPct val="0"/>
                </a:spcBef>
              </a:pPr>
              <a:t>9</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500" dirty="0"/>
              <a:t>When you turn 65, if you or your spouse continue to work and there are fewer than 20 employees:</a:t>
            </a:r>
          </a:p>
          <a:p>
            <a:pPr eaLnBrk="1" hangingPunct="1">
              <a:buFontTx/>
              <a:buChar char="•"/>
            </a:pPr>
            <a:r>
              <a:rPr lang="en-US" altLang="en-US" sz="1500" dirty="0"/>
              <a:t>The employer is not required to give you the same health coverage as other employees.  The employer can offer you another type of coverage or no coverage at all.</a:t>
            </a:r>
          </a:p>
          <a:p>
            <a:pPr eaLnBrk="1" hangingPunct="1">
              <a:buFontTx/>
              <a:buChar char="•"/>
            </a:pPr>
            <a:r>
              <a:rPr lang="en-US" altLang="en-US" sz="1500" dirty="0"/>
              <a:t>If the employer decides to provide coverage when you become Medicare eligible, you need to check the insurance contract to see if your employer insurance will be primary.</a:t>
            </a:r>
          </a:p>
          <a:p>
            <a:pPr eaLnBrk="1" hangingPunct="1">
              <a:buFontTx/>
              <a:buChar char="•"/>
            </a:pPr>
            <a:r>
              <a:rPr lang="en-US" altLang="en-US" sz="1500" dirty="0"/>
              <a:t>If the employer continues to provide health insurance you can delay enrolling in Part A and B and not face a late enrollment penalty later.</a:t>
            </a:r>
          </a:p>
        </p:txBody>
      </p:sp>
    </p:spTree>
    <p:extLst>
      <p:ext uri="{BB962C8B-B14F-4D97-AF65-F5344CB8AC3E}">
        <p14:creationId xmlns:p14="http://schemas.microsoft.com/office/powerpoint/2010/main" val="3308411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E47ADCA-2160-2E40-9BB0-51764AC4F94E}"/>
              </a:ext>
            </a:extLst>
          </p:cNvPr>
          <p:cNvPicPr>
            <a:picLocks noChangeAspect="1"/>
          </p:cNvPicPr>
          <p:nvPr userDrawn="1"/>
        </p:nvPicPr>
        <p:blipFill rotWithShape="1">
          <a:blip r:embed="rId2"/>
          <a:srcRect l="6324" r="13438"/>
          <a:stretch/>
        </p:blipFill>
        <p:spPr>
          <a:xfrm>
            <a:off x="-7793" y="2129337"/>
            <a:ext cx="9151793" cy="4731475"/>
          </a:xfrm>
          <a:prstGeom prst="rect">
            <a:avLst/>
          </a:prstGeom>
        </p:spPr>
      </p:pic>
      <p:pic>
        <p:nvPicPr>
          <p:cNvPr id="11" name="Picture 10">
            <a:extLst>
              <a:ext uri="{FF2B5EF4-FFF2-40B4-BE49-F238E27FC236}">
                <a16:creationId xmlns:a16="http://schemas.microsoft.com/office/drawing/2014/main" xmlns="" id="{ABE49E09-88C1-574E-821C-BF23636ACC3E}"/>
              </a:ext>
            </a:extLst>
          </p:cNvPr>
          <p:cNvPicPr>
            <a:picLocks noChangeAspect="1"/>
          </p:cNvPicPr>
          <p:nvPr userDrawn="1"/>
        </p:nvPicPr>
        <p:blipFill rotWithShape="1">
          <a:blip r:embed="rId3"/>
          <a:srcRect l="14920" t="-35" r="4180" b="1"/>
          <a:stretch/>
        </p:blipFill>
        <p:spPr>
          <a:xfrm>
            <a:off x="-7793" y="-16188"/>
            <a:ext cx="9151794" cy="3973166"/>
          </a:xfrm>
          <a:prstGeom prst="rect">
            <a:avLst/>
          </a:prstGeom>
        </p:spPr>
      </p:pic>
      <p:sp>
        <p:nvSpPr>
          <p:cNvPr id="2" name="Title 1">
            <a:extLst>
              <a:ext uri="{FF2B5EF4-FFF2-40B4-BE49-F238E27FC236}">
                <a16:creationId xmlns:a16="http://schemas.microsoft.com/office/drawing/2014/main" xmlns="" id="{849D1B11-3DBA-5945-BD5E-03A219141BFD}"/>
              </a:ext>
            </a:extLst>
          </p:cNvPr>
          <p:cNvSpPr>
            <a:spLocks noGrp="1"/>
          </p:cNvSpPr>
          <p:nvPr>
            <p:ph type="ctrTitle"/>
          </p:nvPr>
        </p:nvSpPr>
        <p:spPr>
          <a:xfrm>
            <a:off x="501650" y="279400"/>
            <a:ext cx="8007350" cy="1431011"/>
          </a:xfrm>
        </p:spPr>
        <p:txBody>
          <a:bodyPr anchor="b"/>
          <a:lstStyle>
            <a:lvl1pPr algn="l">
              <a:defRPr sz="4500">
                <a:latin typeface="DM Serif Display"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85FD7084-2285-7747-9849-7ED8772E7A96}"/>
              </a:ext>
            </a:extLst>
          </p:cNvPr>
          <p:cNvSpPr>
            <a:spLocks noGrp="1"/>
          </p:cNvSpPr>
          <p:nvPr>
            <p:ph type="subTitle" idx="1"/>
          </p:nvPr>
        </p:nvSpPr>
        <p:spPr>
          <a:xfrm>
            <a:off x="5283201" y="5494867"/>
            <a:ext cx="3175000" cy="1015999"/>
          </a:xfrm>
        </p:spPr>
        <p:txBody>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3" name="Picture 12">
            <a:extLst>
              <a:ext uri="{FF2B5EF4-FFF2-40B4-BE49-F238E27FC236}">
                <a16:creationId xmlns:a16="http://schemas.microsoft.com/office/drawing/2014/main" xmlns="" id="{480AABE1-C96A-3748-A42F-A1CF3CEB7BDC}"/>
              </a:ext>
            </a:extLst>
          </p:cNvPr>
          <p:cNvPicPr>
            <a:picLocks noChangeAspect="1"/>
          </p:cNvPicPr>
          <p:nvPr userDrawn="1"/>
        </p:nvPicPr>
        <p:blipFill>
          <a:blip r:embed="rId4"/>
          <a:stretch>
            <a:fillRect/>
          </a:stretch>
        </p:blipFill>
        <p:spPr>
          <a:xfrm>
            <a:off x="7218128" y="2382639"/>
            <a:ext cx="1429686" cy="881136"/>
          </a:xfrm>
          <a:prstGeom prst="rect">
            <a:avLst/>
          </a:prstGeom>
        </p:spPr>
      </p:pic>
      <p:pic>
        <p:nvPicPr>
          <p:cNvPr id="19" name="Picture 18">
            <a:extLst>
              <a:ext uri="{FF2B5EF4-FFF2-40B4-BE49-F238E27FC236}">
                <a16:creationId xmlns:a16="http://schemas.microsoft.com/office/drawing/2014/main" xmlns="" id="{CB6095AB-D521-CB4B-A629-3F7F7A67F9F4}"/>
              </a:ext>
            </a:extLst>
          </p:cNvPr>
          <p:cNvPicPr>
            <a:picLocks noChangeAspect="1"/>
          </p:cNvPicPr>
          <p:nvPr userDrawn="1"/>
        </p:nvPicPr>
        <p:blipFill>
          <a:blip r:embed="rId5"/>
          <a:stretch>
            <a:fillRect/>
          </a:stretch>
        </p:blipFill>
        <p:spPr>
          <a:xfrm>
            <a:off x="4940417" y="2573079"/>
            <a:ext cx="2044460" cy="690696"/>
          </a:xfrm>
          <a:prstGeom prst="rect">
            <a:avLst/>
          </a:prstGeom>
        </p:spPr>
      </p:pic>
      <p:pic>
        <p:nvPicPr>
          <p:cNvPr id="21" name="Picture 20">
            <a:extLst>
              <a:ext uri="{FF2B5EF4-FFF2-40B4-BE49-F238E27FC236}">
                <a16:creationId xmlns:a16="http://schemas.microsoft.com/office/drawing/2014/main" xmlns="" id="{14267511-1E8D-8B44-A881-8E3D0C6A0613}"/>
              </a:ext>
            </a:extLst>
          </p:cNvPr>
          <p:cNvPicPr>
            <a:picLocks noChangeAspect="1"/>
          </p:cNvPicPr>
          <p:nvPr userDrawn="1"/>
        </p:nvPicPr>
        <p:blipFill>
          <a:blip r:embed="rId6">
            <a:alphaModFix amt="40000"/>
          </a:blip>
          <a:stretch>
            <a:fillRect/>
          </a:stretch>
        </p:blipFill>
        <p:spPr>
          <a:xfrm>
            <a:off x="6336856" y="3527009"/>
            <a:ext cx="2392249" cy="2661575"/>
          </a:xfrm>
          <a:prstGeom prst="rect">
            <a:avLst/>
          </a:prstGeom>
        </p:spPr>
      </p:pic>
      <p:sp>
        <p:nvSpPr>
          <p:cNvPr id="22" name="Rectangle 21">
            <a:extLst>
              <a:ext uri="{FF2B5EF4-FFF2-40B4-BE49-F238E27FC236}">
                <a16:creationId xmlns:a16="http://schemas.microsoft.com/office/drawing/2014/main" xmlns="" id="{D021E655-42B9-FD4D-B792-E897D3B4D4C9}"/>
              </a:ext>
            </a:extLst>
          </p:cNvPr>
          <p:cNvSpPr/>
          <p:nvPr userDrawn="1"/>
        </p:nvSpPr>
        <p:spPr>
          <a:xfrm>
            <a:off x="-7793" y="-13377"/>
            <a:ext cx="141526" cy="687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Subtitle 2">
            <a:extLst>
              <a:ext uri="{FF2B5EF4-FFF2-40B4-BE49-F238E27FC236}">
                <a16:creationId xmlns:a16="http://schemas.microsoft.com/office/drawing/2014/main" xmlns="" id="{75C27936-F1E7-1D41-B02D-2CD67375B898}"/>
              </a:ext>
            </a:extLst>
          </p:cNvPr>
          <p:cNvSpPr txBox="1">
            <a:spLocks/>
          </p:cNvSpPr>
          <p:nvPr userDrawn="1"/>
        </p:nvSpPr>
        <p:spPr>
          <a:xfrm>
            <a:off x="412130" y="5613427"/>
            <a:ext cx="3175000" cy="394951"/>
          </a:xfrm>
          <a:prstGeom prst="rect">
            <a:avLst/>
          </a:prstGeom>
        </p:spPr>
        <p:txBody>
          <a:bodyPr vert="horz" lIns="68580" tIns="34290" rIns="68580" bIns="34290" rtlCol="0">
            <a:normAutofit lnSpcReduction="10000"/>
          </a:bodyPr>
          <a:lstStyle>
            <a:lvl1pPr marL="0" indent="0" algn="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400" b="1" dirty="0"/>
              <a:t>800-351-4664</a:t>
            </a:r>
            <a:endParaRPr lang="en-US" sz="2400" dirty="0">
              <a:solidFill>
                <a:schemeClr val="accent2"/>
              </a:solidFill>
            </a:endParaRPr>
          </a:p>
        </p:txBody>
      </p:sp>
      <p:sp>
        <p:nvSpPr>
          <p:cNvPr id="24" name="Subtitle 2">
            <a:extLst>
              <a:ext uri="{FF2B5EF4-FFF2-40B4-BE49-F238E27FC236}">
                <a16:creationId xmlns:a16="http://schemas.microsoft.com/office/drawing/2014/main" xmlns="" id="{B4F36DA3-761D-A24C-B31F-B00E2A95D3E9}"/>
              </a:ext>
            </a:extLst>
          </p:cNvPr>
          <p:cNvSpPr txBox="1">
            <a:spLocks/>
          </p:cNvSpPr>
          <p:nvPr userDrawn="1"/>
        </p:nvSpPr>
        <p:spPr>
          <a:xfrm>
            <a:off x="448497" y="5974510"/>
            <a:ext cx="3175000" cy="360412"/>
          </a:xfrm>
          <a:prstGeom prst="rect">
            <a:avLst/>
          </a:prstGeom>
        </p:spPr>
        <p:txBody>
          <a:bodyPr vert="horz" lIns="68580" tIns="34290" rIns="68580" bIns="34290" rtlCol="0">
            <a:normAutofit/>
          </a:bodyPr>
          <a:lstStyle>
            <a:lvl1pPr marL="0" indent="0" algn="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dirty="0" err="1">
                <a:solidFill>
                  <a:schemeClr val="bg1"/>
                </a:solidFill>
              </a:rPr>
              <a:t>www.shiip.iowa.gov</a:t>
            </a:r>
            <a:endParaRPr lang="en-US" sz="1350" dirty="0">
              <a:solidFill>
                <a:schemeClr val="bg1"/>
              </a:solidFill>
            </a:endParaRPr>
          </a:p>
        </p:txBody>
      </p:sp>
    </p:spTree>
    <p:extLst>
      <p:ext uri="{BB962C8B-B14F-4D97-AF65-F5344CB8AC3E}">
        <p14:creationId xmlns:p14="http://schemas.microsoft.com/office/powerpoint/2010/main" val="201664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606B8E6C-E0EE-AA45-A8C7-2492CF981157}"/>
              </a:ext>
            </a:extLst>
          </p:cNvPr>
          <p:cNvPicPr>
            <a:picLocks noChangeAspect="1"/>
          </p:cNvPicPr>
          <p:nvPr userDrawn="1"/>
        </p:nvPicPr>
        <p:blipFill>
          <a:blip r:embed="rId2"/>
          <a:stretch>
            <a:fillRect/>
          </a:stretch>
        </p:blipFill>
        <p:spPr>
          <a:xfrm>
            <a:off x="4437321" y="-5787"/>
            <a:ext cx="4411167" cy="5093697"/>
          </a:xfrm>
          <a:prstGeom prst="rect">
            <a:avLst/>
          </a:prstGeom>
        </p:spPr>
      </p:pic>
      <p:sp>
        <p:nvSpPr>
          <p:cNvPr id="2" name="Title 1">
            <a:extLst>
              <a:ext uri="{FF2B5EF4-FFF2-40B4-BE49-F238E27FC236}">
                <a16:creationId xmlns:a16="http://schemas.microsoft.com/office/drawing/2014/main" xmlns="" id="{849D1B11-3DBA-5945-BD5E-03A219141BFD}"/>
              </a:ext>
            </a:extLst>
          </p:cNvPr>
          <p:cNvSpPr>
            <a:spLocks noGrp="1"/>
          </p:cNvSpPr>
          <p:nvPr>
            <p:ph type="ctrTitle"/>
          </p:nvPr>
        </p:nvSpPr>
        <p:spPr>
          <a:xfrm>
            <a:off x="501651" y="987136"/>
            <a:ext cx="3884612" cy="3051464"/>
          </a:xfrm>
        </p:spPr>
        <p:txBody>
          <a:bodyPr anchor="b"/>
          <a:lstStyle>
            <a:lvl1pPr algn="l">
              <a:defRPr sz="4500">
                <a:latin typeface="DM Serif Display"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85FD7084-2285-7747-9849-7ED8772E7A96}"/>
              </a:ext>
            </a:extLst>
          </p:cNvPr>
          <p:cNvSpPr>
            <a:spLocks noGrp="1"/>
          </p:cNvSpPr>
          <p:nvPr>
            <p:ph type="subTitle" idx="1"/>
          </p:nvPr>
        </p:nvSpPr>
        <p:spPr>
          <a:xfrm>
            <a:off x="508868" y="4316924"/>
            <a:ext cx="3328626" cy="776254"/>
          </a:xfrm>
        </p:spPr>
        <p:txBody>
          <a:bodyPr>
            <a:normAutofit/>
          </a:bodyPr>
          <a:lstStyle>
            <a:lvl1pPr marL="0" indent="0" algn="l">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2" name="Rectangle 21">
            <a:extLst>
              <a:ext uri="{FF2B5EF4-FFF2-40B4-BE49-F238E27FC236}">
                <a16:creationId xmlns:a16="http://schemas.microsoft.com/office/drawing/2014/main" xmlns="" id="{D021E655-42B9-FD4D-B792-E897D3B4D4C9}"/>
              </a:ext>
            </a:extLst>
          </p:cNvPr>
          <p:cNvSpPr/>
          <p:nvPr userDrawn="1"/>
        </p:nvSpPr>
        <p:spPr>
          <a:xfrm>
            <a:off x="-7793" y="-13377"/>
            <a:ext cx="141526" cy="687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xmlns="" id="{3A8A0F46-DDA3-784C-8767-1D957338D182}"/>
              </a:ext>
            </a:extLst>
          </p:cNvPr>
          <p:cNvPicPr>
            <a:picLocks noChangeAspect="1"/>
          </p:cNvPicPr>
          <p:nvPr userDrawn="1"/>
        </p:nvPicPr>
        <p:blipFill>
          <a:blip r:embed="rId3">
            <a:alphaModFix amt="40000"/>
          </a:blip>
          <a:stretch>
            <a:fillRect/>
          </a:stretch>
        </p:blipFill>
        <p:spPr>
          <a:xfrm>
            <a:off x="4980387" y="4665285"/>
            <a:ext cx="931164" cy="978916"/>
          </a:xfrm>
          <a:prstGeom prst="rect">
            <a:avLst/>
          </a:prstGeom>
        </p:spPr>
      </p:pic>
      <p:pic>
        <p:nvPicPr>
          <p:cNvPr id="7" name="Picture 6">
            <a:extLst>
              <a:ext uri="{FF2B5EF4-FFF2-40B4-BE49-F238E27FC236}">
                <a16:creationId xmlns:a16="http://schemas.microsoft.com/office/drawing/2014/main" xmlns="" id="{8D1ADC6D-F0A6-294A-8CFA-CAE12C50E18C}"/>
              </a:ext>
            </a:extLst>
          </p:cNvPr>
          <p:cNvPicPr>
            <a:picLocks noChangeAspect="1"/>
          </p:cNvPicPr>
          <p:nvPr userDrawn="1"/>
        </p:nvPicPr>
        <p:blipFill>
          <a:blip r:embed="rId4">
            <a:alphaModFix amt="40000"/>
          </a:blip>
          <a:stretch>
            <a:fillRect/>
          </a:stretch>
        </p:blipFill>
        <p:spPr>
          <a:xfrm>
            <a:off x="8439549" y="4553233"/>
            <a:ext cx="817880" cy="858774"/>
          </a:xfrm>
          <a:prstGeom prst="rect">
            <a:avLst/>
          </a:prstGeom>
        </p:spPr>
      </p:pic>
      <p:pic>
        <p:nvPicPr>
          <p:cNvPr id="14" name="Picture 13">
            <a:extLst>
              <a:ext uri="{FF2B5EF4-FFF2-40B4-BE49-F238E27FC236}">
                <a16:creationId xmlns:a16="http://schemas.microsoft.com/office/drawing/2014/main" xmlns="" id="{2194E6BA-39D9-2447-B4A0-412476D3F0B1}"/>
              </a:ext>
            </a:extLst>
          </p:cNvPr>
          <p:cNvPicPr>
            <a:picLocks noChangeAspect="1"/>
          </p:cNvPicPr>
          <p:nvPr userDrawn="1"/>
        </p:nvPicPr>
        <p:blipFill>
          <a:blip r:embed="rId5">
            <a:alphaModFix amt="40000"/>
          </a:blip>
          <a:stretch>
            <a:fillRect/>
          </a:stretch>
        </p:blipFill>
        <p:spPr>
          <a:xfrm>
            <a:off x="3293483" y="181508"/>
            <a:ext cx="922782" cy="1054608"/>
          </a:xfrm>
          <a:prstGeom prst="rect">
            <a:avLst/>
          </a:prstGeom>
        </p:spPr>
      </p:pic>
      <p:sp>
        <p:nvSpPr>
          <p:cNvPr id="25" name="Subtitle 2">
            <a:extLst>
              <a:ext uri="{FF2B5EF4-FFF2-40B4-BE49-F238E27FC236}">
                <a16:creationId xmlns:a16="http://schemas.microsoft.com/office/drawing/2014/main" xmlns="" id="{B1024AAD-A213-EB4A-8A36-A90A0B732382}"/>
              </a:ext>
            </a:extLst>
          </p:cNvPr>
          <p:cNvSpPr txBox="1">
            <a:spLocks/>
          </p:cNvSpPr>
          <p:nvPr userDrawn="1"/>
        </p:nvSpPr>
        <p:spPr>
          <a:xfrm>
            <a:off x="5673489" y="5854996"/>
            <a:ext cx="3175000" cy="418235"/>
          </a:xfrm>
          <a:prstGeom prst="rect">
            <a:avLst/>
          </a:prstGeom>
        </p:spPr>
        <p:txBody>
          <a:bodyPr vert="horz" lIns="68580" tIns="34290" rIns="68580" bIns="34290" rtlCol="0">
            <a:normAutofit/>
          </a:bodyPr>
          <a:lstStyle>
            <a:lvl1pPr marL="0" indent="0" algn="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400" b="1" dirty="0">
                <a:solidFill>
                  <a:schemeClr val="accent2"/>
                </a:solidFill>
              </a:rPr>
              <a:t>800-351-4664</a:t>
            </a:r>
            <a:endParaRPr lang="en-US" sz="2400" dirty="0">
              <a:solidFill>
                <a:schemeClr val="accent2"/>
              </a:solidFill>
            </a:endParaRPr>
          </a:p>
        </p:txBody>
      </p:sp>
      <p:sp>
        <p:nvSpPr>
          <p:cNvPr id="26" name="Subtitle 2">
            <a:extLst>
              <a:ext uri="{FF2B5EF4-FFF2-40B4-BE49-F238E27FC236}">
                <a16:creationId xmlns:a16="http://schemas.microsoft.com/office/drawing/2014/main" xmlns="" id="{CF088769-F539-EA45-BF40-61ABCB10F10B}"/>
              </a:ext>
            </a:extLst>
          </p:cNvPr>
          <p:cNvSpPr txBox="1">
            <a:spLocks/>
          </p:cNvSpPr>
          <p:nvPr userDrawn="1"/>
        </p:nvSpPr>
        <p:spPr>
          <a:xfrm>
            <a:off x="5673489" y="6200493"/>
            <a:ext cx="3175000" cy="360412"/>
          </a:xfrm>
          <a:prstGeom prst="rect">
            <a:avLst/>
          </a:prstGeom>
        </p:spPr>
        <p:txBody>
          <a:bodyPr vert="horz" lIns="68580" tIns="34290" rIns="68580" bIns="34290" rtlCol="0">
            <a:normAutofit/>
          </a:bodyPr>
          <a:lstStyle>
            <a:lvl1pPr marL="0" indent="0" algn="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350" dirty="0" err="1">
                <a:solidFill>
                  <a:schemeClr val="tx2"/>
                </a:solidFill>
              </a:rPr>
              <a:t>www.shiip.iowa.gov</a:t>
            </a:r>
            <a:endParaRPr lang="en-US" sz="1350" dirty="0">
              <a:solidFill>
                <a:schemeClr val="tx2"/>
              </a:solidFill>
            </a:endParaRPr>
          </a:p>
        </p:txBody>
      </p:sp>
      <p:pic>
        <p:nvPicPr>
          <p:cNvPr id="13" name="Picture 12">
            <a:extLst>
              <a:ext uri="{FF2B5EF4-FFF2-40B4-BE49-F238E27FC236}">
                <a16:creationId xmlns:a16="http://schemas.microsoft.com/office/drawing/2014/main" xmlns="" id="{F6539E0C-4078-4D46-BE05-7BFE64E2174E}"/>
              </a:ext>
            </a:extLst>
          </p:cNvPr>
          <p:cNvPicPr>
            <a:picLocks noChangeAspect="1"/>
          </p:cNvPicPr>
          <p:nvPr userDrawn="1"/>
        </p:nvPicPr>
        <p:blipFill>
          <a:blip r:embed="rId6"/>
          <a:stretch>
            <a:fillRect/>
          </a:stretch>
        </p:blipFill>
        <p:spPr>
          <a:xfrm>
            <a:off x="2786579" y="5557769"/>
            <a:ext cx="1429686" cy="881136"/>
          </a:xfrm>
          <a:prstGeom prst="rect">
            <a:avLst/>
          </a:prstGeom>
        </p:spPr>
      </p:pic>
      <p:pic>
        <p:nvPicPr>
          <p:cNvPr id="15" name="Picture 14">
            <a:extLst>
              <a:ext uri="{FF2B5EF4-FFF2-40B4-BE49-F238E27FC236}">
                <a16:creationId xmlns:a16="http://schemas.microsoft.com/office/drawing/2014/main" xmlns="" id="{65ACF3B4-61AB-B34F-9294-B343F5A70E1C}"/>
              </a:ext>
            </a:extLst>
          </p:cNvPr>
          <p:cNvPicPr>
            <a:picLocks noChangeAspect="1"/>
          </p:cNvPicPr>
          <p:nvPr userDrawn="1"/>
        </p:nvPicPr>
        <p:blipFill>
          <a:blip r:embed="rId7"/>
          <a:stretch>
            <a:fillRect/>
          </a:stretch>
        </p:blipFill>
        <p:spPr>
          <a:xfrm>
            <a:off x="508868" y="5748209"/>
            <a:ext cx="2044460" cy="690696"/>
          </a:xfrm>
          <a:prstGeom prst="rect">
            <a:avLst/>
          </a:prstGeom>
        </p:spPr>
      </p:pic>
    </p:spTree>
    <p:extLst>
      <p:ext uri="{BB962C8B-B14F-4D97-AF65-F5344CB8AC3E}">
        <p14:creationId xmlns:p14="http://schemas.microsoft.com/office/powerpoint/2010/main" val="63314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C9358D-4CAD-2D47-B0C0-9C59F52CB6BD}"/>
              </a:ext>
            </a:extLst>
          </p:cNvPr>
          <p:cNvSpPr>
            <a:spLocks noGrp="1"/>
          </p:cNvSpPr>
          <p:nvPr>
            <p:ph type="title"/>
          </p:nvPr>
        </p:nvSpPr>
        <p:spPr/>
        <p:txBody>
          <a:bodyPr/>
          <a:lstStyle>
            <a:lvl1pPr>
              <a:defRPr>
                <a:latin typeface="DM Serif Display"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3F5E42CA-04F6-724D-B2B2-1D28894C8B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32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867CE0-EBF8-8646-B2C7-B28839C157EF}"/>
              </a:ext>
            </a:extLst>
          </p:cNvPr>
          <p:cNvSpPr>
            <a:spLocks noGrp="1"/>
          </p:cNvSpPr>
          <p:nvPr>
            <p:ph type="title"/>
          </p:nvPr>
        </p:nvSpPr>
        <p:spPr/>
        <p:txBody>
          <a:bodyPr/>
          <a:lstStyle>
            <a:lvl1pPr>
              <a:defRPr>
                <a:latin typeface="DM Serif Display"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589877B-9CFD-9440-8F39-EA55AD67E428}"/>
              </a:ext>
            </a:extLst>
          </p:cNvPr>
          <p:cNvSpPr>
            <a:spLocks noGrp="1"/>
          </p:cNvSpPr>
          <p:nvPr>
            <p:ph sz="half" idx="1"/>
          </p:nvPr>
        </p:nvSpPr>
        <p:spPr>
          <a:xfrm>
            <a:off x="457199" y="1825625"/>
            <a:ext cx="519223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72865C2-0AC9-B04F-A69D-D75401967D36}"/>
              </a:ext>
            </a:extLst>
          </p:cNvPr>
          <p:cNvSpPr>
            <a:spLocks noGrp="1"/>
          </p:cNvSpPr>
          <p:nvPr>
            <p:ph sz="half" idx="2"/>
          </p:nvPr>
        </p:nvSpPr>
        <p:spPr>
          <a:xfrm>
            <a:off x="5961321" y="1825625"/>
            <a:ext cx="2871527" cy="2810170"/>
          </a:xfrm>
        </p:spPr>
        <p:txBody>
          <a:bodyPr>
            <a:normAutofit/>
          </a:bodyPr>
          <a:lstStyle>
            <a:lvl1pPr marL="0" indent="0" algn="l">
              <a:buNone/>
              <a:defRPr sz="1600" b="1">
                <a:solidFill>
                  <a:schemeClr val="tx2"/>
                </a:solidFill>
              </a:defRPr>
            </a:lvl1pPr>
            <a:lvl2pPr marL="342900" indent="0" algn="l">
              <a:buNone/>
              <a:defRPr sz="1200" b="1">
                <a:solidFill>
                  <a:schemeClr val="tx2"/>
                </a:solidFill>
              </a:defRPr>
            </a:lvl2pPr>
            <a:lvl3pPr marL="685800" indent="0" algn="l">
              <a:buNone/>
              <a:defRPr sz="1100" b="1">
                <a:solidFill>
                  <a:schemeClr val="tx2"/>
                </a:solidFill>
              </a:defRPr>
            </a:lvl3pPr>
            <a:lvl4pPr marL="1028700" indent="0" algn="l">
              <a:buNone/>
              <a:defRPr sz="1050" b="1">
                <a:solidFill>
                  <a:schemeClr val="tx2"/>
                </a:solidFill>
              </a:defRPr>
            </a:lvl4pPr>
            <a:lvl5pPr>
              <a:defRPr sz="1050"/>
            </a:lvl5pPr>
          </a:lstStyle>
          <a:p>
            <a:pPr lvl="0"/>
            <a:r>
              <a:rPr lang="en-US" dirty="0"/>
              <a:t>Edit Master text styles</a:t>
            </a:r>
          </a:p>
        </p:txBody>
      </p:sp>
      <p:sp>
        <p:nvSpPr>
          <p:cNvPr id="8" name="Rectangle 7">
            <a:extLst>
              <a:ext uri="{FF2B5EF4-FFF2-40B4-BE49-F238E27FC236}">
                <a16:creationId xmlns:a16="http://schemas.microsoft.com/office/drawing/2014/main" xmlns="" id="{50C2AA16-1B4C-0F44-BAE7-27FE737E5ACD}"/>
              </a:ext>
            </a:extLst>
          </p:cNvPr>
          <p:cNvSpPr/>
          <p:nvPr userDrawn="1"/>
        </p:nvSpPr>
        <p:spPr>
          <a:xfrm>
            <a:off x="-7793" y="-13377"/>
            <a:ext cx="141526" cy="687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4367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Divider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536D4D-19B7-554E-A691-0AD62C08CE6B}"/>
              </a:ext>
            </a:extLst>
          </p:cNvPr>
          <p:cNvSpPr/>
          <p:nvPr userDrawn="1"/>
        </p:nvSpPr>
        <p:spPr>
          <a:xfrm>
            <a:off x="0" y="2489200"/>
            <a:ext cx="9144000" cy="436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a:extLst>
              <a:ext uri="{FF2B5EF4-FFF2-40B4-BE49-F238E27FC236}">
                <a16:creationId xmlns:a16="http://schemas.microsoft.com/office/drawing/2014/main" xmlns="" id="{21FF2578-6CA2-FF4D-9D58-89CCA469F6D3}"/>
              </a:ext>
            </a:extLst>
          </p:cNvPr>
          <p:cNvPicPr>
            <a:picLocks noChangeAspect="1"/>
          </p:cNvPicPr>
          <p:nvPr userDrawn="1"/>
        </p:nvPicPr>
        <p:blipFill rotWithShape="1">
          <a:blip r:embed="rId2"/>
          <a:srcRect l="14920" t="-35" r="4180" b="1"/>
          <a:stretch/>
        </p:blipFill>
        <p:spPr>
          <a:xfrm>
            <a:off x="-7793" y="916248"/>
            <a:ext cx="9151794" cy="3973166"/>
          </a:xfrm>
          <a:prstGeom prst="rect">
            <a:avLst/>
          </a:prstGeom>
        </p:spPr>
      </p:pic>
      <p:sp>
        <p:nvSpPr>
          <p:cNvPr id="2" name="Title 1">
            <a:extLst>
              <a:ext uri="{FF2B5EF4-FFF2-40B4-BE49-F238E27FC236}">
                <a16:creationId xmlns:a16="http://schemas.microsoft.com/office/drawing/2014/main" xmlns="" id="{07E8D009-5468-524D-9BB3-FFE461EA3DE7}"/>
              </a:ext>
            </a:extLst>
          </p:cNvPr>
          <p:cNvSpPr>
            <a:spLocks noGrp="1"/>
          </p:cNvSpPr>
          <p:nvPr>
            <p:ph type="title"/>
          </p:nvPr>
        </p:nvSpPr>
        <p:spPr>
          <a:xfrm>
            <a:off x="457200" y="365126"/>
            <a:ext cx="8029576" cy="1325563"/>
          </a:xfrm>
        </p:spPr>
        <p:txBody>
          <a:bodyPr/>
          <a:lstStyle>
            <a:lvl1pPr>
              <a:defRPr>
                <a:latin typeface="DM Serif Display" pitchFamily="2" charset="0"/>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xmlns="" id="{5CFD9913-B5EE-E646-A2E1-CC9F71AE12BB}"/>
              </a:ext>
            </a:extLst>
          </p:cNvPr>
          <p:cNvPicPr>
            <a:picLocks noChangeAspect="1"/>
          </p:cNvPicPr>
          <p:nvPr userDrawn="1"/>
        </p:nvPicPr>
        <p:blipFill>
          <a:blip r:embed="rId3"/>
          <a:stretch>
            <a:fillRect/>
          </a:stretch>
        </p:blipFill>
        <p:spPr>
          <a:xfrm>
            <a:off x="8101747" y="6011066"/>
            <a:ext cx="843596" cy="488031"/>
          </a:xfrm>
          <a:prstGeom prst="rect">
            <a:avLst/>
          </a:prstGeom>
        </p:spPr>
      </p:pic>
      <p:sp>
        <p:nvSpPr>
          <p:cNvPr id="14" name="Rectangle 13">
            <a:extLst>
              <a:ext uri="{FF2B5EF4-FFF2-40B4-BE49-F238E27FC236}">
                <a16:creationId xmlns:a16="http://schemas.microsoft.com/office/drawing/2014/main" xmlns="" id="{C7788388-621C-AF47-ABF0-1479091DF120}"/>
              </a:ext>
            </a:extLst>
          </p:cNvPr>
          <p:cNvSpPr/>
          <p:nvPr userDrawn="1"/>
        </p:nvSpPr>
        <p:spPr>
          <a:xfrm>
            <a:off x="-7793" y="-13377"/>
            <a:ext cx="141526" cy="687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a:extLst>
              <a:ext uri="{FF2B5EF4-FFF2-40B4-BE49-F238E27FC236}">
                <a16:creationId xmlns:a16="http://schemas.microsoft.com/office/drawing/2014/main" xmlns="" id="{0E503B1B-F8FC-0043-A8F7-1287581BBA34}"/>
              </a:ext>
            </a:extLst>
          </p:cNvPr>
          <p:cNvPicPr>
            <a:picLocks noChangeAspect="1"/>
          </p:cNvPicPr>
          <p:nvPr userDrawn="1"/>
        </p:nvPicPr>
        <p:blipFill>
          <a:blip r:embed="rId4"/>
          <a:stretch>
            <a:fillRect/>
          </a:stretch>
        </p:blipFill>
        <p:spPr>
          <a:xfrm>
            <a:off x="8137188" y="4947384"/>
            <a:ext cx="801067" cy="947741"/>
          </a:xfrm>
          <a:prstGeom prst="rect">
            <a:avLst/>
          </a:prstGeom>
        </p:spPr>
      </p:pic>
    </p:spTree>
    <p:extLst>
      <p:ext uri="{BB962C8B-B14F-4D97-AF65-F5344CB8AC3E}">
        <p14:creationId xmlns:p14="http://schemas.microsoft.com/office/powerpoint/2010/main" val="52551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Divider Slide Opti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536D4D-19B7-554E-A691-0AD62C08CE6B}"/>
              </a:ext>
            </a:extLst>
          </p:cNvPr>
          <p:cNvSpPr/>
          <p:nvPr userDrawn="1"/>
        </p:nvSpPr>
        <p:spPr>
          <a:xfrm>
            <a:off x="0" y="-13377"/>
            <a:ext cx="9144000" cy="6871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xmlns="" id="{07E8D009-5468-524D-9BB3-FFE461EA3DE7}"/>
              </a:ext>
            </a:extLst>
          </p:cNvPr>
          <p:cNvSpPr>
            <a:spLocks noGrp="1"/>
          </p:cNvSpPr>
          <p:nvPr>
            <p:ph type="title"/>
          </p:nvPr>
        </p:nvSpPr>
        <p:spPr>
          <a:xfrm>
            <a:off x="457200" y="2759529"/>
            <a:ext cx="4470400" cy="2845404"/>
          </a:xfrm>
        </p:spPr>
        <p:txBody>
          <a:bodyPr/>
          <a:lstStyle>
            <a:lvl1pPr>
              <a:defRPr>
                <a:latin typeface="DM Serif Display" pitchFamily="2" charset="0"/>
              </a:defRPr>
            </a:lvl1pPr>
          </a:lstStyle>
          <a:p>
            <a:r>
              <a:rPr lang="en-US" dirty="0"/>
              <a:t>Click to edit Master title style</a:t>
            </a:r>
          </a:p>
        </p:txBody>
      </p:sp>
      <p:pic>
        <p:nvPicPr>
          <p:cNvPr id="10" name="Picture 9">
            <a:extLst>
              <a:ext uri="{FF2B5EF4-FFF2-40B4-BE49-F238E27FC236}">
                <a16:creationId xmlns:a16="http://schemas.microsoft.com/office/drawing/2014/main" xmlns="" id="{5CFD9913-B5EE-E646-A2E1-CC9F71AE12BB}"/>
              </a:ext>
            </a:extLst>
          </p:cNvPr>
          <p:cNvPicPr>
            <a:picLocks noChangeAspect="1"/>
          </p:cNvPicPr>
          <p:nvPr userDrawn="1"/>
        </p:nvPicPr>
        <p:blipFill>
          <a:blip r:embed="rId2"/>
          <a:stretch>
            <a:fillRect/>
          </a:stretch>
        </p:blipFill>
        <p:spPr>
          <a:xfrm>
            <a:off x="8101747" y="6011066"/>
            <a:ext cx="843596" cy="488031"/>
          </a:xfrm>
          <a:prstGeom prst="rect">
            <a:avLst/>
          </a:prstGeom>
        </p:spPr>
      </p:pic>
      <p:sp>
        <p:nvSpPr>
          <p:cNvPr id="14" name="Rectangle 13">
            <a:extLst>
              <a:ext uri="{FF2B5EF4-FFF2-40B4-BE49-F238E27FC236}">
                <a16:creationId xmlns:a16="http://schemas.microsoft.com/office/drawing/2014/main" xmlns="" id="{C7788388-621C-AF47-ABF0-1479091DF120}"/>
              </a:ext>
            </a:extLst>
          </p:cNvPr>
          <p:cNvSpPr/>
          <p:nvPr userDrawn="1"/>
        </p:nvSpPr>
        <p:spPr>
          <a:xfrm>
            <a:off x="-7793" y="-13377"/>
            <a:ext cx="141526" cy="687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a:extLst>
              <a:ext uri="{FF2B5EF4-FFF2-40B4-BE49-F238E27FC236}">
                <a16:creationId xmlns:a16="http://schemas.microsoft.com/office/drawing/2014/main" xmlns="" id="{0E503B1B-F8FC-0043-A8F7-1287581BBA34}"/>
              </a:ext>
            </a:extLst>
          </p:cNvPr>
          <p:cNvPicPr>
            <a:picLocks noChangeAspect="1"/>
          </p:cNvPicPr>
          <p:nvPr userDrawn="1"/>
        </p:nvPicPr>
        <p:blipFill>
          <a:blip r:embed="rId3"/>
          <a:stretch>
            <a:fillRect/>
          </a:stretch>
        </p:blipFill>
        <p:spPr>
          <a:xfrm>
            <a:off x="8137188" y="4947384"/>
            <a:ext cx="801067" cy="947741"/>
          </a:xfrm>
          <a:prstGeom prst="rect">
            <a:avLst/>
          </a:prstGeom>
        </p:spPr>
      </p:pic>
      <p:pic>
        <p:nvPicPr>
          <p:cNvPr id="9" name="Picture 8">
            <a:extLst>
              <a:ext uri="{FF2B5EF4-FFF2-40B4-BE49-F238E27FC236}">
                <a16:creationId xmlns:a16="http://schemas.microsoft.com/office/drawing/2014/main" xmlns="" id="{FC80E5FA-808A-984B-A694-C536DA2E6E11}"/>
              </a:ext>
            </a:extLst>
          </p:cNvPr>
          <p:cNvPicPr>
            <a:picLocks noChangeAspect="1"/>
          </p:cNvPicPr>
          <p:nvPr userDrawn="1"/>
        </p:nvPicPr>
        <p:blipFill>
          <a:blip r:embed="rId4">
            <a:alphaModFix amt="40000"/>
          </a:blip>
          <a:stretch>
            <a:fillRect/>
          </a:stretch>
        </p:blipFill>
        <p:spPr>
          <a:xfrm>
            <a:off x="4361353" y="-8467"/>
            <a:ext cx="4487135" cy="4992310"/>
          </a:xfrm>
          <a:prstGeom prst="rect">
            <a:avLst/>
          </a:prstGeom>
        </p:spPr>
      </p:pic>
    </p:spTree>
    <p:extLst>
      <p:ext uri="{BB962C8B-B14F-4D97-AF65-F5344CB8AC3E}">
        <p14:creationId xmlns:p14="http://schemas.microsoft.com/office/powerpoint/2010/main" val="52437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 y="-1"/>
            <a:ext cx="8458199" cy="675862"/>
          </a:xfrm>
          <a:prstGeom prst="rect">
            <a:avLst/>
          </a:prstGeom>
          <a:solidFill>
            <a:schemeClr val="bg1"/>
          </a:solidFill>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6343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45088" y="2017713"/>
            <a:ext cx="3810000" cy="4114800"/>
          </a:xfrm>
        </p:spPr>
        <p:txBody>
          <a:bodyPr/>
          <a:lstStyle/>
          <a:p>
            <a:pPr lvl="0"/>
            <a:endParaRPr lang="en-US" noProof="0"/>
          </a:p>
        </p:txBody>
      </p:sp>
      <p:sp>
        <p:nvSpPr>
          <p:cNvPr id="5" name="Rectangle 11"/>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p>
        </p:txBody>
      </p:sp>
      <p:sp>
        <p:nvSpPr>
          <p:cNvPr id="6" name="Rectangle 12"/>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31A498D2-0642-4898-ABF2-303D24A71CE7}" type="slidenum">
              <a:rPr lang="en-US" altLang="en-US"/>
              <a:pPr>
                <a:defRPr/>
              </a:pPr>
              <a:t>‹#›</a:t>
            </a:fld>
            <a:endParaRPr lang="en-US" altLang="en-US"/>
          </a:p>
        </p:txBody>
      </p:sp>
    </p:spTree>
    <p:extLst>
      <p:ext uri="{BB962C8B-B14F-4D97-AF65-F5344CB8AC3E}">
        <p14:creationId xmlns:p14="http://schemas.microsoft.com/office/powerpoint/2010/main" val="264594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64A39968-367B-7D48-989D-CB645B0A31B2}"/>
              </a:ext>
            </a:extLst>
          </p:cNvPr>
          <p:cNvSpPr/>
          <p:nvPr userDrawn="1"/>
        </p:nvSpPr>
        <p:spPr>
          <a:xfrm>
            <a:off x="-7793" y="-13377"/>
            <a:ext cx="141526" cy="687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xmlns="" id="{2DC51747-8673-9A40-84D2-0943C17FC6D1}"/>
              </a:ext>
            </a:extLst>
          </p:cNvPr>
          <p:cNvPicPr>
            <a:picLocks noChangeAspect="1"/>
          </p:cNvPicPr>
          <p:nvPr userDrawn="1"/>
        </p:nvPicPr>
        <p:blipFill>
          <a:blip r:embed="rId10">
            <a:alphaModFix amt="25000"/>
          </a:blip>
          <a:stretch>
            <a:fillRect/>
          </a:stretch>
        </p:blipFill>
        <p:spPr>
          <a:xfrm>
            <a:off x="4365011" y="0"/>
            <a:ext cx="4573063" cy="5087911"/>
          </a:xfrm>
          <a:prstGeom prst="rect">
            <a:avLst/>
          </a:prstGeom>
        </p:spPr>
      </p:pic>
      <p:sp>
        <p:nvSpPr>
          <p:cNvPr id="2" name="Title Placeholder 1">
            <a:extLst>
              <a:ext uri="{FF2B5EF4-FFF2-40B4-BE49-F238E27FC236}">
                <a16:creationId xmlns:a16="http://schemas.microsoft.com/office/drawing/2014/main" xmlns="" id="{634DE521-4F6D-7648-990F-94457530E0F6}"/>
              </a:ext>
            </a:extLst>
          </p:cNvPr>
          <p:cNvSpPr>
            <a:spLocks noGrp="1"/>
          </p:cNvSpPr>
          <p:nvPr>
            <p:ph type="title"/>
          </p:nvPr>
        </p:nvSpPr>
        <p:spPr>
          <a:xfrm>
            <a:off x="457199" y="365126"/>
            <a:ext cx="83756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94A86E2-FA33-7F48-AB7B-162579286E40}"/>
              </a:ext>
            </a:extLst>
          </p:cNvPr>
          <p:cNvSpPr>
            <a:spLocks noGrp="1"/>
          </p:cNvSpPr>
          <p:nvPr>
            <p:ph type="body" idx="1"/>
          </p:nvPr>
        </p:nvSpPr>
        <p:spPr>
          <a:xfrm>
            <a:off x="457200" y="1825625"/>
            <a:ext cx="7312003" cy="48141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9313F61F-E46C-9B44-A86B-05F67A5A0F14}"/>
              </a:ext>
            </a:extLst>
          </p:cNvPr>
          <p:cNvPicPr>
            <a:picLocks noChangeAspect="1"/>
          </p:cNvPicPr>
          <p:nvPr userDrawn="1"/>
        </p:nvPicPr>
        <p:blipFill>
          <a:blip r:embed="rId11"/>
          <a:stretch>
            <a:fillRect/>
          </a:stretch>
        </p:blipFill>
        <p:spPr>
          <a:xfrm>
            <a:off x="8063052" y="6006002"/>
            <a:ext cx="882292" cy="543769"/>
          </a:xfrm>
          <a:prstGeom prst="rect">
            <a:avLst/>
          </a:prstGeom>
        </p:spPr>
      </p:pic>
      <p:pic>
        <p:nvPicPr>
          <p:cNvPr id="11" name="Picture 10">
            <a:extLst>
              <a:ext uri="{FF2B5EF4-FFF2-40B4-BE49-F238E27FC236}">
                <a16:creationId xmlns:a16="http://schemas.microsoft.com/office/drawing/2014/main" xmlns="" id="{2CB36288-5C81-5D41-AA64-2712E4190231}"/>
              </a:ext>
            </a:extLst>
          </p:cNvPr>
          <p:cNvPicPr>
            <a:picLocks noChangeAspect="1"/>
          </p:cNvPicPr>
          <p:nvPr userDrawn="1"/>
        </p:nvPicPr>
        <p:blipFill>
          <a:blip r:embed="rId12"/>
          <a:stretch>
            <a:fillRect/>
          </a:stretch>
        </p:blipFill>
        <p:spPr>
          <a:xfrm>
            <a:off x="8115253" y="4936481"/>
            <a:ext cx="830091" cy="953483"/>
          </a:xfrm>
          <a:prstGeom prst="rect">
            <a:avLst/>
          </a:prstGeom>
        </p:spPr>
      </p:pic>
    </p:spTree>
    <p:extLst>
      <p:ext uri="{BB962C8B-B14F-4D97-AF65-F5344CB8AC3E}">
        <p14:creationId xmlns:p14="http://schemas.microsoft.com/office/powerpoint/2010/main" val="395549429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4" r:id="rId5"/>
    <p:sldLayoutId id="2147483656" r:id="rId6"/>
    <p:sldLayoutId id="2147483657" r:id="rId7"/>
    <p:sldLayoutId id="2147483658" r:id="rId8"/>
  </p:sldLayoutIdLst>
  <p:txStyles>
    <p:titleStyle>
      <a:lvl1pPr algn="l" defTabSz="685800" rtl="0" eaLnBrk="1" latinLnBrk="0" hangingPunct="1">
        <a:lnSpc>
          <a:spcPct val="90000"/>
        </a:lnSpc>
        <a:spcBef>
          <a:spcPct val="0"/>
        </a:spcBef>
        <a:buNone/>
        <a:defRPr sz="3300" b="0" i="0" u="none" kern="1200">
          <a:solidFill>
            <a:schemeClr val="accent2"/>
          </a:solidFill>
          <a:latin typeface="DM Serif Display" pitchFamily="2" charset="0"/>
          <a:ea typeface="+mj-ea"/>
          <a:cs typeface="+mj-cs"/>
        </a:defRPr>
      </a:lvl1pPr>
    </p:titleStyle>
    <p:body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21.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24.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tags" Target="../tags/tag29.xml"/><Relationship Id="rId5" Type="http://schemas.openxmlformats.org/officeDocument/2006/relationships/image" Target="../media/image27.jpeg"/><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F9D1C2-1455-4A4D-937B-EC96EB73B267}"/>
              </a:ext>
            </a:extLst>
          </p:cNvPr>
          <p:cNvSpPr>
            <a:spLocks noGrp="1"/>
          </p:cNvSpPr>
          <p:nvPr>
            <p:ph type="ctrTitle"/>
          </p:nvPr>
        </p:nvSpPr>
        <p:spPr>
          <a:xfrm>
            <a:off x="501650" y="279400"/>
            <a:ext cx="8007350" cy="1473200"/>
          </a:xfrm>
        </p:spPr>
        <p:txBody>
          <a:bodyPr/>
          <a:lstStyle/>
          <a:p>
            <a:r>
              <a:rPr lang="en-US" dirty="0"/>
              <a:t>Welcome to Medicare</a:t>
            </a:r>
          </a:p>
        </p:txBody>
      </p:sp>
    </p:spTree>
    <p:custDataLst>
      <p:tags r:id="rId1"/>
    </p:custDataLst>
    <p:extLst>
      <p:ext uri="{BB962C8B-B14F-4D97-AF65-F5344CB8AC3E}">
        <p14:creationId xmlns:p14="http://schemas.microsoft.com/office/powerpoint/2010/main" val="3016418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82866" y="420130"/>
            <a:ext cx="7718929" cy="685800"/>
          </a:xfrm>
        </p:spPr>
        <p:txBody>
          <a:bodyPr>
            <a:noAutofit/>
          </a:bodyPr>
          <a:lstStyle/>
          <a:p>
            <a:pPr algn="ctr"/>
            <a:r>
              <a:rPr lang="en-US" altLang="en-US" sz="4400" dirty="0">
                <a:latin typeface="+mn-lt"/>
              </a:rPr>
              <a:t>Should I Delay Enrolling In Part A While Working? </a:t>
            </a:r>
          </a:p>
        </p:txBody>
      </p:sp>
      <p:sp>
        <p:nvSpPr>
          <p:cNvPr id="35843" name="Content Placeholder 2"/>
          <p:cNvSpPr>
            <a:spLocks noGrp="1"/>
          </p:cNvSpPr>
          <p:nvPr>
            <p:ph idx="1"/>
          </p:nvPr>
        </p:nvSpPr>
        <p:spPr>
          <a:xfrm>
            <a:off x="228600" y="1682281"/>
            <a:ext cx="8686800" cy="5326062"/>
          </a:xfrm>
        </p:spPr>
        <p:txBody>
          <a:bodyPr>
            <a:normAutofit/>
          </a:bodyPr>
          <a:lstStyle/>
          <a:p>
            <a:pPr marL="119062" indent="0">
              <a:buClrTx/>
              <a:buNone/>
            </a:pPr>
            <a:r>
              <a:rPr lang="en-US" altLang="en-US" sz="3200" b="1" dirty="0">
                <a:cs typeface="Arial" panose="020B0604020202020204" pitchFamily="34" charset="0"/>
              </a:rPr>
              <a:t>Do you have a Health Savings Account? </a:t>
            </a:r>
          </a:p>
          <a:p>
            <a:pPr marL="119062" indent="0">
              <a:buClrTx/>
              <a:buNone/>
            </a:pPr>
            <a:endParaRPr lang="en-US" altLang="en-US" sz="2400" b="0" dirty="0">
              <a:cs typeface="Arial" panose="020B0604020202020204" pitchFamily="34" charset="0"/>
            </a:endParaRPr>
          </a:p>
          <a:p>
            <a:pPr marL="457200" indent="-457200">
              <a:buClrTx/>
              <a:buFont typeface="Arial" panose="020B0604020202020204" pitchFamily="34" charset="0"/>
              <a:buChar char="•"/>
            </a:pPr>
            <a:r>
              <a:rPr lang="en-US" altLang="en-US" sz="3200" b="0" dirty="0">
                <a:cs typeface="Arial" panose="020B0604020202020204" pitchFamily="34" charset="0"/>
              </a:rPr>
              <a:t>If so, do not enroll in Medicare while working</a:t>
            </a:r>
          </a:p>
          <a:p>
            <a:pPr marL="0" indent="0">
              <a:buClrTx/>
              <a:buNone/>
            </a:pPr>
            <a:endParaRPr lang="en-US" altLang="en-US" sz="900" b="0" dirty="0">
              <a:cs typeface="Arial" panose="020B0604020202020204" pitchFamily="34" charset="0"/>
            </a:endParaRPr>
          </a:p>
          <a:p>
            <a:pPr marL="457200" indent="-457200">
              <a:buClrTx/>
              <a:buFont typeface="Arial" panose="020B0604020202020204" pitchFamily="34" charset="0"/>
              <a:buChar char="•"/>
            </a:pPr>
            <a:r>
              <a:rPr lang="en-US" altLang="en-US" sz="3200" b="0" dirty="0">
                <a:cs typeface="Arial" panose="020B0604020202020204" pitchFamily="34" charset="0"/>
              </a:rPr>
              <a:t>Once you enroll in Medicare, you are no longer eligible to make contributions</a:t>
            </a:r>
          </a:p>
          <a:p>
            <a:pPr marL="0" indent="0">
              <a:buClrTx/>
              <a:buNone/>
            </a:pPr>
            <a:endParaRPr lang="en-US" altLang="en-US" sz="900" b="0" dirty="0">
              <a:cs typeface="Arial" panose="020B0604020202020204" pitchFamily="34" charset="0"/>
            </a:endParaRPr>
          </a:p>
          <a:p>
            <a:pPr marL="457200" indent="-457200">
              <a:buClrTx/>
              <a:buFont typeface="Arial" panose="020B0604020202020204" pitchFamily="34" charset="0"/>
              <a:buChar char="•"/>
            </a:pPr>
            <a:r>
              <a:rPr lang="en-US" altLang="en-US" sz="3200" dirty="0">
                <a:cs typeface="Arial" panose="020B0604020202020204" pitchFamily="34" charset="0"/>
              </a:rPr>
              <a:t>No penalty for delaying Part A</a:t>
            </a:r>
            <a:endParaRPr lang="en-US" altLang="en-US" sz="3200" b="0" dirty="0">
              <a:cs typeface="Arial" panose="020B0604020202020204" pitchFamily="34" charset="0"/>
            </a:endParaRPr>
          </a:p>
          <a:p>
            <a:pPr marL="457200" indent="-457200">
              <a:buClrTx/>
              <a:buFont typeface="Arial" panose="020B0604020202020204" pitchFamily="34" charset="0"/>
              <a:buChar char="•"/>
            </a:pPr>
            <a:endParaRPr lang="en-US" altLang="en-US" sz="3200" b="0" dirty="0">
              <a:cs typeface="Arial" panose="020B0604020202020204" pitchFamily="34" charset="0"/>
            </a:endParaRPr>
          </a:p>
          <a:p>
            <a:pPr marL="0" indent="0">
              <a:buClrTx/>
              <a:buNone/>
            </a:pPr>
            <a:r>
              <a:rPr lang="en-US" altLang="en-US" sz="2600" b="1" dirty="0">
                <a:cs typeface="Arial" panose="020B0604020202020204" pitchFamily="34" charset="0"/>
              </a:rPr>
              <a:t>Note:  </a:t>
            </a:r>
            <a:r>
              <a:rPr lang="en-US" altLang="en-US" sz="2600" dirty="0">
                <a:cs typeface="Arial" panose="020B0604020202020204" pitchFamily="34" charset="0"/>
              </a:rPr>
              <a:t>When you do enroll in Part A, your </a:t>
            </a:r>
          </a:p>
          <a:p>
            <a:pPr marL="0" indent="0">
              <a:buClrTx/>
              <a:buNone/>
            </a:pPr>
            <a:r>
              <a:rPr lang="en-US" altLang="en-US" sz="2600" dirty="0">
                <a:cs typeface="Arial" panose="020B0604020202020204" pitchFamily="34" charset="0"/>
              </a:rPr>
              <a:t>enrollment will be backdated up to 6 months</a:t>
            </a:r>
            <a:endParaRPr lang="en-US" altLang="en-US" sz="2600" b="0" dirty="0">
              <a:cs typeface="Arial" panose="020B0604020202020204" pitchFamily="34" charset="0"/>
            </a:endParaRPr>
          </a:p>
        </p:txBody>
      </p:sp>
    </p:spTree>
    <p:extLst>
      <p:ext uri="{BB962C8B-B14F-4D97-AF65-F5344CB8AC3E}">
        <p14:creationId xmlns:p14="http://schemas.microsoft.com/office/powerpoint/2010/main" val="1365766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633284" y="1618734"/>
            <a:ext cx="7772400" cy="4971252"/>
          </a:xfrm>
        </p:spPr>
        <p:txBody>
          <a:bodyPr>
            <a:noAutofit/>
          </a:bodyPr>
          <a:lstStyle/>
          <a:p>
            <a:pPr marL="0" indent="0">
              <a:buClrTx/>
              <a:buNone/>
            </a:pPr>
            <a:r>
              <a:rPr lang="en-US" altLang="en-US" sz="2800" b="0" dirty="0">
                <a:cs typeface="Arial" panose="020B0604020202020204" pitchFamily="34" charset="0"/>
              </a:rPr>
              <a:t>If you have employer coverage based on active employment, consider this:</a:t>
            </a:r>
          </a:p>
          <a:p>
            <a:pPr marL="0" indent="0">
              <a:buClrTx/>
              <a:buNone/>
            </a:pPr>
            <a:endParaRPr lang="en-US" altLang="en-US" sz="800" b="0" dirty="0">
              <a:cs typeface="Arial" panose="020B0604020202020204" pitchFamily="34" charset="0"/>
            </a:endParaRPr>
          </a:p>
          <a:p>
            <a:pPr marL="457200" indent="-457200">
              <a:buClrTx/>
              <a:buFont typeface="Arial" panose="020B0604020202020204" pitchFamily="34" charset="0"/>
              <a:buChar char="•"/>
            </a:pPr>
            <a:r>
              <a:rPr lang="en-US" altLang="en-US" sz="2800" b="0" dirty="0">
                <a:cs typeface="Arial" panose="020B0604020202020204" pitchFamily="34" charset="0"/>
              </a:rPr>
              <a:t>Part B coverage usually is secondary to employer coverage </a:t>
            </a:r>
          </a:p>
          <a:p>
            <a:pPr marL="0" indent="0">
              <a:buClrTx/>
              <a:buNone/>
            </a:pPr>
            <a:endParaRPr lang="en-US" altLang="en-US" sz="1000" b="0" dirty="0">
              <a:cs typeface="Arial" panose="020B0604020202020204" pitchFamily="34" charset="0"/>
            </a:endParaRPr>
          </a:p>
          <a:p>
            <a:pPr marL="457200" indent="-457200">
              <a:buClrTx/>
              <a:buFont typeface="Arial" panose="020B0604020202020204" pitchFamily="34" charset="0"/>
              <a:buChar char="•"/>
            </a:pPr>
            <a:r>
              <a:rPr lang="en-US" altLang="en-US" sz="2800" b="0" dirty="0">
                <a:cs typeface="Arial" panose="020B0604020202020204" pitchFamily="34" charset="0"/>
              </a:rPr>
              <a:t>Part B </a:t>
            </a:r>
            <a:r>
              <a:rPr lang="en-US" altLang="en-US" sz="2800" dirty="0">
                <a:cs typeface="Arial" panose="020B0604020202020204" pitchFamily="34" charset="0"/>
              </a:rPr>
              <a:t>has</a:t>
            </a:r>
            <a:r>
              <a:rPr lang="en-US" altLang="en-US" sz="2800" b="0" dirty="0">
                <a:cs typeface="Arial" panose="020B0604020202020204" pitchFamily="34" charset="0"/>
              </a:rPr>
              <a:t> a monthly premium </a:t>
            </a:r>
          </a:p>
          <a:p>
            <a:pPr marL="0" indent="0">
              <a:buClrTx/>
              <a:buNone/>
            </a:pPr>
            <a:endParaRPr lang="en-US" altLang="en-US" sz="1000" b="0" dirty="0">
              <a:cs typeface="Arial" panose="020B0604020202020204" pitchFamily="34" charset="0"/>
            </a:endParaRPr>
          </a:p>
          <a:p>
            <a:pPr marL="457200" indent="-457200">
              <a:buClrTx/>
              <a:buFont typeface="Arial" panose="020B0604020202020204" pitchFamily="34" charset="0"/>
              <a:buChar char="•"/>
            </a:pPr>
            <a:r>
              <a:rPr lang="en-US" altLang="en-US" sz="2800" b="0" dirty="0">
                <a:cs typeface="Arial" panose="020B0604020202020204" pitchFamily="34" charset="0"/>
              </a:rPr>
              <a:t>Enrolling in Part B triggers a 6 month one-time guarantee to purchase a Medicare Supplement.</a:t>
            </a:r>
          </a:p>
          <a:p>
            <a:pPr marL="0" indent="0">
              <a:buClrTx/>
              <a:buNone/>
            </a:pPr>
            <a:endParaRPr lang="en-US" altLang="en-US" sz="1000" b="0" dirty="0">
              <a:cs typeface="Arial" panose="020B0604020202020204" pitchFamily="34" charset="0"/>
            </a:endParaRPr>
          </a:p>
          <a:p>
            <a:pPr marL="457200" indent="-457200">
              <a:buClrTx/>
              <a:buFont typeface="Arial" panose="020B0604020202020204" pitchFamily="34" charset="0"/>
              <a:buChar char="•"/>
            </a:pPr>
            <a:r>
              <a:rPr lang="en-US" altLang="en-US" sz="2800" dirty="0">
                <a:cs typeface="Arial" panose="020B0604020202020204" pitchFamily="34" charset="0"/>
              </a:rPr>
              <a:t>You can delay Part B</a:t>
            </a:r>
            <a:endParaRPr lang="en-US" altLang="en-US" sz="2800" b="0" dirty="0">
              <a:cs typeface="Arial" panose="020B0604020202020204" pitchFamily="34" charset="0"/>
            </a:endParaRPr>
          </a:p>
          <a:p>
            <a:pPr marL="457200" indent="-457200">
              <a:buClrTx/>
              <a:buFont typeface="Arial" panose="020B0604020202020204" pitchFamily="34" charset="0"/>
              <a:buChar char="•"/>
            </a:pPr>
            <a:endParaRPr lang="en-US" altLang="en-US" sz="2800" dirty="0"/>
          </a:p>
        </p:txBody>
      </p:sp>
      <p:sp>
        <p:nvSpPr>
          <p:cNvPr id="3" name="TextBox 2"/>
          <p:cNvSpPr txBox="1"/>
          <p:nvPr/>
        </p:nvSpPr>
        <p:spPr>
          <a:xfrm>
            <a:off x="481914" y="38100"/>
            <a:ext cx="8075141" cy="1446550"/>
          </a:xfrm>
          <a:prstGeom prst="rect">
            <a:avLst/>
          </a:prstGeom>
          <a:noFill/>
        </p:spPr>
        <p:txBody>
          <a:bodyPr wrap="square" rtlCol="0">
            <a:spAutoFit/>
          </a:bodyPr>
          <a:lstStyle/>
          <a:p>
            <a:pPr algn="ctr"/>
            <a:r>
              <a:rPr lang="en-US" sz="4400" b="0" dirty="0">
                <a:solidFill>
                  <a:schemeClr val="accent2"/>
                </a:solidFill>
              </a:rPr>
              <a:t>Should I Delay Enrolling In Part B While Working? </a:t>
            </a:r>
          </a:p>
        </p:txBody>
      </p:sp>
    </p:spTree>
    <p:extLst>
      <p:ext uri="{BB962C8B-B14F-4D97-AF65-F5344CB8AC3E}">
        <p14:creationId xmlns:p14="http://schemas.microsoft.com/office/powerpoint/2010/main" val="15161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48284" y="267375"/>
            <a:ext cx="8458200" cy="677917"/>
          </a:xfrm>
          <a:noFill/>
        </p:spPr>
        <p:txBody>
          <a:bodyPr>
            <a:noAutofit/>
          </a:bodyPr>
          <a:lstStyle/>
          <a:p>
            <a:pPr algn="ctr"/>
            <a:r>
              <a:rPr lang="en-US" altLang="en-US" sz="4400" dirty="0">
                <a:latin typeface="Arial" panose="020B0604020202020204" pitchFamily="34" charset="0"/>
                <a:cs typeface="Arial" panose="020B0604020202020204" pitchFamily="34" charset="0"/>
              </a:rPr>
              <a:t>When You Retire</a:t>
            </a:r>
          </a:p>
        </p:txBody>
      </p:sp>
      <p:sp>
        <p:nvSpPr>
          <p:cNvPr id="39939" name="Content Placeholder 2"/>
          <p:cNvSpPr>
            <a:spLocks noGrp="1"/>
          </p:cNvSpPr>
          <p:nvPr>
            <p:ph sz="half" idx="1"/>
          </p:nvPr>
        </p:nvSpPr>
        <p:spPr>
          <a:xfrm>
            <a:off x="533400" y="1295400"/>
            <a:ext cx="7585841" cy="5029200"/>
          </a:xfrm>
        </p:spPr>
        <p:txBody>
          <a:bodyPr>
            <a:normAutofit/>
          </a:bodyPr>
          <a:lstStyle/>
          <a:p>
            <a:pPr marL="0" indent="0">
              <a:buClrTx/>
              <a:buNone/>
            </a:pPr>
            <a:r>
              <a:rPr lang="en-US" altLang="en-US" sz="3200" dirty="0">
                <a:cs typeface="Arial" panose="020B0604020202020204" pitchFamily="34" charset="0"/>
              </a:rPr>
              <a:t>Special enrollment periods to enroll in Medicare Part B: </a:t>
            </a:r>
          </a:p>
          <a:p>
            <a:pPr marL="0" indent="0">
              <a:buClrTx/>
              <a:buNone/>
            </a:pPr>
            <a:endParaRPr lang="en-US" altLang="en-US" sz="800" dirty="0">
              <a:cs typeface="Arial" panose="020B0604020202020204" pitchFamily="34" charset="0"/>
            </a:endParaRPr>
          </a:p>
          <a:p>
            <a:pPr lvl="1">
              <a:buClrTx/>
              <a:buFont typeface="Arial" panose="020B0604020202020204" pitchFamily="34" charset="0"/>
              <a:buChar char="•"/>
            </a:pPr>
            <a:r>
              <a:rPr lang="en-US" altLang="en-US" sz="2800" dirty="0">
                <a:cs typeface="Arial" panose="020B0604020202020204" pitchFamily="34" charset="0"/>
              </a:rPr>
              <a:t>Anytime while working and covered by employer group health plan</a:t>
            </a:r>
          </a:p>
          <a:p>
            <a:pPr marL="342900" lvl="1" indent="0">
              <a:buClrTx/>
              <a:buNone/>
            </a:pPr>
            <a:endParaRPr lang="en-US" altLang="en-US" sz="800" dirty="0">
              <a:cs typeface="Arial" panose="020B0604020202020204" pitchFamily="34" charset="0"/>
            </a:endParaRPr>
          </a:p>
          <a:p>
            <a:pPr lvl="1">
              <a:buClrTx/>
              <a:buFont typeface="Arial" panose="020B0604020202020204" pitchFamily="34" charset="0"/>
              <a:buChar char="•"/>
            </a:pPr>
            <a:r>
              <a:rPr lang="en-US" altLang="en-US" sz="2800" dirty="0">
                <a:cs typeface="Arial" panose="020B0604020202020204" pitchFamily="34" charset="0"/>
              </a:rPr>
              <a:t>You have up to 8 months after worker retires to enroll in Part B</a:t>
            </a:r>
          </a:p>
          <a:p>
            <a:pPr marL="342900" lvl="1" indent="0">
              <a:buClrTx/>
              <a:buNone/>
            </a:pPr>
            <a:endParaRPr lang="en-US" altLang="en-US" sz="800" dirty="0">
              <a:cs typeface="Arial" panose="020B0604020202020204" pitchFamily="34" charset="0"/>
            </a:endParaRPr>
          </a:p>
          <a:p>
            <a:pPr lvl="1">
              <a:buClrTx/>
              <a:buFont typeface="Arial" panose="020B0604020202020204" pitchFamily="34" charset="0"/>
              <a:buChar char="•"/>
            </a:pPr>
            <a:r>
              <a:rPr lang="en-US" altLang="en-US" sz="2800" dirty="0">
                <a:cs typeface="Arial" panose="020B0604020202020204" pitchFamily="34" charset="0"/>
              </a:rPr>
              <a:t>You can enroll in Medicare Part A anytime  </a:t>
            </a:r>
          </a:p>
        </p:txBody>
      </p:sp>
    </p:spTree>
    <p:extLst>
      <p:ext uri="{BB962C8B-B14F-4D97-AF65-F5344CB8AC3E}">
        <p14:creationId xmlns:p14="http://schemas.microsoft.com/office/powerpoint/2010/main" val="2668693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919" y="910137"/>
            <a:ext cx="8301681" cy="675862"/>
          </a:xfrm>
          <a:noFill/>
        </p:spPr>
        <p:txBody>
          <a:bodyPr>
            <a:noAutofit/>
          </a:bodyPr>
          <a:lstStyle/>
          <a:p>
            <a:pPr algn="ctr"/>
            <a:r>
              <a:rPr lang="en-US" sz="4000" dirty="0">
                <a:solidFill>
                  <a:schemeClr val="accent2"/>
                </a:solidFill>
                <a:latin typeface="+mn-lt"/>
              </a:rPr>
              <a:t>If You Delay Enrolling In Medicare</a:t>
            </a:r>
          </a:p>
        </p:txBody>
      </p:sp>
      <p:sp>
        <p:nvSpPr>
          <p:cNvPr id="4" name="TextBox 3"/>
          <p:cNvSpPr txBox="1"/>
          <p:nvPr/>
        </p:nvSpPr>
        <p:spPr>
          <a:xfrm>
            <a:off x="457200" y="2612031"/>
            <a:ext cx="8153400" cy="1323439"/>
          </a:xfrm>
          <a:prstGeom prst="rect">
            <a:avLst/>
          </a:prstGeom>
          <a:noFill/>
        </p:spPr>
        <p:txBody>
          <a:bodyPr wrap="square" rtlCol="0">
            <a:spAutoFit/>
          </a:bodyPr>
          <a:lstStyle/>
          <a:p>
            <a:pPr algn="ctr"/>
            <a:r>
              <a:rPr lang="en-US" sz="4000" b="0" dirty="0">
                <a:solidFill>
                  <a:schemeClr val="tx1"/>
                </a:solidFill>
              </a:rPr>
              <a:t>Always verify a decision to delay enrollment with Social Security. </a:t>
            </a:r>
          </a:p>
        </p:txBody>
      </p:sp>
    </p:spTree>
    <p:extLst>
      <p:ext uri="{BB962C8B-B14F-4D97-AF65-F5344CB8AC3E}">
        <p14:creationId xmlns:p14="http://schemas.microsoft.com/office/powerpoint/2010/main" val="670248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514870"/>
            <a:ext cx="8458200" cy="667978"/>
          </a:xfrm>
        </p:spPr>
        <p:txBody>
          <a:bodyPr>
            <a:noAutofit/>
          </a:bodyPr>
          <a:lstStyle/>
          <a:p>
            <a:pPr algn="ctr"/>
            <a:r>
              <a:rPr lang="en-US" altLang="en-US" sz="4400" dirty="0">
                <a:latin typeface="+mn-lt"/>
              </a:rPr>
              <a:t>How To Enroll In Medicare</a:t>
            </a:r>
          </a:p>
        </p:txBody>
      </p:sp>
      <p:sp>
        <p:nvSpPr>
          <p:cNvPr id="19459" name="Content Placeholder 2"/>
          <p:cNvSpPr>
            <a:spLocks noGrp="1"/>
          </p:cNvSpPr>
          <p:nvPr>
            <p:ph idx="1"/>
          </p:nvPr>
        </p:nvSpPr>
        <p:spPr>
          <a:xfrm>
            <a:off x="457200" y="1384737"/>
            <a:ext cx="8229600" cy="5867400"/>
          </a:xfrm>
        </p:spPr>
        <p:txBody>
          <a:bodyPr>
            <a:normAutofit/>
          </a:bodyPr>
          <a:lstStyle/>
          <a:p>
            <a:pPr>
              <a:buClrTx/>
            </a:pPr>
            <a:r>
              <a:rPr lang="en-US" altLang="en-US" sz="3200" b="0" dirty="0">
                <a:latin typeface="Arial" panose="020B0604020202020204" pitchFamily="34" charset="0"/>
                <a:cs typeface="Arial" panose="020B0604020202020204" pitchFamily="34" charset="0"/>
              </a:rPr>
              <a:t>Enrollment is automatic if you are drawing Social Security or Railroad Retirement benefits </a:t>
            </a:r>
          </a:p>
          <a:p>
            <a:pPr>
              <a:buClrTx/>
            </a:pPr>
            <a:r>
              <a:rPr lang="en-US" altLang="en-US" sz="3200" b="0" dirty="0">
                <a:latin typeface="Arial" panose="020B0604020202020204" pitchFamily="34" charset="0"/>
                <a:cs typeface="Arial" panose="020B0604020202020204" pitchFamily="34" charset="0"/>
              </a:rPr>
              <a:t>Otherwise</a:t>
            </a:r>
          </a:p>
          <a:p>
            <a:pPr lvl="1">
              <a:buClrTx/>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Call or visit SS or RR</a:t>
            </a:r>
          </a:p>
          <a:p>
            <a:pPr lvl="1">
              <a:buClrTx/>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Enroll online at </a:t>
            </a:r>
            <a:r>
              <a:rPr lang="en-US" altLang="en-US" sz="3200" b="1" u="sng" dirty="0">
                <a:solidFill>
                  <a:srgbClr val="FF0000"/>
                </a:solidFill>
                <a:latin typeface="Arial" panose="020B0604020202020204" pitchFamily="34" charset="0"/>
                <a:cs typeface="Arial" panose="020B0604020202020204" pitchFamily="34" charset="0"/>
              </a:rPr>
              <a:t>www.ssa.gov</a:t>
            </a:r>
          </a:p>
          <a:p>
            <a:pPr marL="457200" lvl="1" indent="0">
              <a:buClrTx/>
              <a:buNone/>
            </a:pPr>
            <a:endParaRPr lang="en-US" altLang="en-US" sz="3200" u="sng"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637694"/>
            <a:ext cx="3200400" cy="2011062"/>
          </a:xfrm>
          <a:prstGeom prst="rect">
            <a:avLst/>
          </a:prstGeom>
          <a:ln>
            <a:solidFill>
              <a:schemeClr val="tx1"/>
            </a:solidFill>
          </a:ln>
        </p:spPr>
      </p:pic>
    </p:spTree>
    <p:extLst>
      <p:ext uri="{BB962C8B-B14F-4D97-AF65-F5344CB8AC3E}">
        <p14:creationId xmlns:p14="http://schemas.microsoft.com/office/powerpoint/2010/main" val="1497381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3604" y="573929"/>
            <a:ext cx="9030396" cy="1143000"/>
          </a:xfrm>
        </p:spPr>
        <p:txBody>
          <a:bodyPr>
            <a:noAutofit/>
          </a:bodyPr>
          <a:lstStyle/>
          <a:p>
            <a:pPr algn="ctr"/>
            <a:r>
              <a:rPr lang="en-US" altLang="en-US" sz="3900" dirty="0">
                <a:latin typeface="+mn-lt"/>
              </a:rPr>
              <a:t>When To Enroll In Medicare Parts A &amp; B </a:t>
            </a:r>
            <a:br>
              <a:rPr lang="en-US" altLang="en-US" sz="3900" dirty="0">
                <a:latin typeface="+mn-lt"/>
              </a:rPr>
            </a:br>
            <a:r>
              <a:rPr lang="en-US" altLang="en-US" sz="4400" dirty="0">
                <a:latin typeface="+mn-lt"/>
              </a:rPr>
              <a:t> </a:t>
            </a:r>
          </a:p>
        </p:txBody>
      </p:sp>
      <p:pic>
        <p:nvPicPr>
          <p:cNvPr id="21507"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747178"/>
            <a:ext cx="8229600" cy="2232006"/>
          </a:xfrm>
        </p:spPr>
      </p:pic>
      <p:sp>
        <p:nvSpPr>
          <p:cNvPr id="2" name="TextBox 1"/>
          <p:cNvSpPr txBox="1"/>
          <p:nvPr/>
        </p:nvSpPr>
        <p:spPr>
          <a:xfrm>
            <a:off x="2521261" y="1908888"/>
            <a:ext cx="5057795" cy="646331"/>
          </a:xfrm>
          <a:prstGeom prst="rect">
            <a:avLst/>
          </a:prstGeom>
          <a:noFill/>
        </p:spPr>
        <p:txBody>
          <a:bodyPr wrap="none" rtlCol="0">
            <a:spAutoFit/>
          </a:bodyPr>
          <a:lstStyle/>
          <a:p>
            <a:pPr algn="ctr"/>
            <a:r>
              <a:rPr lang="en-US" sz="3600" b="0" dirty="0">
                <a:solidFill>
                  <a:schemeClr val="tx2"/>
                </a:solidFill>
              </a:rPr>
              <a:t>Initial Enrollment Period</a:t>
            </a:r>
          </a:p>
        </p:txBody>
      </p:sp>
    </p:spTree>
    <p:extLst>
      <p:ext uri="{BB962C8B-B14F-4D97-AF65-F5344CB8AC3E}">
        <p14:creationId xmlns:p14="http://schemas.microsoft.com/office/powerpoint/2010/main" val="227869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1213" y="395417"/>
            <a:ext cx="8496241" cy="685800"/>
          </a:xfrm>
        </p:spPr>
        <p:txBody>
          <a:bodyPr lIns="82058" tIns="41029" rIns="82058" bIns="41029" anchor="t">
            <a:normAutofit/>
          </a:bodyPr>
          <a:lstStyle/>
          <a:p>
            <a:pPr algn="ctr" eaLnBrk="1" hangingPunct="1"/>
            <a:r>
              <a:rPr lang="en-US" altLang="en-US" sz="4400" dirty="0">
                <a:latin typeface="Arial" panose="020B0604020202020204" pitchFamily="34" charset="0"/>
                <a:cs typeface="Arial" panose="020B0604020202020204" pitchFamily="34" charset="0"/>
              </a:rPr>
              <a:t>What If You Don’t Enroll In Part B</a:t>
            </a:r>
            <a:endParaRPr lang="en-US" altLang="en-US" sz="4400" dirty="0">
              <a:cs typeface="Times New Roman" panose="02020603050405020304" pitchFamily="18" charset="0"/>
            </a:endParaRPr>
          </a:p>
        </p:txBody>
      </p:sp>
      <p:sp>
        <p:nvSpPr>
          <p:cNvPr id="44036" name="Rectangle 4"/>
          <p:cNvSpPr>
            <a:spLocks noChangeArrowheads="1"/>
          </p:cNvSpPr>
          <p:nvPr/>
        </p:nvSpPr>
        <p:spPr bwMode="auto">
          <a:xfrm>
            <a:off x="111213" y="1998077"/>
            <a:ext cx="85344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628650" indent="-571500">
              <a:spcBef>
                <a:spcPct val="20000"/>
              </a:spcBef>
              <a:buClr>
                <a:schemeClr val="folHlink"/>
              </a:buClr>
              <a:buSzPct val="60000"/>
              <a:buFont typeface="Wingdings" panose="05000000000000000000" pitchFamily="2" charset="2"/>
              <a:buChar char="n"/>
              <a:tabLst>
                <a:tab pos="62865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62865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62865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62865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6286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6286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6286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6286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628650" algn="l"/>
              </a:tabLst>
              <a:defRPr sz="2000">
                <a:solidFill>
                  <a:schemeClr val="tx1"/>
                </a:solidFill>
                <a:latin typeface="Tahoma" panose="020B0604030504040204" pitchFamily="34" charset="0"/>
              </a:defRPr>
            </a:lvl9pPr>
          </a:lstStyle>
          <a:p>
            <a:pPr>
              <a:spcBef>
                <a:spcPct val="0"/>
              </a:spcBef>
              <a:buClrTx/>
              <a:buSzTx/>
              <a:buFont typeface="Arial" panose="020B0604020202020204" pitchFamily="34" charset="0"/>
              <a:buChar char="•"/>
            </a:pPr>
            <a:endParaRPr lang="en-US" altLang="en-US" sz="1800" dirty="0">
              <a:latin typeface="Arial" panose="020B0604020202020204" pitchFamily="34" charset="0"/>
              <a:cs typeface="Times New Roman" panose="02020603050405020304" pitchFamily="18" charset="0"/>
            </a:endParaRPr>
          </a:p>
          <a:p>
            <a:pPr marL="57150" indent="0" algn="ctr">
              <a:spcBef>
                <a:spcPct val="0"/>
              </a:spcBef>
              <a:buClrTx/>
              <a:buSzTx/>
              <a:buNone/>
            </a:pPr>
            <a:r>
              <a:rPr lang="en-US" altLang="en-US" sz="3600" b="0" dirty="0">
                <a:latin typeface="Arial" panose="020B0604020202020204" pitchFamily="34" charset="0"/>
                <a:cs typeface="Times New Roman" panose="02020603050405020304" pitchFamily="18" charset="0"/>
              </a:rPr>
              <a:t>General Enrollment Period</a:t>
            </a:r>
          </a:p>
          <a:p>
            <a:pPr algn="ctr">
              <a:spcBef>
                <a:spcPct val="0"/>
              </a:spcBef>
              <a:buClrTx/>
              <a:buSzTx/>
              <a:buFont typeface="Arial" panose="020B0604020202020204" pitchFamily="34" charset="0"/>
              <a:buChar char="•"/>
            </a:pPr>
            <a:endParaRPr lang="en-US" altLang="en-US" sz="3600" b="0" dirty="0">
              <a:latin typeface="Arial" panose="020B0604020202020204" pitchFamily="34" charset="0"/>
              <a:cs typeface="Times New Roman" panose="02020603050405020304" pitchFamily="18" charset="0"/>
            </a:endParaRPr>
          </a:p>
          <a:p>
            <a:pPr lvl="1">
              <a:spcBef>
                <a:spcPct val="0"/>
              </a:spcBef>
              <a:buClrTx/>
              <a:buSzTx/>
              <a:buFont typeface="Arial" panose="020B0604020202020204" pitchFamily="34" charset="0"/>
              <a:buChar char="•"/>
            </a:pPr>
            <a:r>
              <a:rPr lang="en-US" altLang="en-US" b="0" dirty="0">
                <a:latin typeface="+mn-lt"/>
                <a:cs typeface="Times New Roman" panose="02020603050405020304" pitchFamily="18" charset="0"/>
              </a:rPr>
              <a:t>January 1 through March 31 each year</a:t>
            </a:r>
          </a:p>
          <a:p>
            <a:pPr lvl="1">
              <a:spcBef>
                <a:spcPct val="0"/>
              </a:spcBef>
              <a:buClrTx/>
              <a:buSzTx/>
              <a:buFont typeface="Arial" panose="020B0604020202020204" pitchFamily="34" charset="0"/>
              <a:buChar char="•"/>
            </a:pPr>
            <a:endParaRPr lang="en-US" altLang="en-US" sz="800" b="0" dirty="0">
              <a:latin typeface="+mn-lt"/>
              <a:cs typeface="Times New Roman" panose="02020603050405020304" pitchFamily="18" charset="0"/>
            </a:endParaRPr>
          </a:p>
          <a:p>
            <a:pPr lvl="1">
              <a:spcBef>
                <a:spcPct val="0"/>
              </a:spcBef>
              <a:buClrTx/>
              <a:buSzTx/>
              <a:buFont typeface="Arial" panose="020B0604020202020204" pitchFamily="34" charset="0"/>
              <a:buChar char="•"/>
            </a:pPr>
            <a:r>
              <a:rPr lang="en-US" altLang="en-US" b="0" dirty="0">
                <a:latin typeface="+mn-lt"/>
                <a:cs typeface="Times New Roman" panose="02020603050405020304" pitchFamily="18" charset="0"/>
              </a:rPr>
              <a:t>Coverage effective the 1</a:t>
            </a:r>
            <a:r>
              <a:rPr lang="en-US" altLang="en-US" b="0" baseline="30000" dirty="0">
                <a:latin typeface="+mn-lt"/>
                <a:cs typeface="Times New Roman" panose="02020603050405020304" pitchFamily="18" charset="0"/>
              </a:rPr>
              <a:t>st</a:t>
            </a:r>
            <a:r>
              <a:rPr lang="en-US" altLang="en-US" b="0" dirty="0">
                <a:latin typeface="+mn-lt"/>
                <a:cs typeface="Times New Roman" panose="02020603050405020304" pitchFamily="18" charset="0"/>
              </a:rPr>
              <a:t> of the following month</a:t>
            </a:r>
          </a:p>
          <a:p>
            <a:pPr marL="457200" lvl="1" indent="0">
              <a:spcBef>
                <a:spcPct val="0"/>
              </a:spcBef>
              <a:buClrTx/>
              <a:buSzTx/>
              <a:buNone/>
            </a:pPr>
            <a:endParaRPr lang="en-US" altLang="en-US" sz="800" b="0" dirty="0">
              <a:latin typeface="+mn-lt"/>
              <a:cs typeface="Times New Roman" panose="02020603050405020304" pitchFamily="18" charset="0"/>
            </a:endParaRPr>
          </a:p>
          <a:p>
            <a:pPr lvl="1">
              <a:spcBef>
                <a:spcPct val="0"/>
              </a:spcBef>
              <a:buClrTx/>
              <a:buSzTx/>
              <a:buFont typeface="Arial" panose="020B0604020202020204" pitchFamily="34" charset="0"/>
              <a:buChar char="•"/>
            </a:pPr>
            <a:r>
              <a:rPr lang="en-US" altLang="en-US" b="0" dirty="0">
                <a:latin typeface="+mn-lt"/>
                <a:cs typeface="Times New Roman" panose="02020603050405020304" pitchFamily="18" charset="0"/>
              </a:rPr>
              <a:t>Premium increases 10% for each 12-month period you were eligible but did not enroll</a:t>
            </a:r>
          </a:p>
          <a:p>
            <a:pPr marL="457200" lvl="1" indent="0">
              <a:spcBef>
                <a:spcPct val="0"/>
              </a:spcBef>
              <a:buClrTx/>
              <a:buSzTx/>
              <a:buNone/>
            </a:pPr>
            <a:endParaRPr lang="en-US" altLang="en-US" sz="800" b="0" dirty="0">
              <a:latin typeface="+mn-lt"/>
              <a:cs typeface="Times New Roman" panose="02020603050405020304" pitchFamily="18" charset="0"/>
            </a:endParaRPr>
          </a:p>
          <a:p>
            <a:pPr lvl="1">
              <a:spcBef>
                <a:spcPct val="0"/>
              </a:spcBef>
              <a:buClrTx/>
              <a:buSzTx/>
              <a:buFont typeface="Arial" panose="020B0604020202020204" pitchFamily="34" charset="0"/>
              <a:buChar char="•"/>
            </a:pPr>
            <a:r>
              <a:rPr lang="en-US" altLang="en-US" b="0" dirty="0">
                <a:latin typeface="+mn-lt"/>
                <a:cs typeface="Times New Roman" panose="02020603050405020304" pitchFamily="18" charset="0"/>
              </a:rPr>
              <a:t>Pay this penalty as long as you have Part B</a:t>
            </a:r>
          </a:p>
        </p:txBody>
      </p:sp>
      <p:sp>
        <p:nvSpPr>
          <p:cNvPr id="2" name="TextBox 1"/>
          <p:cNvSpPr txBox="1"/>
          <p:nvPr/>
        </p:nvSpPr>
        <p:spPr>
          <a:xfrm>
            <a:off x="419158" y="1301922"/>
            <a:ext cx="8077083" cy="646331"/>
          </a:xfrm>
          <a:prstGeom prst="rect">
            <a:avLst/>
          </a:prstGeom>
          <a:noFill/>
        </p:spPr>
        <p:txBody>
          <a:bodyPr wrap="none" rtlCol="0">
            <a:spAutoFit/>
          </a:bodyPr>
          <a:lstStyle/>
          <a:p>
            <a:pPr algn="ctr"/>
            <a:r>
              <a:rPr lang="en-US" sz="3600" b="0" dirty="0">
                <a:solidFill>
                  <a:schemeClr val="accent2"/>
                </a:solidFill>
              </a:rPr>
              <a:t>During Your IEP Or When You Retire? </a:t>
            </a:r>
          </a:p>
        </p:txBody>
      </p:sp>
    </p:spTree>
    <p:extLst>
      <p:ext uri="{BB962C8B-B14F-4D97-AF65-F5344CB8AC3E}">
        <p14:creationId xmlns:p14="http://schemas.microsoft.com/office/powerpoint/2010/main" val="135174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71500" y="681341"/>
            <a:ext cx="8001000" cy="685800"/>
          </a:xfrm>
          <a:prstGeom prst="rect">
            <a:avLst/>
          </a:prstGeom>
          <a:noFill/>
          <a:ln>
            <a:noFill/>
          </a:ln>
        </p:spPr>
        <p:txBody>
          <a:bodyPr lIns="91429" tIns="45714" rIns="91429" bIns="45714" anchor="b"/>
          <a:lstStyle>
            <a:lvl1pPr defTabSz="820738">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defTabSz="820738">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defTabSz="820738">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defTabSz="820738">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defTabSz="820738">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4400" b="0" dirty="0">
                <a:solidFill>
                  <a:schemeClr val="accent2"/>
                </a:solidFill>
                <a:latin typeface="+mn-lt"/>
                <a:cs typeface="Arial" panose="020B0604020202020204" pitchFamily="34" charset="0"/>
              </a:rPr>
              <a:t>Medicare Health Insurance  </a:t>
            </a:r>
          </a:p>
        </p:txBody>
      </p:sp>
      <p:grpSp>
        <p:nvGrpSpPr>
          <p:cNvPr id="13315" name="Group 3"/>
          <p:cNvGrpSpPr>
            <a:grpSpLocks/>
          </p:cNvGrpSpPr>
          <p:nvPr/>
        </p:nvGrpSpPr>
        <p:grpSpPr bwMode="auto">
          <a:xfrm>
            <a:off x="705854" y="1828800"/>
            <a:ext cx="7551738" cy="3657600"/>
            <a:chOff x="698" y="1920"/>
            <a:chExt cx="4757" cy="2304"/>
          </a:xfrm>
        </p:grpSpPr>
        <p:sp>
          <p:nvSpPr>
            <p:cNvPr id="13316" name="Freeform 4"/>
            <p:cNvSpPr>
              <a:spLocks/>
            </p:cNvSpPr>
            <p:nvPr/>
          </p:nvSpPr>
          <p:spPr bwMode="auto">
            <a:xfrm>
              <a:off x="2394" y="2544"/>
              <a:ext cx="666" cy="1278"/>
            </a:xfrm>
            <a:custGeom>
              <a:avLst/>
              <a:gdLst>
                <a:gd name="T0" fmla="*/ 2 w 666"/>
                <a:gd name="T1" fmla="*/ 607 h 1278"/>
                <a:gd name="T2" fmla="*/ 666 w 666"/>
                <a:gd name="T3" fmla="*/ 0 h 1278"/>
                <a:gd name="T4" fmla="*/ 0 w 666"/>
                <a:gd name="T5" fmla="*/ 1278 h 1278"/>
                <a:gd name="T6" fmla="*/ 2 w 666"/>
                <a:gd name="T7" fmla="*/ 607 h 1278"/>
                <a:gd name="T8" fmla="*/ 0 60000 65536"/>
                <a:gd name="T9" fmla="*/ 0 60000 65536"/>
                <a:gd name="T10" fmla="*/ 0 60000 65536"/>
                <a:gd name="T11" fmla="*/ 0 60000 65536"/>
                <a:gd name="T12" fmla="*/ 0 w 666"/>
                <a:gd name="T13" fmla="*/ 0 h 1278"/>
                <a:gd name="T14" fmla="*/ 666 w 666"/>
                <a:gd name="T15" fmla="*/ 1278 h 1278"/>
              </a:gdLst>
              <a:ahLst/>
              <a:cxnLst>
                <a:cxn ang="T8">
                  <a:pos x="T0" y="T1"/>
                </a:cxn>
                <a:cxn ang="T9">
                  <a:pos x="T2" y="T3"/>
                </a:cxn>
                <a:cxn ang="T10">
                  <a:pos x="T4" y="T5"/>
                </a:cxn>
                <a:cxn ang="T11">
                  <a:pos x="T6" y="T7"/>
                </a:cxn>
              </a:cxnLst>
              <a:rect l="T12" t="T13" r="T14" b="T15"/>
              <a:pathLst>
                <a:path w="666" h="1278">
                  <a:moveTo>
                    <a:pt x="2" y="607"/>
                  </a:moveTo>
                  <a:lnTo>
                    <a:pt x="666" y="0"/>
                  </a:lnTo>
                  <a:lnTo>
                    <a:pt x="0" y="1278"/>
                  </a:lnTo>
                  <a:lnTo>
                    <a:pt x="2" y="607"/>
                  </a:lnTo>
                  <a:close/>
                </a:path>
              </a:pathLst>
            </a:custGeom>
            <a:solidFill>
              <a:schemeClr val="accent3"/>
            </a:solidFill>
            <a:ln w="3175">
              <a:solidFill>
                <a:srgbClr val="000000"/>
              </a:solidFill>
              <a:round/>
              <a:headEnd type="none" w="sm" len="sm"/>
              <a:tailEnd type="none" w="sm" len="sm"/>
            </a:ln>
          </p:spPr>
          <p:txBody>
            <a:bodyPr lIns="45891" tIns="45891" rIns="45891" bIns="45891"/>
            <a:lstStyle/>
            <a:p>
              <a:endParaRPr lang="en-US"/>
            </a:p>
          </p:txBody>
        </p:sp>
        <p:sp>
          <p:nvSpPr>
            <p:cNvPr id="13317" name="Freeform 5"/>
            <p:cNvSpPr>
              <a:spLocks/>
            </p:cNvSpPr>
            <p:nvPr/>
          </p:nvSpPr>
          <p:spPr bwMode="auto">
            <a:xfrm>
              <a:off x="864" y="2544"/>
              <a:ext cx="2196" cy="624"/>
            </a:xfrm>
            <a:custGeom>
              <a:avLst/>
              <a:gdLst>
                <a:gd name="T0" fmla="*/ 0 w 2196"/>
                <a:gd name="T1" fmla="*/ 191 h 636"/>
                <a:gd name="T2" fmla="*/ 2196 w 2196"/>
                <a:gd name="T3" fmla="*/ 0 h 636"/>
                <a:gd name="T4" fmla="*/ 1524 w 2196"/>
                <a:gd name="T5" fmla="*/ 195 h 636"/>
                <a:gd name="T6" fmla="*/ 0 w 2196"/>
                <a:gd name="T7" fmla="*/ 191 h 636"/>
                <a:gd name="T8" fmla="*/ 0 60000 65536"/>
                <a:gd name="T9" fmla="*/ 0 60000 65536"/>
                <a:gd name="T10" fmla="*/ 0 60000 65536"/>
                <a:gd name="T11" fmla="*/ 0 60000 65536"/>
                <a:gd name="T12" fmla="*/ 0 w 2196"/>
                <a:gd name="T13" fmla="*/ 0 h 636"/>
                <a:gd name="T14" fmla="*/ 2196 w 2196"/>
                <a:gd name="T15" fmla="*/ 636 h 636"/>
              </a:gdLst>
              <a:ahLst/>
              <a:cxnLst>
                <a:cxn ang="T8">
                  <a:pos x="T0" y="T1"/>
                </a:cxn>
                <a:cxn ang="T9">
                  <a:pos x="T2" y="T3"/>
                </a:cxn>
                <a:cxn ang="T10">
                  <a:pos x="T4" y="T5"/>
                </a:cxn>
                <a:cxn ang="T11">
                  <a:pos x="T6" y="T7"/>
                </a:cxn>
              </a:cxnLst>
              <a:rect l="T12" t="T13" r="T14" b="T15"/>
              <a:pathLst>
                <a:path w="2196" h="636">
                  <a:moveTo>
                    <a:pt x="0" y="624"/>
                  </a:moveTo>
                  <a:lnTo>
                    <a:pt x="2196" y="0"/>
                  </a:lnTo>
                  <a:lnTo>
                    <a:pt x="1524" y="636"/>
                  </a:lnTo>
                  <a:lnTo>
                    <a:pt x="0" y="624"/>
                  </a:lnTo>
                  <a:close/>
                </a:path>
              </a:pathLst>
            </a:custGeom>
            <a:solidFill>
              <a:schemeClr val="tx2"/>
            </a:solidFill>
            <a:ln w="3175">
              <a:solidFill>
                <a:srgbClr val="000000"/>
              </a:solidFill>
              <a:round/>
              <a:headEnd type="none" w="sm" len="sm"/>
              <a:tailEnd type="none" w="sm" len="sm"/>
            </a:ln>
          </p:spPr>
          <p:txBody>
            <a:bodyPr lIns="45891" tIns="45891" rIns="45891" bIns="45891"/>
            <a:lstStyle/>
            <a:p>
              <a:endParaRPr lang="en-US"/>
            </a:p>
          </p:txBody>
        </p:sp>
        <p:sp>
          <p:nvSpPr>
            <p:cNvPr id="13318" name="Rectangle 6"/>
            <p:cNvSpPr>
              <a:spLocks noChangeArrowheads="1"/>
            </p:cNvSpPr>
            <p:nvPr/>
          </p:nvSpPr>
          <p:spPr bwMode="auto">
            <a:xfrm>
              <a:off x="874" y="3161"/>
              <a:ext cx="1522" cy="650"/>
            </a:xfrm>
            <a:prstGeom prst="rect">
              <a:avLst/>
            </a:prstGeom>
            <a:solidFill>
              <a:schemeClr val="bg1"/>
            </a:solidFill>
            <a:ln w="38100">
              <a:solidFill>
                <a:schemeClr val="tx1"/>
              </a:solidFill>
              <a:miter lim="800000"/>
              <a:headEnd/>
              <a:tailEnd/>
            </a:ln>
          </p:spPr>
          <p:txBody>
            <a:bodyPr lIns="45891" tIns="45891" rIns="45891" bIns="4589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13319" name="Rectangle 7"/>
            <p:cNvSpPr>
              <a:spLocks noChangeArrowheads="1"/>
            </p:cNvSpPr>
            <p:nvPr/>
          </p:nvSpPr>
          <p:spPr bwMode="auto">
            <a:xfrm>
              <a:off x="698" y="3168"/>
              <a:ext cx="1902"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45891" tIns="45891" rIns="45891" bIns="45891"/>
            <a:lstStyle>
              <a:lvl1pPr defTabSz="820738">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defTabSz="820738">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defTabSz="820738">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defTabSz="820738">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defTabSz="820738">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0"/>
                </a:spcBef>
                <a:buClrTx/>
                <a:buSzTx/>
                <a:buFontTx/>
                <a:buNone/>
              </a:pPr>
              <a:r>
                <a:rPr lang="en-US" altLang="en-US" sz="2600" dirty="0">
                  <a:solidFill>
                    <a:schemeClr val="tx2"/>
                  </a:solidFill>
                  <a:latin typeface="Arial" panose="020B0604020202020204" pitchFamily="34" charset="0"/>
                </a:rPr>
                <a:t>Part A</a:t>
              </a:r>
              <a:r>
                <a:rPr lang="en-US" altLang="en-US" sz="2500" dirty="0">
                  <a:solidFill>
                    <a:schemeClr val="tx2"/>
                  </a:solidFill>
                  <a:latin typeface="Times New Roman" panose="02020603050405020304" pitchFamily="18" charset="0"/>
                </a:rPr>
                <a:t> </a:t>
              </a:r>
            </a:p>
            <a:p>
              <a:pPr algn="ctr">
                <a:lnSpc>
                  <a:spcPct val="80000"/>
                </a:lnSpc>
                <a:spcBef>
                  <a:spcPct val="0"/>
                </a:spcBef>
                <a:buClrTx/>
                <a:buSzTx/>
                <a:buFontTx/>
                <a:buNone/>
              </a:pPr>
              <a:r>
                <a:rPr lang="en-US" altLang="en-US" sz="2600" dirty="0">
                  <a:solidFill>
                    <a:schemeClr val="tx2"/>
                  </a:solidFill>
                  <a:latin typeface="Arial" panose="020B0604020202020204" pitchFamily="34" charset="0"/>
                </a:rPr>
                <a:t>Hospital </a:t>
              </a:r>
            </a:p>
            <a:p>
              <a:pPr algn="ctr">
                <a:lnSpc>
                  <a:spcPct val="80000"/>
                </a:lnSpc>
                <a:spcBef>
                  <a:spcPct val="0"/>
                </a:spcBef>
                <a:buClrTx/>
                <a:buSzTx/>
                <a:buFontTx/>
                <a:buNone/>
              </a:pPr>
              <a:r>
                <a:rPr lang="en-US" altLang="en-US" sz="2600" dirty="0">
                  <a:solidFill>
                    <a:schemeClr val="tx2"/>
                  </a:solidFill>
                  <a:latin typeface="Arial" panose="020B0604020202020204" pitchFamily="34" charset="0"/>
                </a:rPr>
                <a:t>Insurance</a:t>
              </a:r>
            </a:p>
            <a:p>
              <a:pPr algn="ctr">
                <a:lnSpc>
                  <a:spcPct val="80000"/>
                </a:lnSpc>
                <a:spcBef>
                  <a:spcPct val="0"/>
                </a:spcBef>
                <a:buClrTx/>
                <a:buSzTx/>
                <a:buFontTx/>
                <a:buNone/>
              </a:pPr>
              <a:endParaRPr lang="en-US" altLang="en-US" sz="1100" dirty="0">
                <a:latin typeface="Times New Roman" panose="02020603050405020304" pitchFamily="18" charset="0"/>
              </a:endParaRPr>
            </a:p>
          </p:txBody>
        </p:sp>
        <p:sp>
          <p:nvSpPr>
            <p:cNvPr id="13320" name="Freeform 8"/>
            <p:cNvSpPr>
              <a:spLocks/>
            </p:cNvSpPr>
            <p:nvPr/>
          </p:nvSpPr>
          <p:spPr bwMode="auto">
            <a:xfrm>
              <a:off x="3060" y="2544"/>
              <a:ext cx="669" cy="1284"/>
            </a:xfrm>
            <a:custGeom>
              <a:avLst/>
              <a:gdLst>
                <a:gd name="T0" fmla="*/ 669 w 669"/>
                <a:gd name="T1" fmla="*/ 353 h 1296"/>
                <a:gd name="T2" fmla="*/ 0 w 669"/>
                <a:gd name="T3" fmla="*/ 0 h 1296"/>
                <a:gd name="T4" fmla="*/ 666 w 669"/>
                <a:gd name="T5" fmla="*/ 728 h 1296"/>
                <a:gd name="T6" fmla="*/ 669 w 669"/>
                <a:gd name="T7" fmla="*/ 353 h 1296"/>
                <a:gd name="T8" fmla="*/ 0 60000 65536"/>
                <a:gd name="T9" fmla="*/ 0 60000 65536"/>
                <a:gd name="T10" fmla="*/ 0 60000 65536"/>
                <a:gd name="T11" fmla="*/ 0 60000 65536"/>
                <a:gd name="T12" fmla="*/ 0 w 669"/>
                <a:gd name="T13" fmla="*/ 0 h 1296"/>
                <a:gd name="T14" fmla="*/ 669 w 669"/>
                <a:gd name="T15" fmla="*/ 1296 h 1296"/>
              </a:gdLst>
              <a:ahLst/>
              <a:cxnLst>
                <a:cxn ang="T8">
                  <a:pos x="T0" y="T1"/>
                </a:cxn>
                <a:cxn ang="T9">
                  <a:pos x="T2" y="T3"/>
                </a:cxn>
                <a:cxn ang="T10">
                  <a:pos x="T4" y="T5"/>
                </a:cxn>
                <a:cxn ang="T11">
                  <a:pos x="T6" y="T7"/>
                </a:cxn>
              </a:cxnLst>
              <a:rect l="T12" t="T13" r="T14" b="T15"/>
              <a:pathLst>
                <a:path w="669" h="1296">
                  <a:moveTo>
                    <a:pt x="669" y="627"/>
                  </a:moveTo>
                  <a:lnTo>
                    <a:pt x="0" y="0"/>
                  </a:lnTo>
                  <a:lnTo>
                    <a:pt x="666" y="1296"/>
                  </a:lnTo>
                  <a:lnTo>
                    <a:pt x="669" y="627"/>
                  </a:lnTo>
                  <a:close/>
                </a:path>
              </a:pathLst>
            </a:custGeom>
            <a:solidFill>
              <a:schemeClr val="accent3"/>
            </a:solidFill>
            <a:ln w="3175">
              <a:solidFill>
                <a:srgbClr val="000000"/>
              </a:solidFill>
              <a:round/>
              <a:headEnd type="none" w="sm" len="sm"/>
              <a:tailEnd type="none" w="sm" len="sm"/>
            </a:ln>
          </p:spPr>
          <p:txBody>
            <a:bodyPr lIns="45891" tIns="45891" rIns="45891" bIns="45891"/>
            <a:lstStyle/>
            <a:p>
              <a:endParaRPr lang="en-US"/>
            </a:p>
          </p:txBody>
        </p:sp>
        <p:sp>
          <p:nvSpPr>
            <p:cNvPr id="13321" name="Freeform 9"/>
            <p:cNvSpPr>
              <a:spLocks/>
            </p:cNvSpPr>
            <p:nvPr/>
          </p:nvSpPr>
          <p:spPr bwMode="auto">
            <a:xfrm>
              <a:off x="3060" y="2544"/>
              <a:ext cx="2196" cy="624"/>
            </a:xfrm>
            <a:custGeom>
              <a:avLst/>
              <a:gdLst>
                <a:gd name="T0" fmla="*/ 2196 w 2196"/>
                <a:gd name="T1" fmla="*/ 191 h 636"/>
                <a:gd name="T2" fmla="*/ 0 w 2196"/>
                <a:gd name="T3" fmla="*/ 0 h 636"/>
                <a:gd name="T4" fmla="*/ 672 w 2196"/>
                <a:gd name="T5" fmla="*/ 195 h 636"/>
                <a:gd name="T6" fmla="*/ 2196 w 2196"/>
                <a:gd name="T7" fmla="*/ 191 h 636"/>
                <a:gd name="T8" fmla="*/ 0 60000 65536"/>
                <a:gd name="T9" fmla="*/ 0 60000 65536"/>
                <a:gd name="T10" fmla="*/ 0 60000 65536"/>
                <a:gd name="T11" fmla="*/ 0 60000 65536"/>
                <a:gd name="T12" fmla="*/ 0 w 2196"/>
                <a:gd name="T13" fmla="*/ 0 h 636"/>
                <a:gd name="T14" fmla="*/ 2196 w 2196"/>
                <a:gd name="T15" fmla="*/ 636 h 636"/>
              </a:gdLst>
              <a:ahLst/>
              <a:cxnLst>
                <a:cxn ang="T8">
                  <a:pos x="T0" y="T1"/>
                </a:cxn>
                <a:cxn ang="T9">
                  <a:pos x="T2" y="T3"/>
                </a:cxn>
                <a:cxn ang="T10">
                  <a:pos x="T4" y="T5"/>
                </a:cxn>
                <a:cxn ang="T11">
                  <a:pos x="T6" y="T7"/>
                </a:cxn>
              </a:cxnLst>
              <a:rect l="T12" t="T13" r="T14" b="T15"/>
              <a:pathLst>
                <a:path w="2196" h="636">
                  <a:moveTo>
                    <a:pt x="2196" y="624"/>
                  </a:moveTo>
                  <a:lnTo>
                    <a:pt x="0" y="0"/>
                  </a:lnTo>
                  <a:lnTo>
                    <a:pt x="672" y="636"/>
                  </a:lnTo>
                  <a:lnTo>
                    <a:pt x="2196" y="624"/>
                  </a:lnTo>
                  <a:close/>
                </a:path>
              </a:pathLst>
            </a:custGeom>
            <a:solidFill>
              <a:schemeClr val="tx2"/>
            </a:solidFill>
            <a:ln w="3175">
              <a:solidFill>
                <a:schemeClr val="tx1"/>
              </a:solidFill>
              <a:round/>
              <a:headEnd type="none" w="sm" len="sm"/>
              <a:tailEnd type="none" w="sm" len="sm"/>
            </a:ln>
          </p:spPr>
          <p:txBody>
            <a:bodyPr lIns="45891" tIns="45891" rIns="45891" bIns="45891"/>
            <a:lstStyle/>
            <a:p>
              <a:endParaRPr lang="en-US"/>
            </a:p>
          </p:txBody>
        </p:sp>
        <p:sp>
          <p:nvSpPr>
            <p:cNvPr id="13322" name="Rectangle 10"/>
            <p:cNvSpPr>
              <a:spLocks noChangeArrowheads="1"/>
            </p:cNvSpPr>
            <p:nvPr/>
          </p:nvSpPr>
          <p:spPr bwMode="auto">
            <a:xfrm>
              <a:off x="3729" y="3169"/>
              <a:ext cx="1523" cy="650"/>
            </a:xfrm>
            <a:prstGeom prst="rect">
              <a:avLst/>
            </a:prstGeom>
            <a:solidFill>
              <a:schemeClr val="bg1"/>
            </a:solidFill>
            <a:ln w="38100">
              <a:solidFill>
                <a:schemeClr val="tx1"/>
              </a:solidFill>
              <a:miter lim="800000"/>
              <a:headEnd/>
              <a:tailEnd/>
            </a:ln>
          </p:spPr>
          <p:txBody>
            <a:bodyPr lIns="45891" tIns="45891" rIns="45891" bIns="4589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13323" name="Rectangle 11"/>
            <p:cNvSpPr>
              <a:spLocks noChangeArrowheads="1"/>
            </p:cNvSpPr>
            <p:nvPr/>
          </p:nvSpPr>
          <p:spPr bwMode="auto">
            <a:xfrm>
              <a:off x="3552" y="3168"/>
              <a:ext cx="1903"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45891" tIns="45891" rIns="45891" bIns="45891"/>
            <a:lstStyle>
              <a:lvl1pPr defTabSz="820738">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defTabSz="820738">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defTabSz="820738">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defTabSz="820738">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defTabSz="820738">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0"/>
                </a:spcBef>
                <a:buClrTx/>
                <a:buSzTx/>
                <a:buFontTx/>
                <a:buNone/>
              </a:pPr>
              <a:r>
                <a:rPr lang="en-US" altLang="en-US" sz="2500" dirty="0">
                  <a:solidFill>
                    <a:schemeClr val="tx2"/>
                  </a:solidFill>
                  <a:latin typeface="Arial" panose="020B0604020202020204" pitchFamily="34" charset="0"/>
                </a:rPr>
                <a:t>Part B </a:t>
              </a:r>
            </a:p>
            <a:p>
              <a:pPr algn="ctr">
                <a:lnSpc>
                  <a:spcPct val="80000"/>
                </a:lnSpc>
                <a:spcBef>
                  <a:spcPct val="0"/>
                </a:spcBef>
                <a:buClrTx/>
                <a:buSzTx/>
                <a:buFontTx/>
                <a:buNone/>
              </a:pPr>
              <a:r>
                <a:rPr lang="en-US" altLang="en-US" sz="2600" dirty="0">
                  <a:solidFill>
                    <a:schemeClr val="tx2"/>
                  </a:solidFill>
                  <a:latin typeface="Arial" panose="020B0604020202020204" pitchFamily="34" charset="0"/>
                </a:rPr>
                <a:t>Medical </a:t>
              </a:r>
            </a:p>
            <a:p>
              <a:pPr algn="ctr">
                <a:lnSpc>
                  <a:spcPct val="80000"/>
                </a:lnSpc>
                <a:spcBef>
                  <a:spcPct val="0"/>
                </a:spcBef>
                <a:buClrTx/>
                <a:buSzTx/>
                <a:buFontTx/>
                <a:buNone/>
              </a:pPr>
              <a:r>
                <a:rPr lang="en-US" altLang="en-US" sz="2600" dirty="0">
                  <a:solidFill>
                    <a:schemeClr val="tx2"/>
                  </a:solidFill>
                  <a:latin typeface="Arial" panose="020B0604020202020204" pitchFamily="34" charset="0"/>
                </a:rPr>
                <a:t>Insurance</a:t>
              </a:r>
            </a:p>
            <a:p>
              <a:pPr algn="ctr">
                <a:lnSpc>
                  <a:spcPct val="80000"/>
                </a:lnSpc>
                <a:spcBef>
                  <a:spcPct val="0"/>
                </a:spcBef>
                <a:buClrTx/>
                <a:buSzTx/>
                <a:buFontTx/>
                <a:buNone/>
              </a:pPr>
              <a:endParaRPr lang="en-US" altLang="en-US" sz="2600" dirty="0">
                <a:latin typeface="Arial" panose="020B0604020202020204" pitchFamily="34" charset="0"/>
              </a:endParaRPr>
            </a:p>
          </p:txBody>
        </p:sp>
        <p:sp>
          <p:nvSpPr>
            <p:cNvPr id="13324" name="Rectangle 12"/>
            <p:cNvSpPr>
              <a:spLocks noChangeArrowheads="1"/>
            </p:cNvSpPr>
            <p:nvPr/>
          </p:nvSpPr>
          <p:spPr bwMode="auto">
            <a:xfrm>
              <a:off x="2263" y="1920"/>
              <a:ext cx="1637" cy="615"/>
            </a:xfrm>
            <a:prstGeom prst="rect">
              <a:avLst/>
            </a:prstGeom>
            <a:solidFill>
              <a:schemeClr val="bg1"/>
            </a:solidFill>
            <a:ln w="57150">
              <a:solidFill>
                <a:schemeClr val="tx1"/>
              </a:solidFill>
              <a:miter lim="800000"/>
              <a:headEnd/>
              <a:tailEnd/>
            </a:ln>
          </p:spPr>
          <p:txBody>
            <a:bodyPr lIns="45891" tIns="45891" rIns="45891" bIns="4589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13325" name="Rectangle 13"/>
            <p:cNvSpPr>
              <a:spLocks noChangeArrowheads="1"/>
            </p:cNvSpPr>
            <p:nvPr/>
          </p:nvSpPr>
          <p:spPr bwMode="auto">
            <a:xfrm>
              <a:off x="2263" y="1920"/>
              <a:ext cx="1606"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45891" tIns="45891" rIns="45891" bIns="45891"/>
            <a:lstStyle>
              <a:lvl1pPr defTabSz="820738">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defTabSz="820738">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defTabSz="820738">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defTabSz="820738">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defTabSz="820738">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000" dirty="0">
                <a:latin typeface="Times New Roman" panose="02020603050405020304" pitchFamily="18" charset="0"/>
              </a:endParaRPr>
            </a:p>
            <a:p>
              <a:pPr algn="ctr">
                <a:spcBef>
                  <a:spcPct val="0"/>
                </a:spcBef>
                <a:buClrTx/>
                <a:buSzTx/>
                <a:buFontTx/>
                <a:buNone/>
              </a:pPr>
              <a:r>
                <a:rPr lang="en-US" altLang="en-US" sz="3000" dirty="0">
                  <a:solidFill>
                    <a:schemeClr val="tx2"/>
                  </a:solidFill>
                  <a:latin typeface="Arial" panose="020B0604020202020204" pitchFamily="34" charset="0"/>
                </a:rPr>
                <a:t>MEDICARE</a:t>
              </a:r>
            </a:p>
          </p:txBody>
        </p:sp>
      </p:grpSp>
    </p:spTree>
    <p:extLst>
      <p:ext uri="{BB962C8B-B14F-4D97-AF65-F5344CB8AC3E}">
        <p14:creationId xmlns:p14="http://schemas.microsoft.com/office/powerpoint/2010/main" val="2623185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29406" y="374650"/>
            <a:ext cx="8458200" cy="654049"/>
          </a:xfrm>
          <a:prstGeom prst="rect">
            <a:avLst/>
          </a:prstGeom>
          <a:noFill/>
          <a:ln>
            <a:noFill/>
          </a:ln>
        </p:spPr>
        <p:txBody>
          <a:bodyPr lIns="91429" tIns="45714" rIns="91429" bIns="45714" anchor="b"/>
          <a:lstStyle>
            <a:lvl1pPr defTabSz="820738">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defTabSz="820738">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defTabSz="820738">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defTabSz="820738">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defTabSz="820738">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4400" b="0" dirty="0">
                <a:solidFill>
                  <a:schemeClr val="accent2"/>
                </a:solidFill>
                <a:latin typeface="Arial" panose="020B0604020202020204" pitchFamily="34" charset="0"/>
              </a:rPr>
              <a:t>Medicare Part A</a:t>
            </a:r>
          </a:p>
        </p:txBody>
      </p:sp>
      <p:sp>
        <p:nvSpPr>
          <p:cNvPr id="50179" name="Freeform 3"/>
          <p:cNvSpPr>
            <a:spLocks/>
          </p:cNvSpPr>
          <p:nvPr/>
        </p:nvSpPr>
        <p:spPr bwMode="auto">
          <a:xfrm>
            <a:off x="4651375" y="2784475"/>
            <a:ext cx="3424238" cy="1360487"/>
          </a:xfrm>
          <a:custGeom>
            <a:avLst/>
            <a:gdLst>
              <a:gd name="T0" fmla="*/ 2147483646 w 5392"/>
              <a:gd name="T1" fmla="*/ 2147483646 h 2144"/>
              <a:gd name="T2" fmla="*/ 0 w 5392"/>
              <a:gd name="T3" fmla="*/ 0 h 2144"/>
              <a:gd name="T4" fmla="*/ 2147483646 w 5392"/>
              <a:gd name="T5" fmla="*/ 2147483646 h 2144"/>
              <a:gd name="T6" fmla="*/ 0 60000 65536"/>
              <a:gd name="T7" fmla="*/ 0 60000 65536"/>
              <a:gd name="T8" fmla="*/ 0 60000 65536"/>
              <a:gd name="T9" fmla="*/ 0 w 5392"/>
              <a:gd name="T10" fmla="*/ 0 h 2144"/>
              <a:gd name="T11" fmla="*/ 5392 w 5392"/>
              <a:gd name="T12" fmla="*/ 2144 h 2144"/>
            </a:gdLst>
            <a:ahLst/>
            <a:cxnLst>
              <a:cxn ang="T6">
                <a:pos x="T0" y="T1"/>
              </a:cxn>
              <a:cxn ang="T7">
                <a:pos x="T2" y="T3"/>
              </a:cxn>
              <a:cxn ang="T8">
                <a:pos x="T4" y="T5"/>
              </a:cxn>
            </a:cxnLst>
            <a:rect l="T9" t="T10" r="T11" b="T12"/>
            <a:pathLst>
              <a:path w="5392" h="2144">
                <a:moveTo>
                  <a:pt x="5392" y="2144"/>
                </a:moveTo>
                <a:lnTo>
                  <a:pt x="0" y="0"/>
                </a:lnTo>
                <a:lnTo>
                  <a:pt x="3165" y="2144"/>
                </a:lnTo>
              </a:path>
            </a:pathLst>
          </a:custGeom>
          <a:solidFill>
            <a:schemeClr val="tx2"/>
          </a:solidFill>
          <a:ln w="3175">
            <a:solidFill>
              <a:srgbClr val="000000"/>
            </a:solidFill>
            <a:round/>
            <a:headEnd type="none" w="sm" len="sm"/>
            <a:tailEnd type="none" w="sm" len="sm"/>
          </a:ln>
        </p:spPr>
        <p:txBody>
          <a:bodyPr/>
          <a:lstStyle/>
          <a:p>
            <a:endParaRPr lang="en-US"/>
          </a:p>
        </p:txBody>
      </p:sp>
      <p:sp>
        <p:nvSpPr>
          <p:cNvPr id="50180" name="Freeform 4"/>
          <p:cNvSpPr>
            <a:spLocks/>
          </p:cNvSpPr>
          <p:nvPr/>
        </p:nvSpPr>
        <p:spPr bwMode="auto">
          <a:xfrm>
            <a:off x="4662488" y="2795587"/>
            <a:ext cx="1998662" cy="2582863"/>
          </a:xfrm>
          <a:custGeom>
            <a:avLst/>
            <a:gdLst>
              <a:gd name="T0" fmla="*/ 2147483646 w 3148"/>
              <a:gd name="T1" fmla="*/ 2147483646 h 4069"/>
              <a:gd name="T2" fmla="*/ 0 w 3148"/>
              <a:gd name="T3" fmla="*/ 0 h 4069"/>
              <a:gd name="T4" fmla="*/ 2147483646 w 3148"/>
              <a:gd name="T5" fmla="*/ 2147483646 h 4069"/>
              <a:gd name="T6" fmla="*/ 0 60000 65536"/>
              <a:gd name="T7" fmla="*/ 0 60000 65536"/>
              <a:gd name="T8" fmla="*/ 0 60000 65536"/>
              <a:gd name="T9" fmla="*/ 0 w 3148"/>
              <a:gd name="T10" fmla="*/ 0 h 4069"/>
              <a:gd name="T11" fmla="*/ 3148 w 3148"/>
              <a:gd name="T12" fmla="*/ 4069 h 4069"/>
            </a:gdLst>
            <a:ahLst/>
            <a:cxnLst>
              <a:cxn ang="T6">
                <a:pos x="T0" y="T1"/>
              </a:cxn>
              <a:cxn ang="T7">
                <a:pos x="T2" y="T3"/>
              </a:cxn>
              <a:cxn ang="T8">
                <a:pos x="T4" y="T5"/>
              </a:cxn>
            </a:cxnLst>
            <a:rect l="T9" t="T10" r="T11" b="T12"/>
            <a:pathLst>
              <a:path w="3148" h="4069">
                <a:moveTo>
                  <a:pt x="3148" y="2127"/>
                </a:moveTo>
                <a:lnTo>
                  <a:pt x="0" y="0"/>
                </a:lnTo>
                <a:lnTo>
                  <a:pt x="3148" y="4069"/>
                </a:lnTo>
              </a:path>
            </a:pathLst>
          </a:custGeom>
          <a:solidFill>
            <a:schemeClr val="accent3"/>
          </a:solidFill>
          <a:ln w="3175">
            <a:solidFill>
              <a:srgbClr val="000000"/>
            </a:solidFill>
            <a:round/>
            <a:headEnd type="none" w="sm" len="sm"/>
            <a:tailEnd type="none" w="sm" len="sm"/>
          </a:ln>
        </p:spPr>
        <p:txBody>
          <a:bodyPr/>
          <a:lstStyle/>
          <a:p>
            <a:endParaRPr lang="en-US"/>
          </a:p>
        </p:txBody>
      </p:sp>
      <p:sp>
        <p:nvSpPr>
          <p:cNvPr id="50181" name="Rectangle 5"/>
          <p:cNvSpPr>
            <a:spLocks noChangeArrowheads="1"/>
          </p:cNvSpPr>
          <p:nvPr/>
        </p:nvSpPr>
        <p:spPr bwMode="auto">
          <a:xfrm>
            <a:off x="6662738" y="4146550"/>
            <a:ext cx="1409700" cy="1235075"/>
          </a:xfrm>
          <a:prstGeom prst="rect">
            <a:avLst/>
          </a:prstGeom>
          <a:solidFill>
            <a:schemeClr val="bg1"/>
          </a:solidFill>
          <a:ln w="38100">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50182" name="Freeform 6"/>
          <p:cNvSpPr>
            <a:spLocks/>
          </p:cNvSpPr>
          <p:nvPr/>
        </p:nvSpPr>
        <p:spPr bwMode="auto">
          <a:xfrm>
            <a:off x="4651375" y="2784475"/>
            <a:ext cx="250825" cy="2782887"/>
          </a:xfrm>
          <a:custGeom>
            <a:avLst/>
            <a:gdLst>
              <a:gd name="T0" fmla="*/ 2147483646 w 395"/>
              <a:gd name="T1" fmla="*/ 2147483646 h 4383"/>
              <a:gd name="T2" fmla="*/ 0 w 395"/>
              <a:gd name="T3" fmla="*/ 0 h 4383"/>
              <a:gd name="T4" fmla="*/ 2147483646 w 395"/>
              <a:gd name="T5" fmla="*/ 2147483646 h 4383"/>
              <a:gd name="T6" fmla="*/ 0 60000 65536"/>
              <a:gd name="T7" fmla="*/ 0 60000 65536"/>
              <a:gd name="T8" fmla="*/ 0 60000 65536"/>
              <a:gd name="T9" fmla="*/ 0 w 395"/>
              <a:gd name="T10" fmla="*/ 0 h 4383"/>
              <a:gd name="T11" fmla="*/ 395 w 395"/>
              <a:gd name="T12" fmla="*/ 4383 h 4383"/>
            </a:gdLst>
            <a:ahLst/>
            <a:cxnLst>
              <a:cxn ang="T6">
                <a:pos x="T0" y="T1"/>
              </a:cxn>
              <a:cxn ang="T7">
                <a:pos x="T2" y="T3"/>
              </a:cxn>
              <a:cxn ang="T8">
                <a:pos x="T4" y="T5"/>
              </a:cxn>
            </a:cxnLst>
            <a:rect l="T9" t="T10" r="T11" b="T12"/>
            <a:pathLst>
              <a:path w="395" h="4383">
                <a:moveTo>
                  <a:pt x="385" y="2445"/>
                </a:moveTo>
                <a:lnTo>
                  <a:pt x="0" y="0"/>
                </a:lnTo>
                <a:lnTo>
                  <a:pt x="395" y="4383"/>
                </a:lnTo>
              </a:path>
            </a:pathLst>
          </a:custGeom>
          <a:solidFill>
            <a:schemeClr val="accent3"/>
          </a:solidFill>
          <a:ln w="3175">
            <a:solidFill>
              <a:srgbClr val="000000"/>
            </a:solidFill>
            <a:round/>
            <a:headEnd type="none" w="sm" len="sm"/>
            <a:tailEnd type="none" w="sm" len="sm"/>
          </a:ln>
        </p:spPr>
        <p:txBody>
          <a:bodyPr/>
          <a:lstStyle/>
          <a:p>
            <a:endParaRPr lang="en-US"/>
          </a:p>
        </p:txBody>
      </p:sp>
      <p:sp>
        <p:nvSpPr>
          <p:cNvPr id="50183" name="Freeform 7"/>
          <p:cNvSpPr>
            <a:spLocks/>
          </p:cNvSpPr>
          <p:nvPr/>
        </p:nvSpPr>
        <p:spPr bwMode="auto">
          <a:xfrm>
            <a:off x="4651375" y="2784475"/>
            <a:ext cx="1638300" cy="1552575"/>
          </a:xfrm>
          <a:custGeom>
            <a:avLst/>
            <a:gdLst>
              <a:gd name="T0" fmla="*/ 2147483646 w 2579"/>
              <a:gd name="T1" fmla="*/ 2147483646 h 2445"/>
              <a:gd name="T2" fmla="*/ 0 w 2579"/>
              <a:gd name="T3" fmla="*/ 0 h 2445"/>
              <a:gd name="T4" fmla="*/ 2147483646 w 2579"/>
              <a:gd name="T5" fmla="*/ 2147483646 h 2445"/>
              <a:gd name="T6" fmla="*/ 0 60000 65536"/>
              <a:gd name="T7" fmla="*/ 0 60000 65536"/>
              <a:gd name="T8" fmla="*/ 0 60000 65536"/>
              <a:gd name="T9" fmla="*/ 0 w 2579"/>
              <a:gd name="T10" fmla="*/ 0 h 2445"/>
              <a:gd name="T11" fmla="*/ 2579 w 2579"/>
              <a:gd name="T12" fmla="*/ 2445 h 2445"/>
            </a:gdLst>
            <a:ahLst/>
            <a:cxnLst>
              <a:cxn ang="T6">
                <a:pos x="T0" y="T1"/>
              </a:cxn>
              <a:cxn ang="T7">
                <a:pos x="T2" y="T3"/>
              </a:cxn>
              <a:cxn ang="T8">
                <a:pos x="T4" y="T5"/>
              </a:cxn>
            </a:cxnLst>
            <a:rect l="T9" t="T10" r="T11" b="T12"/>
            <a:pathLst>
              <a:path w="2579" h="2445">
                <a:moveTo>
                  <a:pt x="2579" y="2445"/>
                </a:moveTo>
                <a:lnTo>
                  <a:pt x="0" y="0"/>
                </a:lnTo>
                <a:lnTo>
                  <a:pt x="385" y="2445"/>
                </a:lnTo>
              </a:path>
            </a:pathLst>
          </a:custGeom>
          <a:solidFill>
            <a:schemeClr val="tx2"/>
          </a:solidFill>
          <a:ln w="3175">
            <a:solidFill>
              <a:srgbClr val="000000"/>
            </a:solidFill>
            <a:round/>
            <a:headEnd type="none" w="sm" len="sm"/>
            <a:tailEnd type="none" w="sm" len="sm"/>
          </a:ln>
        </p:spPr>
        <p:txBody>
          <a:bodyPr/>
          <a:lstStyle/>
          <a:p>
            <a:endParaRPr lang="en-US"/>
          </a:p>
        </p:txBody>
      </p:sp>
      <p:sp>
        <p:nvSpPr>
          <p:cNvPr id="50184" name="Rectangle 8"/>
          <p:cNvSpPr>
            <a:spLocks noChangeArrowheads="1"/>
          </p:cNvSpPr>
          <p:nvPr/>
        </p:nvSpPr>
        <p:spPr bwMode="auto">
          <a:xfrm>
            <a:off x="4894263" y="4332287"/>
            <a:ext cx="1408112" cy="1236663"/>
          </a:xfrm>
          <a:prstGeom prst="rect">
            <a:avLst/>
          </a:prstGeom>
          <a:solidFill>
            <a:schemeClr val="bg1"/>
          </a:solidFill>
          <a:ln w="38100">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50185" name="Rectangle 9"/>
          <p:cNvSpPr>
            <a:spLocks noChangeArrowheads="1"/>
          </p:cNvSpPr>
          <p:nvPr/>
        </p:nvSpPr>
        <p:spPr bwMode="auto">
          <a:xfrm>
            <a:off x="4708525" y="4314825"/>
            <a:ext cx="1763713"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63500" tIns="63500" rIns="63500" bIns="6350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dirty="0">
                <a:solidFill>
                  <a:schemeClr val="tx2"/>
                </a:solidFill>
                <a:latin typeface="Arial" panose="020B0604020202020204" pitchFamily="34" charset="0"/>
              </a:rPr>
              <a:t>Home </a:t>
            </a:r>
          </a:p>
          <a:p>
            <a:pPr algn="ctr">
              <a:spcBef>
                <a:spcPct val="0"/>
              </a:spcBef>
              <a:buClrTx/>
              <a:buSzTx/>
              <a:buFontTx/>
              <a:buNone/>
            </a:pPr>
            <a:r>
              <a:rPr lang="en-US" altLang="en-US" sz="2400" dirty="0">
                <a:solidFill>
                  <a:schemeClr val="tx2"/>
                </a:solidFill>
                <a:latin typeface="Arial" panose="020B0604020202020204" pitchFamily="34" charset="0"/>
              </a:rPr>
              <a:t>Health </a:t>
            </a:r>
          </a:p>
          <a:p>
            <a:pPr algn="ctr">
              <a:spcBef>
                <a:spcPct val="0"/>
              </a:spcBef>
              <a:buClrTx/>
              <a:buSzTx/>
              <a:buFontTx/>
              <a:buNone/>
            </a:pPr>
            <a:r>
              <a:rPr lang="en-US" altLang="en-US" sz="2400" dirty="0">
                <a:solidFill>
                  <a:schemeClr val="tx2"/>
                </a:solidFill>
                <a:latin typeface="Arial" panose="020B0604020202020204" pitchFamily="34" charset="0"/>
              </a:rPr>
              <a:t>Care</a:t>
            </a:r>
            <a:endParaRPr lang="en-US" altLang="en-US" sz="900" b="0" dirty="0">
              <a:solidFill>
                <a:schemeClr val="tx2"/>
              </a:solidFill>
              <a:latin typeface="Arial" panose="020B0604020202020204" pitchFamily="34" charset="0"/>
            </a:endParaRPr>
          </a:p>
        </p:txBody>
      </p:sp>
      <p:sp>
        <p:nvSpPr>
          <p:cNvPr id="50186" name="Freeform 10"/>
          <p:cNvSpPr>
            <a:spLocks/>
          </p:cNvSpPr>
          <p:nvPr/>
        </p:nvSpPr>
        <p:spPr bwMode="auto">
          <a:xfrm>
            <a:off x="1238250" y="2773362"/>
            <a:ext cx="3413125" cy="1371600"/>
          </a:xfrm>
          <a:custGeom>
            <a:avLst/>
            <a:gdLst>
              <a:gd name="T0" fmla="*/ 0 w 5375"/>
              <a:gd name="T1" fmla="*/ 2147483646 h 2160"/>
              <a:gd name="T2" fmla="*/ 2147483646 w 5375"/>
              <a:gd name="T3" fmla="*/ 0 h 2160"/>
              <a:gd name="T4" fmla="*/ 2147483646 w 5375"/>
              <a:gd name="T5" fmla="*/ 2147483646 h 2160"/>
              <a:gd name="T6" fmla="*/ 0 60000 65536"/>
              <a:gd name="T7" fmla="*/ 0 60000 65536"/>
              <a:gd name="T8" fmla="*/ 0 60000 65536"/>
              <a:gd name="T9" fmla="*/ 0 w 5375"/>
              <a:gd name="T10" fmla="*/ 0 h 2160"/>
              <a:gd name="T11" fmla="*/ 5375 w 5375"/>
              <a:gd name="T12" fmla="*/ 2160 h 2160"/>
            </a:gdLst>
            <a:ahLst/>
            <a:cxnLst>
              <a:cxn ang="T6">
                <a:pos x="T0" y="T1"/>
              </a:cxn>
              <a:cxn ang="T7">
                <a:pos x="T2" y="T3"/>
              </a:cxn>
              <a:cxn ang="T8">
                <a:pos x="T4" y="T5"/>
              </a:cxn>
            </a:cxnLst>
            <a:rect l="T9" t="T10" r="T11" b="T12"/>
            <a:pathLst>
              <a:path w="5375" h="2160">
                <a:moveTo>
                  <a:pt x="0" y="2160"/>
                </a:moveTo>
                <a:lnTo>
                  <a:pt x="5375" y="0"/>
                </a:lnTo>
                <a:lnTo>
                  <a:pt x="2227" y="2143"/>
                </a:lnTo>
              </a:path>
            </a:pathLst>
          </a:custGeom>
          <a:solidFill>
            <a:schemeClr val="tx2"/>
          </a:solidFill>
          <a:ln w="3175">
            <a:solidFill>
              <a:srgbClr val="000000"/>
            </a:solidFill>
            <a:round/>
            <a:headEnd type="none" w="sm" len="sm"/>
            <a:tailEnd type="none" w="sm" len="sm"/>
          </a:ln>
        </p:spPr>
        <p:txBody>
          <a:bodyPr/>
          <a:lstStyle/>
          <a:p>
            <a:endParaRPr lang="en-US"/>
          </a:p>
        </p:txBody>
      </p:sp>
      <p:sp>
        <p:nvSpPr>
          <p:cNvPr id="50187" name="Freeform 11"/>
          <p:cNvSpPr>
            <a:spLocks/>
          </p:cNvSpPr>
          <p:nvPr/>
        </p:nvSpPr>
        <p:spPr bwMode="auto">
          <a:xfrm>
            <a:off x="2651125" y="2784475"/>
            <a:ext cx="2000250" cy="2586037"/>
          </a:xfrm>
          <a:custGeom>
            <a:avLst/>
            <a:gdLst>
              <a:gd name="T0" fmla="*/ 0 w 3151"/>
              <a:gd name="T1" fmla="*/ 2147483646 h 4073"/>
              <a:gd name="T2" fmla="*/ 2147483646 w 3151"/>
              <a:gd name="T3" fmla="*/ 0 h 4073"/>
              <a:gd name="T4" fmla="*/ 0 w 3151"/>
              <a:gd name="T5" fmla="*/ 2147483646 h 4073"/>
              <a:gd name="T6" fmla="*/ 0 60000 65536"/>
              <a:gd name="T7" fmla="*/ 0 60000 65536"/>
              <a:gd name="T8" fmla="*/ 0 60000 65536"/>
              <a:gd name="T9" fmla="*/ 0 w 3151"/>
              <a:gd name="T10" fmla="*/ 0 h 4073"/>
              <a:gd name="T11" fmla="*/ 3151 w 3151"/>
              <a:gd name="T12" fmla="*/ 4073 h 4073"/>
            </a:gdLst>
            <a:ahLst/>
            <a:cxnLst>
              <a:cxn ang="T6">
                <a:pos x="T0" y="T1"/>
              </a:cxn>
              <a:cxn ang="T7">
                <a:pos x="T2" y="T3"/>
              </a:cxn>
              <a:cxn ang="T8">
                <a:pos x="T4" y="T5"/>
              </a:cxn>
            </a:cxnLst>
            <a:rect l="T9" t="T10" r="T11" b="T12"/>
            <a:pathLst>
              <a:path w="3151" h="4073">
                <a:moveTo>
                  <a:pt x="0" y="2119"/>
                </a:moveTo>
                <a:lnTo>
                  <a:pt x="3151" y="0"/>
                </a:lnTo>
                <a:lnTo>
                  <a:pt x="0" y="4073"/>
                </a:lnTo>
              </a:path>
            </a:pathLst>
          </a:custGeom>
          <a:solidFill>
            <a:schemeClr val="accent3"/>
          </a:solidFill>
          <a:ln w="3175">
            <a:solidFill>
              <a:srgbClr val="000000"/>
            </a:solidFill>
            <a:round/>
            <a:headEnd type="none" w="sm" len="sm"/>
            <a:tailEnd type="none" w="sm" len="sm"/>
          </a:ln>
        </p:spPr>
        <p:txBody>
          <a:bodyPr/>
          <a:lstStyle/>
          <a:p>
            <a:endParaRPr lang="en-US"/>
          </a:p>
        </p:txBody>
      </p:sp>
      <p:sp>
        <p:nvSpPr>
          <p:cNvPr id="50188" name="Rectangle 12"/>
          <p:cNvSpPr>
            <a:spLocks noChangeArrowheads="1"/>
          </p:cNvSpPr>
          <p:nvPr/>
        </p:nvSpPr>
        <p:spPr bwMode="auto">
          <a:xfrm>
            <a:off x="1238250" y="4132262"/>
            <a:ext cx="1409700" cy="1236663"/>
          </a:xfrm>
          <a:prstGeom prst="rect">
            <a:avLst/>
          </a:prstGeom>
          <a:solidFill>
            <a:schemeClr val="bg1"/>
          </a:solidFill>
          <a:ln w="38100">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50189" name="Freeform 13"/>
          <p:cNvSpPr>
            <a:spLocks/>
          </p:cNvSpPr>
          <p:nvPr/>
        </p:nvSpPr>
        <p:spPr bwMode="auto">
          <a:xfrm>
            <a:off x="4418013" y="2784475"/>
            <a:ext cx="233362" cy="2806700"/>
          </a:xfrm>
          <a:custGeom>
            <a:avLst/>
            <a:gdLst>
              <a:gd name="T0" fmla="*/ 0 w 368"/>
              <a:gd name="T1" fmla="*/ 2147483646 h 4421"/>
              <a:gd name="T2" fmla="*/ 2147483646 w 368"/>
              <a:gd name="T3" fmla="*/ 0 h 4421"/>
              <a:gd name="T4" fmla="*/ 0 w 368"/>
              <a:gd name="T5" fmla="*/ 2147483646 h 4421"/>
              <a:gd name="T6" fmla="*/ 0 60000 65536"/>
              <a:gd name="T7" fmla="*/ 0 60000 65536"/>
              <a:gd name="T8" fmla="*/ 0 60000 65536"/>
              <a:gd name="T9" fmla="*/ 0 w 368"/>
              <a:gd name="T10" fmla="*/ 0 h 4421"/>
              <a:gd name="T11" fmla="*/ 368 w 368"/>
              <a:gd name="T12" fmla="*/ 4421 h 4421"/>
            </a:gdLst>
            <a:ahLst/>
            <a:cxnLst>
              <a:cxn ang="T6">
                <a:pos x="T0" y="T1"/>
              </a:cxn>
              <a:cxn ang="T7">
                <a:pos x="T2" y="T3"/>
              </a:cxn>
              <a:cxn ang="T8">
                <a:pos x="T4" y="T5"/>
              </a:cxn>
            </a:cxnLst>
            <a:rect l="T9" t="T10" r="T11" b="T12"/>
            <a:pathLst>
              <a:path w="368" h="4421">
                <a:moveTo>
                  <a:pt x="0" y="2478"/>
                </a:moveTo>
                <a:lnTo>
                  <a:pt x="368" y="0"/>
                </a:lnTo>
                <a:lnTo>
                  <a:pt x="0" y="4421"/>
                </a:lnTo>
              </a:path>
            </a:pathLst>
          </a:custGeom>
          <a:solidFill>
            <a:schemeClr val="accent3"/>
          </a:solidFill>
          <a:ln w="3175">
            <a:solidFill>
              <a:srgbClr val="000000"/>
            </a:solidFill>
            <a:round/>
            <a:headEnd type="none" w="sm" len="sm"/>
            <a:tailEnd type="none" w="sm" len="sm"/>
          </a:ln>
        </p:spPr>
        <p:txBody>
          <a:bodyPr/>
          <a:lstStyle/>
          <a:p>
            <a:endParaRPr lang="en-US"/>
          </a:p>
        </p:txBody>
      </p:sp>
      <p:sp>
        <p:nvSpPr>
          <p:cNvPr id="50190" name="Freeform 14"/>
          <p:cNvSpPr>
            <a:spLocks/>
          </p:cNvSpPr>
          <p:nvPr/>
        </p:nvSpPr>
        <p:spPr bwMode="auto">
          <a:xfrm>
            <a:off x="3003550" y="2784475"/>
            <a:ext cx="1647825" cy="1573212"/>
          </a:xfrm>
          <a:custGeom>
            <a:avLst/>
            <a:gdLst>
              <a:gd name="T0" fmla="*/ 0 w 2595"/>
              <a:gd name="T1" fmla="*/ 2147483646 h 2478"/>
              <a:gd name="T2" fmla="*/ 2147483646 w 2595"/>
              <a:gd name="T3" fmla="*/ 0 h 2478"/>
              <a:gd name="T4" fmla="*/ 2147483646 w 2595"/>
              <a:gd name="T5" fmla="*/ 2147483646 h 2478"/>
              <a:gd name="T6" fmla="*/ 0 60000 65536"/>
              <a:gd name="T7" fmla="*/ 0 60000 65536"/>
              <a:gd name="T8" fmla="*/ 0 60000 65536"/>
              <a:gd name="T9" fmla="*/ 0 w 2595"/>
              <a:gd name="T10" fmla="*/ 0 h 2478"/>
              <a:gd name="T11" fmla="*/ 2595 w 2595"/>
              <a:gd name="T12" fmla="*/ 2478 h 2478"/>
            </a:gdLst>
            <a:ahLst/>
            <a:cxnLst>
              <a:cxn ang="T6">
                <a:pos x="T0" y="T1"/>
              </a:cxn>
              <a:cxn ang="T7">
                <a:pos x="T2" y="T3"/>
              </a:cxn>
              <a:cxn ang="T8">
                <a:pos x="T4" y="T5"/>
              </a:cxn>
            </a:cxnLst>
            <a:rect l="T9" t="T10" r="T11" b="T12"/>
            <a:pathLst>
              <a:path w="2595" h="2478">
                <a:moveTo>
                  <a:pt x="0" y="2478"/>
                </a:moveTo>
                <a:lnTo>
                  <a:pt x="2595" y="0"/>
                </a:lnTo>
                <a:lnTo>
                  <a:pt x="2227" y="2478"/>
                </a:lnTo>
              </a:path>
            </a:pathLst>
          </a:custGeom>
          <a:solidFill>
            <a:schemeClr val="tx2"/>
          </a:solidFill>
          <a:ln w="3175">
            <a:solidFill>
              <a:srgbClr val="000000"/>
            </a:solidFill>
            <a:round/>
            <a:headEnd type="none" w="sm" len="sm"/>
            <a:tailEnd type="none" w="sm" len="sm"/>
          </a:ln>
        </p:spPr>
        <p:txBody>
          <a:bodyPr/>
          <a:lstStyle/>
          <a:p>
            <a:endParaRPr lang="en-US"/>
          </a:p>
        </p:txBody>
      </p:sp>
      <p:sp>
        <p:nvSpPr>
          <p:cNvPr id="50191" name="Rectangle 15"/>
          <p:cNvSpPr>
            <a:spLocks noChangeArrowheads="1"/>
          </p:cNvSpPr>
          <p:nvPr/>
        </p:nvSpPr>
        <p:spPr bwMode="auto">
          <a:xfrm>
            <a:off x="3003550" y="4359275"/>
            <a:ext cx="1409700" cy="1235075"/>
          </a:xfrm>
          <a:prstGeom prst="rect">
            <a:avLst/>
          </a:prstGeom>
          <a:solidFill>
            <a:schemeClr val="bg1"/>
          </a:solidFill>
          <a:ln w="38100">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50192" name="Text Box 16"/>
          <p:cNvSpPr txBox="1">
            <a:spLocks noChangeArrowheads="1"/>
          </p:cNvSpPr>
          <p:nvPr/>
        </p:nvSpPr>
        <p:spPr bwMode="auto">
          <a:xfrm>
            <a:off x="2133600" y="1600200"/>
            <a:ext cx="4849813" cy="1189037"/>
          </a:xfrm>
          <a:prstGeom prst="rect">
            <a:avLst/>
          </a:prstGeom>
          <a:solidFill>
            <a:schemeClr val="bg1"/>
          </a:solidFill>
          <a:ln w="57150">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200" dirty="0"/>
          </a:p>
          <a:p>
            <a:pPr algn="ctr">
              <a:spcBef>
                <a:spcPct val="0"/>
              </a:spcBef>
              <a:buClrTx/>
              <a:buSzTx/>
              <a:buFontTx/>
              <a:buNone/>
            </a:pPr>
            <a:r>
              <a:rPr lang="en-US" altLang="en-US" sz="4000" dirty="0">
                <a:latin typeface="Arial" panose="020B0604020202020204" pitchFamily="34" charset="0"/>
              </a:rPr>
              <a:t>Hospital Insurance</a:t>
            </a:r>
            <a:endParaRPr lang="en-US" altLang="en-US" sz="1000" dirty="0">
              <a:latin typeface="Arial" panose="020B0604020202020204" pitchFamily="34" charset="0"/>
            </a:endParaRPr>
          </a:p>
        </p:txBody>
      </p:sp>
      <p:sp>
        <p:nvSpPr>
          <p:cNvPr id="50193" name="Rectangle 17"/>
          <p:cNvSpPr>
            <a:spLocks noChangeArrowheads="1"/>
          </p:cNvSpPr>
          <p:nvPr/>
        </p:nvSpPr>
        <p:spPr bwMode="auto">
          <a:xfrm>
            <a:off x="2698750" y="4362450"/>
            <a:ext cx="2014538"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63500" tIns="63500" rIns="63500" bIns="6350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dirty="0">
                <a:solidFill>
                  <a:schemeClr val="tx2"/>
                </a:solidFill>
                <a:latin typeface="Arial" panose="020B0604020202020204" pitchFamily="34" charset="0"/>
              </a:rPr>
              <a:t>Skilled</a:t>
            </a:r>
          </a:p>
          <a:p>
            <a:pPr algn="ctr">
              <a:spcBef>
                <a:spcPct val="0"/>
              </a:spcBef>
              <a:buClrTx/>
              <a:buSzTx/>
              <a:buFontTx/>
              <a:buNone/>
            </a:pPr>
            <a:r>
              <a:rPr lang="en-US" altLang="en-US" sz="2400" dirty="0">
                <a:solidFill>
                  <a:schemeClr val="tx2"/>
                </a:solidFill>
                <a:latin typeface="Arial" panose="020B0604020202020204" pitchFamily="34" charset="0"/>
              </a:rPr>
              <a:t> Nursing </a:t>
            </a:r>
          </a:p>
          <a:p>
            <a:pPr algn="ctr">
              <a:spcBef>
                <a:spcPct val="0"/>
              </a:spcBef>
              <a:buClrTx/>
              <a:buSzTx/>
              <a:buFontTx/>
              <a:buNone/>
            </a:pPr>
            <a:r>
              <a:rPr lang="en-US" altLang="en-US" sz="2400" dirty="0">
                <a:solidFill>
                  <a:schemeClr val="tx2"/>
                </a:solidFill>
                <a:latin typeface="Arial" panose="020B0604020202020204" pitchFamily="34" charset="0"/>
              </a:rPr>
              <a:t>Facility</a:t>
            </a:r>
          </a:p>
          <a:p>
            <a:pPr algn="ctr">
              <a:spcBef>
                <a:spcPct val="0"/>
              </a:spcBef>
              <a:buClrTx/>
              <a:buSzTx/>
              <a:buFontTx/>
              <a:buNone/>
            </a:pPr>
            <a:endParaRPr lang="en-US" altLang="en-US" sz="2400" dirty="0">
              <a:solidFill>
                <a:srgbClr val="000000"/>
              </a:solidFill>
              <a:latin typeface="Times New Roman" panose="02020603050405020304" pitchFamily="18" charset="0"/>
            </a:endParaRPr>
          </a:p>
          <a:p>
            <a:pPr algn="ctr">
              <a:spcBef>
                <a:spcPct val="0"/>
              </a:spcBef>
              <a:buClrTx/>
              <a:buSzTx/>
              <a:buFontTx/>
              <a:buNone/>
            </a:pPr>
            <a:endParaRPr lang="en-US" altLang="en-US" sz="900" b="0" dirty="0">
              <a:solidFill>
                <a:srgbClr val="000000"/>
              </a:solidFill>
              <a:latin typeface="Times New Roman" panose="02020603050405020304" pitchFamily="18" charset="0"/>
            </a:endParaRPr>
          </a:p>
        </p:txBody>
      </p:sp>
      <p:sp>
        <p:nvSpPr>
          <p:cNvPr id="50194" name="Rectangle 18"/>
          <p:cNvSpPr>
            <a:spLocks noChangeArrowheads="1"/>
          </p:cNvSpPr>
          <p:nvPr/>
        </p:nvSpPr>
        <p:spPr bwMode="auto">
          <a:xfrm>
            <a:off x="1158875" y="4186237"/>
            <a:ext cx="15113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63500" tIns="63500" rIns="63500" bIns="6350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dirty="0">
                <a:latin typeface="Times New Roman" panose="02020603050405020304" pitchFamily="18" charset="0"/>
              </a:rPr>
              <a:t> </a:t>
            </a:r>
            <a:r>
              <a:rPr lang="en-US" altLang="en-US" sz="2400" dirty="0">
                <a:solidFill>
                  <a:schemeClr val="tx2"/>
                </a:solidFill>
                <a:latin typeface="Arial" panose="020B0604020202020204" pitchFamily="34" charset="0"/>
              </a:rPr>
              <a:t>Inpatient </a:t>
            </a:r>
          </a:p>
          <a:p>
            <a:pPr algn="ctr">
              <a:spcBef>
                <a:spcPct val="0"/>
              </a:spcBef>
              <a:buClrTx/>
              <a:buSzTx/>
              <a:buFontTx/>
              <a:buNone/>
            </a:pPr>
            <a:r>
              <a:rPr lang="en-US" altLang="en-US" sz="2400" dirty="0">
                <a:solidFill>
                  <a:schemeClr val="tx2"/>
                </a:solidFill>
                <a:latin typeface="Arial" panose="020B0604020202020204" pitchFamily="34" charset="0"/>
              </a:rPr>
              <a:t> Hospital</a:t>
            </a:r>
            <a:endParaRPr lang="en-US" altLang="en-US" sz="900" dirty="0">
              <a:solidFill>
                <a:schemeClr val="tx2"/>
              </a:solidFill>
              <a:latin typeface="Arial" panose="020B0604020202020204" pitchFamily="34" charset="0"/>
            </a:endParaRPr>
          </a:p>
        </p:txBody>
      </p:sp>
      <p:sp>
        <p:nvSpPr>
          <p:cNvPr id="50195" name="Rectangle 19"/>
          <p:cNvSpPr>
            <a:spLocks noChangeArrowheads="1"/>
          </p:cNvSpPr>
          <p:nvPr/>
        </p:nvSpPr>
        <p:spPr bwMode="auto">
          <a:xfrm>
            <a:off x="6527800" y="4365625"/>
            <a:ext cx="17621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63500" tIns="63500" rIns="63500" bIns="6350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dirty="0">
                <a:solidFill>
                  <a:schemeClr val="tx2"/>
                </a:solidFill>
                <a:latin typeface="Arial" panose="020B0604020202020204" pitchFamily="34" charset="0"/>
              </a:rPr>
              <a:t>Hospice</a:t>
            </a:r>
          </a:p>
        </p:txBody>
      </p:sp>
    </p:spTree>
    <p:extLst>
      <p:ext uri="{BB962C8B-B14F-4D97-AF65-F5344CB8AC3E}">
        <p14:creationId xmlns:p14="http://schemas.microsoft.com/office/powerpoint/2010/main" val="1668672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83779" y="712857"/>
            <a:ext cx="8655270" cy="685800"/>
          </a:xfrm>
        </p:spPr>
        <p:txBody>
          <a:bodyPr>
            <a:noAutofit/>
          </a:bodyPr>
          <a:lstStyle/>
          <a:p>
            <a:pPr algn="ctr"/>
            <a:r>
              <a:rPr lang="en-US" altLang="en-US" sz="4000" dirty="0">
                <a:latin typeface="Arial" panose="020B0604020202020204" pitchFamily="34" charset="0"/>
              </a:rPr>
              <a:t>Cost Of Enrolling In Medicare Part A</a:t>
            </a:r>
            <a:r>
              <a:rPr lang="en-US" altLang="en-US" sz="4000" dirty="0"/>
              <a:t> </a:t>
            </a:r>
          </a:p>
        </p:txBody>
      </p:sp>
      <p:sp>
        <p:nvSpPr>
          <p:cNvPr id="23555" name="Rectangle 3"/>
          <p:cNvSpPr>
            <a:spLocks noGrp="1" noChangeArrowheads="1"/>
          </p:cNvSpPr>
          <p:nvPr>
            <p:ph idx="1"/>
          </p:nvPr>
        </p:nvSpPr>
        <p:spPr>
          <a:xfrm>
            <a:off x="583324" y="1867237"/>
            <a:ext cx="7312003" cy="4013300"/>
          </a:xfrm>
        </p:spPr>
        <p:txBody>
          <a:bodyPr>
            <a:normAutofit/>
          </a:bodyPr>
          <a:lstStyle/>
          <a:p>
            <a:r>
              <a:rPr lang="en-US" altLang="en-US" sz="3200" b="0" dirty="0">
                <a:latin typeface="Arial" panose="020B0604020202020204" pitchFamily="34" charset="0"/>
                <a:cs typeface="Arial" panose="020B0604020202020204" pitchFamily="34" charset="0"/>
              </a:rPr>
              <a:t>Part A is free for people who have 40 quarters of work credit</a:t>
            </a:r>
          </a:p>
          <a:p>
            <a:pPr marL="0" indent="0">
              <a:buNone/>
            </a:pPr>
            <a:endParaRPr lang="en-US" altLang="en-US" sz="3200" b="0" dirty="0">
              <a:latin typeface="Arial" panose="020B0604020202020204" pitchFamily="34" charset="0"/>
              <a:cs typeface="Arial" panose="020B0604020202020204" pitchFamily="34" charset="0"/>
            </a:endParaRPr>
          </a:p>
          <a:p>
            <a:r>
              <a:rPr lang="en-US" altLang="en-US" sz="3200" dirty="0">
                <a:latin typeface="Arial" panose="020B0604020202020204" pitchFamily="34" charset="0"/>
                <a:cs typeface="Arial" panose="020B0604020202020204" pitchFamily="34" charset="0"/>
              </a:rPr>
              <a:t>Enrollment is automatic if you are drawing social security benefits</a:t>
            </a:r>
          </a:p>
          <a:p>
            <a:pPr marL="0" indent="0">
              <a:buNone/>
            </a:pPr>
            <a:endParaRPr lang="en-US" altLang="en-US" sz="3200" dirty="0">
              <a:latin typeface="Arial" panose="020B0604020202020204" pitchFamily="34" charset="0"/>
              <a:cs typeface="Arial" panose="020B0604020202020204" pitchFamily="34" charset="0"/>
            </a:endParaRPr>
          </a:p>
          <a:p>
            <a:r>
              <a:rPr lang="en-US" altLang="en-US" sz="3200" b="0" dirty="0">
                <a:latin typeface="Arial" panose="020B0604020202020204" pitchFamily="34" charset="0"/>
                <a:cs typeface="Arial" panose="020B0604020202020204" pitchFamily="34" charset="0"/>
              </a:rPr>
              <a:t>If Part A is free </a:t>
            </a:r>
            <a:r>
              <a:rPr lang="en-US" altLang="en-US" sz="3200" dirty="0">
                <a:latin typeface="Arial" panose="020B0604020202020204" pitchFamily="34" charset="0"/>
                <a:cs typeface="Arial" panose="020B0604020202020204" pitchFamily="34" charset="0"/>
              </a:rPr>
              <a:t>there isn’t a penalty for delaying enrollment</a:t>
            </a:r>
            <a:endParaRPr lang="en-US" altLang="en-US" sz="3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05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69631" y="187567"/>
            <a:ext cx="8874369" cy="675862"/>
          </a:xfrm>
          <a:noFill/>
        </p:spPr>
        <p:txBody>
          <a:bodyPr>
            <a:noAutofit/>
          </a:bodyPr>
          <a:lstStyle/>
          <a:p>
            <a:pPr algn="ctr" eaLnBrk="1" hangingPunct="1"/>
            <a:r>
              <a:rPr lang="en-US" altLang="en-US" sz="4400" dirty="0">
                <a:solidFill>
                  <a:schemeClr val="accent2"/>
                </a:solidFill>
                <a:latin typeface="Arial" panose="020B0604020202020204" pitchFamily="34" charset="0"/>
              </a:rPr>
              <a:t>What Is SHIIP?</a:t>
            </a:r>
          </a:p>
        </p:txBody>
      </p:sp>
      <p:sp>
        <p:nvSpPr>
          <p:cNvPr id="7171" name="Rectangle 3"/>
          <p:cNvSpPr>
            <a:spLocks noGrp="1" noChangeArrowheads="1"/>
          </p:cNvSpPr>
          <p:nvPr>
            <p:ph idx="4294967295"/>
          </p:nvPr>
        </p:nvSpPr>
        <p:spPr>
          <a:xfrm>
            <a:off x="438150" y="1818289"/>
            <a:ext cx="8106760" cy="3762703"/>
          </a:xfrm>
        </p:spPr>
        <p:txBody>
          <a:bodyPr>
            <a:normAutofit fontScale="92500" lnSpcReduction="10000"/>
          </a:bodyPr>
          <a:lstStyle/>
          <a:p>
            <a:pPr eaLnBrk="1" hangingPunct="1">
              <a:spcAft>
                <a:spcPct val="40000"/>
              </a:spcAft>
              <a:buClrTx/>
              <a:buFont typeface="Arial" panose="020B0604020202020204" pitchFamily="34" charset="0"/>
              <a:buChar char="•"/>
            </a:pPr>
            <a:r>
              <a:rPr lang="en-US" altLang="en-US" sz="2800" dirty="0">
                <a:latin typeface="Arial" panose="020B0604020202020204" pitchFamily="34" charset="0"/>
              </a:rPr>
              <a:t>Service of the State of Iowa Insurance Division</a:t>
            </a:r>
          </a:p>
          <a:p>
            <a:pPr eaLnBrk="1" hangingPunct="1">
              <a:spcAft>
                <a:spcPct val="40000"/>
              </a:spcAft>
              <a:buClrTx/>
              <a:buFont typeface="Arial" panose="020B0604020202020204" pitchFamily="34" charset="0"/>
              <a:buChar char="•"/>
            </a:pPr>
            <a:r>
              <a:rPr lang="en-US" altLang="en-US" sz="2800" dirty="0">
                <a:latin typeface="Arial" panose="020B0604020202020204" pitchFamily="34" charset="0"/>
              </a:rPr>
              <a:t>Help Iowans with questions and problems related to Medicare</a:t>
            </a:r>
          </a:p>
          <a:p>
            <a:pPr eaLnBrk="1" hangingPunct="1">
              <a:spcAft>
                <a:spcPct val="40000"/>
              </a:spcAft>
              <a:buClrTx/>
              <a:buFont typeface="Arial" panose="020B0604020202020204" pitchFamily="34" charset="0"/>
              <a:buChar char="•"/>
            </a:pPr>
            <a:r>
              <a:rPr lang="en-US" altLang="en-US" sz="2800" dirty="0">
                <a:latin typeface="Arial" panose="020B0604020202020204" pitchFamily="34" charset="0"/>
              </a:rPr>
              <a:t>Free</a:t>
            </a:r>
          </a:p>
          <a:p>
            <a:pPr eaLnBrk="1" hangingPunct="1">
              <a:spcAft>
                <a:spcPct val="40000"/>
              </a:spcAft>
              <a:buClrTx/>
              <a:buFont typeface="Arial" panose="020B0604020202020204" pitchFamily="34" charset="0"/>
              <a:buChar char="•"/>
            </a:pPr>
            <a:r>
              <a:rPr lang="en-US" altLang="en-US" sz="2800" dirty="0">
                <a:latin typeface="Arial" panose="020B0604020202020204" pitchFamily="34" charset="0"/>
              </a:rPr>
              <a:t>Confidential </a:t>
            </a:r>
          </a:p>
          <a:p>
            <a:pPr>
              <a:spcAft>
                <a:spcPct val="40000"/>
              </a:spcAft>
              <a:buClrTx/>
            </a:pPr>
            <a:r>
              <a:rPr lang="en-US" altLang="en-US" sz="2800" dirty="0">
                <a:latin typeface="Arial" panose="020B0604020202020204" pitchFamily="34" charset="0"/>
              </a:rPr>
              <a:t>Objective – doesn’t recommend or endorse specific companies, products of agents </a:t>
            </a:r>
          </a:p>
          <a:p>
            <a:pPr eaLnBrk="1" hangingPunct="1">
              <a:spcAft>
                <a:spcPct val="40000"/>
              </a:spcAft>
              <a:buClrTx/>
              <a:buFont typeface="Arial" panose="020B0604020202020204" pitchFamily="34" charset="0"/>
              <a:buChar char="•"/>
            </a:pPr>
            <a:endParaRPr lang="en-US" altLang="en-US" sz="2800" dirty="0">
              <a:latin typeface="Arial" panose="020B0604020202020204" pitchFamily="34" charset="0"/>
            </a:endParaRPr>
          </a:p>
        </p:txBody>
      </p:sp>
      <p:sp>
        <p:nvSpPr>
          <p:cNvPr id="3" name="Rectangle 2"/>
          <p:cNvSpPr/>
          <p:nvPr/>
        </p:nvSpPr>
        <p:spPr>
          <a:xfrm>
            <a:off x="477715" y="863429"/>
            <a:ext cx="8458200" cy="769441"/>
          </a:xfrm>
          <a:prstGeom prst="rect">
            <a:avLst/>
          </a:prstGeom>
        </p:spPr>
        <p:txBody>
          <a:bodyPr wrap="square">
            <a:spAutoFit/>
          </a:bodyPr>
          <a:lstStyle/>
          <a:p>
            <a:r>
              <a:rPr lang="en-US" altLang="en-US" sz="4400" b="1" dirty="0">
                <a:solidFill>
                  <a:schemeClr val="tx1"/>
                </a:solidFill>
              </a:rPr>
              <a:t>Objective Information Source</a:t>
            </a:r>
            <a:endParaRPr lang="en-US" sz="4400" b="1" dirty="0"/>
          </a:p>
        </p:txBody>
      </p:sp>
    </p:spTree>
    <p:extLst>
      <p:ext uri="{BB962C8B-B14F-4D97-AF65-F5344CB8AC3E}">
        <p14:creationId xmlns:p14="http://schemas.microsoft.com/office/powerpoint/2010/main" val="140760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60776" y="619971"/>
            <a:ext cx="8458200" cy="685799"/>
          </a:xfrm>
        </p:spPr>
        <p:txBody>
          <a:bodyPr>
            <a:noAutofit/>
          </a:bodyPr>
          <a:lstStyle/>
          <a:p>
            <a:pPr algn="ctr" eaLnBrk="1" hangingPunct="1"/>
            <a:r>
              <a:rPr lang="en-US" altLang="en-US" sz="4400" dirty="0"/>
              <a:t> </a:t>
            </a:r>
            <a:r>
              <a:rPr lang="en-US" altLang="en-US" sz="4400" dirty="0">
                <a:latin typeface="Arial" panose="020B0604020202020204" pitchFamily="34" charset="0"/>
              </a:rPr>
              <a:t>Part A Inpatient - What You Pay</a:t>
            </a:r>
          </a:p>
        </p:txBody>
      </p:sp>
      <p:graphicFrame>
        <p:nvGraphicFramePr>
          <p:cNvPr id="3" name="Table 2">
            <a:extLst>
              <a:ext uri="{FF2B5EF4-FFF2-40B4-BE49-F238E27FC236}">
                <a16:creationId xmlns:a16="http://schemas.microsoft.com/office/drawing/2014/main" xmlns="" id="{0D591E90-809F-403F-B63D-8FE801755A05}"/>
              </a:ext>
            </a:extLst>
          </p:cNvPr>
          <p:cNvGraphicFramePr>
            <a:graphicFrameLocks noGrp="1"/>
          </p:cNvGraphicFramePr>
          <p:nvPr>
            <p:extLst>
              <p:ext uri="{D42A27DB-BD31-4B8C-83A1-F6EECF244321}">
                <p14:modId xmlns:p14="http://schemas.microsoft.com/office/powerpoint/2010/main" val="3722174658"/>
              </p:ext>
            </p:extLst>
          </p:nvPr>
        </p:nvGraphicFramePr>
        <p:xfrm>
          <a:off x="452559" y="1669525"/>
          <a:ext cx="8345713" cy="3505199"/>
        </p:xfrm>
        <a:graphic>
          <a:graphicData uri="http://schemas.openxmlformats.org/drawingml/2006/table">
            <a:tbl>
              <a:tblPr firstRow="1" bandRow="1">
                <a:tableStyleId>{5C22544A-7EE6-4342-B048-85BDC9FD1C3A}</a:tableStyleId>
              </a:tblPr>
              <a:tblGrid>
                <a:gridCol w="2250529">
                  <a:extLst>
                    <a:ext uri="{9D8B030D-6E8A-4147-A177-3AD203B41FA5}">
                      <a16:colId xmlns:a16="http://schemas.microsoft.com/office/drawing/2014/main" xmlns="" val="866867907"/>
                    </a:ext>
                  </a:extLst>
                </a:gridCol>
                <a:gridCol w="2250529">
                  <a:extLst>
                    <a:ext uri="{9D8B030D-6E8A-4147-A177-3AD203B41FA5}">
                      <a16:colId xmlns:a16="http://schemas.microsoft.com/office/drawing/2014/main" xmlns="" val="1721227135"/>
                    </a:ext>
                  </a:extLst>
                </a:gridCol>
                <a:gridCol w="2425884">
                  <a:extLst>
                    <a:ext uri="{9D8B030D-6E8A-4147-A177-3AD203B41FA5}">
                      <a16:colId xmlns:a16="http://schemas.microsoft.com/office/drawing/2014/main" xmlns="" val="2284187337"/>
                    </a:ext>
                  </a:extLst>
                </a:gridCol>
                <a:gridCol w="1418771">
                  <a:extLst>
                    <a:ext uri="{9D8B030D-6E8A-4147-A177-3AD203B41FA5}">
                      <a16:colId xmlns:a16="http://schemas.microsoft.com/office/drawing/2014/main" xmlns="" val="2511992446"/>
                    </a:ext>
                  </a:extLst>
                </a:gridCol>
              </a:tblGrid>
              <a:tr h="901337">
                <a:tc>
                  <a:txBody>
                    <a:bodyPr/>
                    <a:lstStyle/>
                    <a:p>
                      <a:r>
                        <a:rPr lang="en-US" sz="2600" dirty="0"/>
                        <a:t>Days 1-60</a:t>
                      </a:r>
                    </a:p>
                  </a:txBody>
                  <a:tcPr marL="100149" marR="100149" marT="50074" marB="50074"/>
                </a:tc>
                <a:tc>
                  <a:txBody>
                    <a:bodyPr/>
                    <a:lstStyle/>
                    <a:p>
                      <a:r>
                        <a:rPr lang="en-US" sz="2600" dirty="0"/>
                        <a:t>Days 61-90</a:t>
                      </a:r>
                    </a:p>
                  </a:txBody>
                  <a:tcPr marL="100149" marR="100149" marT="50074" marB="50074"/>
                </a:tc>
                <a:tc>
                  <a:txBody>
                    <a:bodyPr/>
                    <a:lstStyle/>
                    <a:p>
                      <a:r>
                        <a:rPr lang="en-US" sz="2600" dirty="0"/>
                        <a:t>60 Lifetime</a:t>
                      </a:r>
                    </a:p>
                    <a:p>
                      <a:r>
                        <a:rPr lang="en-US" sz="2600" dirty="0"/>
                        <a:t>Reserve Days</a:t>
                      </a:r>
                    </a:p>
                  </a:txBody>
                  <a:tcPr marL="100149" marR="100149" marT="50074" marB="50074"/>
                </a:tc>
                <a:tc rowSpan="3">
                  <a:txBody>
                    <a:bodyPr/>
                    <a:lstStyle/>
                    <a:p>
                      <a:r>
                        <a:rPr lang="en-US" sz="2600" dirty="0"/>
                        <a:t>You </a:t>
                      </a:r>
                    </a:p>
                    <a:p>
                      <a:r>
                        <a:rPr lang="en-US" sz="2600" dirty="0"/>
                        <a:t>pay all costs</a:t>
                      </a:r>
                    </a:p>
                  </a:txBody>
                  <a:tcPr marL="100149" marR="100149" marT="50074" marB="50074"/>
                </a:tc>
                <a:extLst>
                  <a:ext uri="{0D108BD9-81ED-4DB2-BD59-A6C34878D82A}">
                    <a16:rowId xmlns:a16="http://schemas.microsoft.com/office/drawing/2014/main" xmlns="" val="3488000824"/>
                  </a:ext>
                </a:extLst>
              </a:tr>
              <a:tr h="1301931">
                <a:tc>
                  <a:txBody>
                    <a:bodyPr/>
                    <a:lstStyle/>
                    <a:p>
                      <a:pPr algn="ctr"/>
                      <a:r>
                        <a:rPr lang="en-US" sz="2600" b="1" dirty="0"/>
                        <a:t>Deductible</a:t>
                      </a:r>
                    </a:p>
                    <a:p>
                      <a:pPr algn="ctr"/>
                      <a:r>
                        <a:rPr lang="en-US" sz="2600" b="1" dirty="0"/>
                        <a:t>$1,600</a:t>
                      </a:r>
                    </a:p>
                  </a:txBody>
                  <a:tcPr marL="100149" marR="100149" marT="50074" marB="50074"/>
                </a:tc>
                <a:tc>
                  <a:txBody>
                    <a:bodyPr/>
                    <a:lstStyle/>
                    <a:p>
                      <a:pPr algn="ctr"/>
                      <a:r>
                        <a:rPr lang="en-US" sz="2600" b="1" dirty="0"/>
                        <a:t>Daily</a:t>
                      </a:r>
                    </a:p>
                    <a:p>
                      <a:pPr algn="ctr"/>
                      <a:r>
                        <a:rPr lang="en-US" sz="2600" b="1" dirty="0"/>
                        <a:t>Coinsurance</a:t>
                      </a:r>
                    </a:p>
                    <a:p>
                      <a:pPr algn="ctr"/>
                      <a:r>
                        <a:rPr lang="en-US" sz="2600" b="1" dirty="0"/>
                        <a:t>$400</a:t>
                      </a:r>
                    </a:p>
                  </a:txBody>
                  <a:tcPr marL="100149" marR="100149" marT="50074" marB="50074"/>
                </a:tc>
                <a:tc>
                  <a:txBody>
                    <a:bodyPr/>
                    <a:lstStyle/>
                    <a:p>
                      <a:pPr algn="ctr"/>
                      <a:r>
                        <a:rPr lang="en-US" sz="2600" b="1" dirty="0"/>
                        <a:t>Daily Coinsurance</a:t>
                      </a:r>
                    </a:p>
                    <a:p>
                      <a:pPr algn="ctr"/>
                      <a:r>
                        <a:rPr lang="en-US" sz="2600" b="1" dirty="0"/>
                        <a:t>$800</a:t>
                      </a:r>
                    </a:p>
                  </a:txBody>
                  <a:tcPr marL="100149" marR="100149" marT="50074" marB="50074"/>
                </a:tc>
                <a:tc vMerge="1">
                  <a:txBody>
                    <a:bodyPr/>
                    <a:lstStyle/>
                    <a:p>
                      <a:endParaRPr lang="en-US" dirty="0"/>
                    </a:p>
                  </a:txBody>
                  <a:tcPr/>
                </a:tc>
                <a:extLst>
                  <a:ext uri="{0D108BD9-81ED-4DB2-BD59-A6C34878D82A}">
                    <a16:rowId xmlns:a16="http://schemas.microsoft.com/office/drawing/2014/main" xmlns="" val="29828487"/>
                  </a:ext>
                </a:extLst>
              </a:tr>
              <a:tr h="1301931">
                <a:tc>
                  <a:txBody>
                    <a:bodyPr/>
                    <a:lstStyle/>
                    <a:p>
                      <a:pPr algn="ctr"/>
                      <a:r>
                        <a:rPr lang="en-US" sz="2600" dirty="0"/>
                        <a:t>Renewable days</a:t>
                      </a:r>
                    </a:p>
                  </a:txBody>
                  <a:tcPr marL="100149" marR="100149" marT="50074" marB="50074"/>
                </a:tc>
                <a:tc>
                  <a:txBody>
                    <a:bodyPr/>
                    <a:lstStyle/>
                    <a:p>
                      <a:pPr algn="ctr"/>
                      <a:r>
                        <a:rPr lang="en-US" sz="2600" dirty="0"/>
                        <a:t>Renewable days</a:t>
                      </a:r>
                    </a:p>
                  </a:txBody>
                  <a:tcPr marL="100149" marR="100149" marT="50074" marB="50074"/>
                </a:tc>
                <a:tc>
                  <a:txBody>
                    <a:bodyPr/>
                    <a:lstStyle/>
                    <a:p>
                      <a:pPr algn="ctr"/>
                      <a:r>
                        <a:rPr lang="en-US" sz="2600" dirty="0"/>
                        <a:t>Each day available only once</a:t>
                      </a:r>
                    </a:p>
                  </a:txBody>
                  <a:tcPr marL="100149" marR="100149" marT="50074" marB="50074"/>
                </a:tc>
                <a:tc vMerge="1">
                  <a:txBody>
                    <a:bodyPr/>
                    <a:lstStyle/>
                    <a:p>
                      <a:endParaRPr lang="en-US" dirty="0"/>
                    </a:p>
                  </a:txBody>
                  <a:tcPr/>
                </a:tc>
                <a:extLst>
                  <a:ext uri="{0D108BD9-81ED-4DB2-BD59-A6C34878D82A}">
                    <a16:rowId xmlns:a16="http://schemas.microsoft.com/office/drawing/2014/main" xmlns="" val="932735155"/>
                  </a:ext>
                </a:extLst>
              </a:tr>
            </a:tbl>
          </a:graphicData>
        </a:graphic>
      </p:graphicFrame>
    </p:spTree>
    <p:extLst>
      <p:ext uri="{BB962C8B-B14F-4D97-AF65-F5344CB8AC3E}">
        <p14:creationId xmlns:p14="http://schemas.microsoft.com/office/powerpoint/2010/main" val="3357799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68868" y="645863"/>
            <a:ext cx="8454231" cy="668338"/>
          </a:xfrm>
        </p:spPr>
        <p:txBody>
          <a:bodyPr>
            <a:noAutofit/>
          </a:bodyPr>
          <a:lstStyle/>
          <a:p>
            <a:pPr algn="ctr" eaLnBrk="1" hangingPunct="1"/>
            <a:r>
              <a:rPr lang="en-US" altLang="en-US" sz="4400" dirty="0">
                <a:latin typeface="Arial" panose="020B0604020202020204" pitchFamily="34" charset="0"/>
              </a:rPr>
              <a:t>Inpatient Hospital &amp; SNF </a:t>
            </a:r>
            <a:br>
              <a:rPr lang="en-US" altLang="en-US" sz="4400" dirty="0">
                <a:latin typeface="Arial" panose="020B0604020202020204" pitchFamily="34" charset="0"/>
              </a:rPr>
            </a:br>
            <a:r>
              <a:rPr lang="en-US" altLang="en-US" sz="4400" dirty="0">
                <a:latin typeface="Arial" panose="020B0604020202020204" pitchFamily="34" charset="0"/>
              </a:rPr>
              <a:t>Benefit Period</a:t>
            </a:r>
          </a:p>
        </p:txBody>
      </p:sp>
      <p:sp>
        <p:nvSpPr>
          <p:cNvPr id="52227" name="Rectangle 3"/>
          <p:cNvSpPr>
            <a:spLocks noChangeArrowheads="1"/>
          </p:cNvSpPr>
          <p:nvPr/>
        </p:nvSpPr>
        <p:spPr bwMode="auto">
          <a:xfrm>
            <a:off x="6434261" y="4535488"/>
            <a:ext cx="149701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76200" tIns="76200" rIns="76200" bIns="7620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800" b="0" dirty="0">
                <a:latin typeface="Arial" panose="020B0604020202020204" pitchFamily="34" charset="0"/>
              </a:rPr>
              <a:t>Benefit</a:t>
            </a:r>
          </a:p>
          <a:p>
            <a:pPr algn="ctr">
              <a:spcBef>
                <a:spcPct val="0"/>
              </a:spcBef>
              <a:buClrTx/>
              <a:buSzTx/>
              <a:buFontTx/>
              <a:buNone/>
            </a:pPr>
            <a:r>
              <a:rPr lang="en-US" altLang="en-US" sz="2800" b="0" noProof="1">
                <a:latin typeface="Arial" panose="020B0604020202020204" pitchFamily="34" charset="0"/>
              </a:rPr>
              <a:t>Period</a:t>
            </a:r>
          </a:p>
          <a:p>
            <a:pPr algn="ctr">
              <a:spcBef>
                <a:spcPct val="0"/>
              </a:spcBef>
              <a:buClrTx/>
              <a:buSzTx/>
              <a:buFontTx/>
              <a:buNone/>
            </a:pPr>
            <a:r>
              <a:rPr lang="en-US" altLang="en-US" sz="2800" b="0" dirty="0">
                <a:latin typeface="Arial" panose="020B0604020202020204" pitchFamily="34" charset="0"/>
              </a:rPr>
              <a:t>Ends</a:t>
            </a:r>
          </a:p>
        </p:txBody>
      </p:sp>
      <p:sp>
        <p:nvSpPr>
          <p:cNvPr id="52228" name="Rectangle 4"/>
          <p:cNvSpPr>
            <a:spLocks noChangeArrowheads="1"/>
          </p:cNvSpPr>
          <p:nvPr/>
        </p:nvSpPr>
        <p:spPr bwMode="auto">
          <a:xfrm>
            <a:off x="2670087" y="3402013"/>
            <a:ext cx="46132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76200" tIns="76200" rIns="76200" bIns="7620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600" noProof="1">
                <a:latin typeface="Arial" panose="020B0604020202020204" pitchFamily="34" charset="0"/>
              </a:rPr>
              <a:t>No Inpatient Hospital Care </a:t>
            </a:r>
          </a:p>
          <a:p>
            <a:pPr algn="ctr">
              <a:spcBef>
                <a:spcPct val="0"/>
              </a:spcBef>
              <a:buClrTx/>
              <a:buSzTx/>
              <a:buFontTx/>
              <a:buNone/>
            </a:pPr>
            <a:r>
              <a:rPr lang="en-US" altLang="en-US" sz="2600" noProof="1">
                <a:latin typeface="Arial" panose="020B0604020202020204" pitchFamily="34" charset="0"/>
              </a:rPr>
              <a:t>or Skilled Nursing Care</a:t>
            </a:r>
            <a:endParaRPr lang="en-US" altLang="en-US" sz="2800" noProof="1">
              <a:latin typeface="Arial" panose="020B0604020202020204" pitchFamily="34" charset="0"/>
            </a:endParaRPr>
          </a:p>
        </p:txBody>
      </p:sp>
      <p:sp>
        <p:nvSpPr>
          <p:cNvPr id="52229" name="Rectangle 5"/>
          <p:cNvSpPr>
            <a:spLocks noChangeArrowheads="1"/>
          </p:cNvSpPr>
          <p:nvPr/>
        </p:nvSpPr>
        <p:spPr bwMode="auto">
          <a:xfrm>
            <a:off x="2744700" y="2401888"/>
            <a:ext cx="4405312" cy="1006475"/>
          </a:xfrm>
          <a:prstGeom prst="rect">
            <a:avLst/>
          </a:prstGeom>
          <a:solidFill>
            <a:schemeClr val="bg1"/>
          </a:solidFill>
          <a:ln w="25400">
            <a:solidFill>
              <a:srgbClr val="993366"/>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52230" name="Rectangle 6"/>
          <p:cNvSpPr>
            <a:spLocks noChangeArrowheads="1"/>
          </p:cNvSpPr>
          <p:nvPr/>
        </p:nvSpPr>
        <p:spPr bwMode="auto">
          <a:xfrm>
            <a:off x="2860587" y="2362200"/>
            <a:ext cx="4191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76200" tIns="76200" rIns="76200" bIns="7620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800" dirty="0">
                <a:solidFill>
                  <a:schemeClr val="tx2"/>
                </a:solidFill>
                <a:latin typeface="Arial" panose="020B0604020202020204" pitchFamily="34" charset="0"/>
              </a:rPr>
              <a:t>OUT</a:t>
            </a:r>
          </a:p>
          <a:p>
            <a:pPr algn="ctr">
              <a:spcBef>
                <a:spcPct val="0"/>
              </a:spcBef>
              <a:buClrTx/>
              <a:buSzTx/>
              <a:buFontTx/>
              <a:buNone/>
            </a:pPr>
            <a:r>
              <a:rPr lang="en-US" altLang="en-US" sz="2800" b="0" dirty="0">
                <a:solidFill>
                  <a:schemeClr val="tx2"/>
                </a:solidFill>
                <a:latin typeface="Arial" panose="020B0604020202020204" pitchFamily="34" charset="0"/>
              </a:rPr>
              <a:t>60 consecutive days</a:t>
            </a:r>
          </a:p>
        </p:txBody>
      </p:sp>
      <p:sp>
        <p:nvSpPr>
          <p:cNvPr id="52231" name="Line 7"/>
          <p:cNvSpPr>
            <a:spLocks noChangeShapeType="1"/>
          </p:cNvSpPr>
          <p:nvPr/>
        </p:nvSpPr>
        <p:spPr bwMode="auto">
          <a:xfrm>
            <a:off x="2744700" y="3382963"/>
            <a:ext cx="0" cy="1262062"/>
          </a:xfrm>
          <a:prstGeom prst="line">
            <a:avLst/>
          </a:prstGeom>
          <a:noFill/>
          <a:ln w="25400">
            <a:solidFill>
              <a:srgbClr val="99336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2232" name="Line 8"/>
          <p:cNvSpPr>
            <a:spLocks noChangeShapeType="1"/>
          </p:cNvSpPr>
          <p:nvPr/>
        </p:nvSpPr>
        <p:spPr bwMode="auto">
          <a:xfrm>
            <a:off x="7150012" y="3425825"/>
            <a:ext cx="0" cy="1262063"/>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2233" name="Group 9"/>
          <p:cNvGrpSpPr>
            <a:grpSpLocks/>
          </p:cNvGrpSpPr>
          <p:nvPr/>
        </p:nvGrpSpPr>
        <p:grpSpPr bwMode="auto">
          <a:xfrm>
            <a:off x="423560" y="2416175"/>
            <a:ext cx="7091363" cy="3827463"/>
            <a:chOff x="656" y="1522"/>
            <a:chExt cx="4467" cy="2411"/>
          </a:xfrm>
        </p:grpSpPr>
        <p:sp>
          <p:nvSpPr>
            <p:cNvPr id="52236" name="Rectangle 10"/>
            <p:cNvSpPr>
              <a:spLocks noChangeArrowheads="1"/>
            </p:cNvSpPr>
            <p:nvPr/>
          </p:nvSpPr>
          <p:spPr bwMode="auto">
            <a:xfrm>
              <a:off x="656" y="2868"/>
              <a:ext cx="1044" cy="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76200" tIns="76200" rIns="76200" bIns="7620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800" b="0" dirty="0">
                  <a:latin typeface="Arial" panose="020B0604020202020204" pitchFamily="34" charset="0"/>
                </a:rPr>
                <a:t>Benefit </a:t>
              </a:r>
            </a:p>
            <a:p>
              <a:pPr algn="ctr">
                <a:spcBef>
                  <a:spcPct val="0"/>
                </a:spcBef>
                <a:buClrTx/>
                <a:buSzTx/>
                <a:buFontTx/>
                <a:buNone/>
              </a:pPr>
              <a:r>
                <a:rPr lang="en-US" altLang="en-US" sz="2800" b="0" dirty="0">
                  <a:latin typeface="Arial" panose="020B0604020202020204" pitchFamily="34" charset="0"/>
                </a:rPr>
                <a:t>Period </a:t>
              </a:r>
            </a:p>
            <a:p>
              <a:pPr algn="ctr">
                <a:spcBef>
                  <a:spcPct val="0"/>
                </a:spcBef>
                <a:buClrTx/>
                <a:buSzTx/>
                <a:buFontTx/>
                <a:buNone/>
              </a:pPr>
              <a:r>
                <a:rPr lang="en-US" altLang="en-US" sz="2800" b="0" dirty="0">
                  <a:latin typeface="Arial" panose="020B0604020202020204" pitchFamily="34" charset="0"/>
                </a:rPr>
                <a:t>Begins</a:t>
              </a:r>
            </a:p>
          </p:txBody>
        </p:sp>
        <p:grpSp>
          <p:nvGrpSpPr>
            <p:cNvPr id="52237" name="Group 11"/>
            <p:cNvGrpSpPr>
              <a:grpSpLocks/>
            </p:cNvGrpSpPr>
            <p:nvPr/>
          </p:nvGrpSpPr>
          <p:grpSpPr bwMode="auto">
            <a:xfrm>
              <a:off x="1152" y="1522"/>
              <a:ext cx="3971" cy="1335"/>
              <a:chOff x="1152" y="1522"/>
              <a:chExt cx="3971" cy="1335"/>
            </a:xfrm>
          </p:grpSpPr>
          <p:sp>
            <p:nvSpPr>
              <p:cNvPr id="52238" name="Rectangle 12"/>
              <p:cNvSpPr>
                <a:spLocks noChangeArrowheads="1"/>
              </p:cNvSpPr>
              <p:nvPr/>
            </p:nvSpPr>
            <p:spPr bwMode="auto">
              <a:xfrm>
                <a:off x="1152" y="1522"/>
                <a:ext cx="981"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76200" tIns="76200" rIns="76200" bIns="7620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800" dirty="0">
                    <a:solidFill>
                      <a:schemeClr val="tx2"/>
                    </a:solidFill>
                    <a:latin typeface="Arial" panose="020B0604020202020204" pitchFamily="34" charset="0"/>
                  </a:rPr>
                  <a:t>IN</a:t>
                </a:r>
              </a:p>
              <a:p>
                <a:pPr algn="ctr">
                  <a:spcBef>
                    <a:spcPct val="0"/>
                  </a:spcBef>
                  <a:buClrTx/>
                  <a:buSzTx/>
                  <a:buFontTx/>
                  <a:buNone/>
                </a:pPr>
                <a:r>
                  <a:rPr lang="en-US" altLang="en-US" sz="2800" b="0" dirty="0">
                    <a:solidFill>
                      <a:schemeClr val="tx2"/>
                    </a:solidFill>
                    <a:latin typeface="Arial" panose="020B0604020202020204" pitchFamily="34" charset="0"/>
                  </a:rPr>
                  <a:t>hospital</a:t>
                </a:r>
                <a:endParaRPr lang="en-US" altLang="en-US" sz="2400" b="0" dirty="0">
                  <a:solidFill>
                    <a:schemeClr val="tx2"/>
                  </a:solidFill>
                  <a:latin typeface="Arial" panose="020B0604020202020204" pitchFamily="34" charset="0"/>
                </a:endParaRPr>
              </a:p>
            </p:txBody>
          </p:sp>
          <p:sp>
            <p:nvSpPr>
              <p:cNvPr id="52239" name="Line 13"/>
              <p:cNvSpPr>
                <a:spLocks noChangeShapeType="1"/>
              </p:cNvSpPr>
              <p:nvPr/>
            </p:nvSpPr>
            <p:spPr bwMode="auto">
              <a:xfrm>
                <a:off x="1152" y="1536"/>
                <a:ext cx="0" cy="1321"/>
              </a:xfrm>
              <a:prstGeom prst="line">
                <a:avLst/>
              </a:prstGeom>
              <a:noFill/>
              <a:ln w="19050">
                <a:solidFill>
                  <a:srgbClr val="99336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2240" name="Line 14"/>
              <p:cNvSpPr>
                <a:spLocks noChangeShapeType="1"/>
              </p:cNvSpPr>
              <p:nvPr/>
            </p:nvSpPr>
            <p:spPr bwMode="auto">
              <a:xfrm flipV="1">
                <a:off x="1152" y="2141"/>
                <a:ext cx="3971" cy="19"/>
              </a:xfrm>
              <a:prstGeom prst="line">
                <a:avLst/>
              </a:prstGeom>
              <a:noFill/>
              <a:ln w="762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6" name="TextBox 15"/>
          <p:cNvSpPr txBox="1"/>
          <p:nvPr/>
        </p:nvSpPr>
        <p:spPr>
          <a:xfrm>
            <a:off x="2214474" y="1716086"/>
            <a:ext cx="1371600" cy="646113"/>
          </a:xfrm>
          <a:prstGeom prst="rect">
            <a:avLst/>
          </a:prstGeom>
          <a:noFill/>
        </p:spPr>
        <p:txBody>
          <a:bodyPr>
            <a:spAutoFit/>
          </a:bodyPr>
          <a:lstStyle/>
          <a:p>
            <a:pPr eaLnBrk="1" hangingPunct="1">
              <a:defRPr/>
            </a:pPr>
            <a:r>
              <a:rPr lang="en-US" sz="1800" b="0" dirty="0">
                <a:solidFill>
                  <a:schemeClr val="tx1"/>
                </a:solidFill>
                <a:latin typeface="Arial" charset="0"/>
              </a:rPr>
              <a:t>Leave</a:t>
            </a:r>
          </a:p>
          <a:p>
            <a:pPr eaLnBrk="1" hangingPunct="1">
              <a:defRPr/>
            </a:pPr>
            <a:r>
              <a:rPr lang="en-US" sz="1800" b="0" dirty="0">
                <a:solidFill>
                  <a:schemeClr val="tx1"/>
                </a:solidFill>
                <a:latin typeface="Arial" charset="0"/>
              </a:rPr>
              <a:t>Hospital</a:t>
            </a:r>
          </a:p>
        </p:txBody>
      </p:sp>
      <p:sp>
        <p:nvSpPr>
          <p:cNvPr id="17" name="TextBox 16"/>
          <p:cNvSpPr txBox="1"/>
          <p:nvPr/>
        </p:nvSpPr>
        <p:spPr>
          <a:xfrm>
            <a:off x="862718" y="1774825"/>
            <a:ext cx="1219200" cy="646113"/>
          </a:xfrm>
          <a:prstGeom prst="rect">
            <a:avLst/>
          </a:prstGeom>
          <a:noFill/>
        </p:spPr>
        <p:txBody>
          <a:bodyPr>
            <a:spAutoFit/>
          </a:bodyPr>
          <a:lstStyle/>
          <a:p>
            <a:pPr eaLnBrk="1" hangingPunct="1">
              <a:defRPr/>
            </a:pPr>
            <a:r>
              <a:rPr lang="en-US" sz="1800" b="0" dirty="0">
                <a:solidFill>
                  <a:schemeClr val="tx1"/>
                </a:solidFill>
                <a:latin typeface="Arial" charset="0"/>
              </a:rPr>
              <a:t>Enter</a:t>
            </a:r>
            <a:r>
              <a:rPr lang="en-US" sz="1800" dirty="0">
                <a:solidFill>
                  <a:schemeClr val="tx2"/>
                </a:solidFill>
                <a:latin typeface="Arial" charset="0"/>
              </a:rPr>
              <a:t> </a:t>
            </a:r>
            <a:r>
              <a:rPr lang="en-US" sz="1800" b="0" dirty="0">
                <a:solidFill>
                  <a:schemeClr val="tx1"/>
                </a:solidFill>
                <a:latin typeface="Arial" charset="0"/>
              </a:rPr>
              <a:t>Hospital</a:t>
            </a:r>
          </a:p>
        </p:txBody>
      </p:sp>
    </p:spTree>
    <p:extLst>
      <p:ext uri="{BB962C8B-B14F-4D97-AF65-F5344CB8AC3E}">
        <p14:creationId xmlns:p14="http://schemas.microsoft.com/office/powerpoint/2010/main" val="1448920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42900" y="583186"/>
            <a:ext cx="8458200" cy="685800"/>
          </a:xfrm>
        </p:spPr>
        <p:txBody>
          <a:bodyPr>
            <a:noAutofit/>
          </a:bodyPr>
          <a:lstStyle/>
          <a:p>
            <a:pPr algn="ctr" eaLnBrk="1" hangingPunct="1"/>
            <a:r>
              <a:rPr lang="en-US" altLang="en-US" sz="4400" dirty="0">
                <a:latin typeface="Arial" panose="020B0604020202020204" pitchFamily="34" charset="0"/>
              </a:rPr>
              <a:t>Skilled Nursing Facility Care - What You Pay</a:t>
            </a:r>
          </a:p>
        </p:txBody>
      </p:sp>
      <p:sp>
        <p:nvSpPr>
          <p:cNvPr id="56324" name="Rectangle 4"/>
          <p:cNvSpPr>
            <a:spLocks noGrp="1" noChangeArrowheads="1"/>
          </p:cNvSpPr>
          <p:nvPr>
            <p:ph idx="1"/>
          </p:nvPr>
        </p:nvSpPr>
        <p:spPr>
          <a:xfrm>
            <a:off x="342900" y="1635213"/>
            <a:ext cx="8496300" cy="2016125"/>
          </a:xfrm>
          <a:noFill/>
        </p:spPr>
        <p:txBody>
          <a:bodyPr>
            <a:normAutofit/>
          </a:bodyPr>
          <a:lstStyle/>
          <a:p>
            <a:pPr eaLnBrk="1" hangingPunct="1">
              <a:lnSpc>
                <a:spcPct val="90000"/>
              </a:lnSpc>
              <a:buClrTx/>
              <a:buFont typeface="Wingdings" panose="05000000000000000000" pitchFamily="2" charset="2"/>
              <a:buNone/>
            </a:pPr>
            <a:r>
              <a:rPr lang="en-US" altLang="en-US" sz="3200" b="0" dirty="0">
                <a:latin typeface="Arial" panose="020B0604020202020204" pitchFamily="34" charset="0"/>
                <a:cs typeface="Arial" panose="020B0604020202020204" pitchFamily="34" charset="0"/>
              </a:rPr>
              <a:t>Requirements:</a:t>
            </a:r>
          </a:p>
          <a:p>
            <a:pPr marL="457200" indent="-457200" eaLnBrk="1" hangingPunct="1">
              <a:lnSpc>
                <a:spcPct val="90000"/>
              </a:lnSpc>
              <a:spcBef>
                <a:spcPct val="0"/>
              </a:spcBef>
              <a:buClrTx/>
              <a:buFont typeface="Arial" panose="020B0604020202020204" pitchFamily="34" charset="0"/>
              <a:buChar char="•"/>
            </a:pPr>
            <a:r>
              <a:rPr lang="en-US" altLang="en-US" sz="2600" b="0" dirty="0">
                <a:latin typeface="Arial" panose="020B0604020202020204" pitchFamily="34" charset="0"/>
                <a:cs typeface="Arial" panose="020B0604020202020204" pitchFamily="34" charset="0"/>
              </a:rPr>
              <a:t>3-day inpatient hospital stay</a:t>
            </a:r>
          </a:p>
          <a:p>
            <a:pPr marL="457200" indent="-457200" eaLnBrk="1" hangingPunct="1">
              <a:lnSpc>
                <a:spcPct val="90000"/>
              </a:lnSpc>
              <a:spcBef>
                <a:spcPct val="0"/>
              </a:spcBef>
              <a:buClrTx/>
              <a:buFont typeface="Arial" panose="020B0604020202020204" pitchFamily="34" charset="0"/>
              <a:buChar char="•"/>
            </a:pPr>
            <a:r>
              <a:rPr lang="en-US" altLang="en-US" sz="2600" b="0" dirty="0">
                <a:latin typeface="Arial" panose="020B0604020202020204" pitchFamily="34" charset="0"/>
                <a:cs typeface="Arial" panose="020B0604020202020204" pitchFamily="34" charset="0"/>
              </a:rPr>
              <a:t>Need daily skilled care</a:t>
            </a:r>
          </a:p>
          <a:p>
            <a:pPr marL="457200" indent="-457200" eaLnBrk="1" hangingPunct="1">
              <a:lnSpc>
                <a:spcPct val="90000"/>
              </a:lnSpc>
              <a:spcBef>
                <a:spcPct val="0"/>
              </a:spcBef>
              <a:buClrTx/>
              <a:buFont typeface="Arial" panose="020B0604020202020204" pitchFamily="34" charset="0"/>
              <a:buChar char="•"/>
            </a:pPr>
            <a:r>
              <a:rPr lang="en-US" altLang="en-US" sz="2600" b="0" dirty="0">
                <a:latin typeface="Arial" panose="020B0604020202020204" pitchFamily="34" charset="0"/>
                <a:cs typeface="Arial" panose="020B0604020202020204" pitchFamily="34" charset="0"/>
              </a:rPr>
              <a:t>Use a Medicare-certified skilled nursing facility (SNF)</a:t>
            </a:r>
          </a:p>
        </p:txBody>
      </p:sp>
      <p:graphicFrame>
        <p:nvGraphicFramePr>
          <p:cNvPr id="2" name="Table 1">
            <a:extLst>
              <a:ext uri="{FF2B5EF4-FFF2-40B4-BE49-F238E27FC236}">
                <a16:creationId xmlns:a16="http://schemas.microsoft.com/office/drawing/2014/main" xmlns="" id="{47C8FEBA-6DD1-4FBC-ADE3-5727663004B0}"/>
              </a:ext>
            </a:extLst>
          </p:cNvPr>
          <p:cNvGraphicFramePr>
            <a:graphicFrameLocks noGrp="1"/>
          </p:cNvGraphicFramePr>
          <p:nvPr>
            <p:extLst>
              <p:ext uri="{D42A27DB-BD31-4B8C-83A1-F6EECF244321}">
                <p14:modId xmlns:p14="http://schemas.microsoft.com/office/powerpoint/2010/main" val="929430831"/>
              </p:ext>
            </p:extLst>
          </p:nvPr>
        </p:nvGraphicFramePr>
        <p:xfrm>
          <a:off x="990600" y="3418205"/>
          <a:ext cx="6629400" cy="2316480"/>
        </p:xfrm>
        <a:graphic>
          <a:graphicData uri="http://schemas.openxmlformats.org/drawingml/2006/table">
            <a:tbl>
              <a:tblPr firstRow="1" bandRow="1">
                <a:tableStyleId>{5C22544A-7EE6-4342-B048-85BDC9FD1C3A}</a:tableStyleId>
              </a:tblPr>
              <a:tblGrid>
                <a:gridCol w="2525486">
                  <a:extLst>
                    <a:ext uri="{9D8B030D-6E8A-4147-A177-3AD203B41FA5}">
                      <a16:colId xmlns:a16="http://schemas.microsoft.com/office/drawing/2014/main" xmlns="" val="3476976409"/>
                    </a:ext>
                  </a:extLst>
                </a:gridCol>
                <a:gridCol w="2446564">
                  <a:extLst>
                    <a:ext uri="{9D8B030D-6E8A-4147-A177-3AD203B41FA5}">
                      <a16:colId xmlns:a16="http://schemas.microsoft.com/office/drawing/2014/main" xmlns="" val="4085640964"/>
                    </a:ext>
                  </a:extLst>
                </a:gridCol>
                <a:gridCol w="1657350">
                  <a:extLst>
                    <a:ext uri="{9D8B030D-6E8A-4147-A177-3AD203B41FA5}">
                      <a16:colId xmlns:a16="http://schemas.microsoft.com/office/drawing/2014/main" xmlns="" val="1202552595"/>
                    </a:ext>
                  </a:extLst>
                </a:gridCol>
              </a:tblGrid>
              <a:tr h="370840">
                <a:tc>
                  <a:txBody>
                    <a:bodyPr/>
                    <a:lstStyle/>
                    <a:p>
                      <a:pPr algn="ctr"/>
                      <a:r>
                        <a:rPr lang="en-US" sz="2800" dirty="0"/>
                        <a:t>Days </a:t>
                      </a:r>
                    </a:p>
                    <a:p>
                      <a:pPr algn="ctr"/>
                      <a:r>
                        <a:rPr lang="en-US" sz="2800" dirty="0"/>
                        <a:t>1-20</a:t>
                      </a:r>
                    </a:p>
                  </a:txBody>
                  <a:tcPr/>
                </a:tc>
                <a:tc>
                  <a:txBody>
                    <a:bodyPr/>
                    <a:lstStyle/>
                    <a:p>
                      <a:pPr algn="ctr"/>
                      <a:r>
                        <a:rPr lang="en-US" sz="2800" dirty="0"/>
                        <a:t>Days </a:t>
                      </a:r>
                    </a:p>
                    <a:p>
                      <a:pPr algn="ctr"/>
                      <a:r>
                        <a:rPr lang="en-US" sz="2800" dirty="0"/>
                        <a:t>21-100</a:t>
                      </a:r>
                    </a:p>
                  </a:txBody>
                  <a:tcPr/>
                </a:tc>
                <a:tc rowSpan="2">
                  <a:txBody>
                    <a:bodyPr/>
                    <a:lstStyle/>
                    <a:p>
                      <a:pPr algn="ctr"/>
                      <a:endParaRPr lang="en-US" sz="2800" dirty="0"/>
                    </a:p>
                    <a:p>
                      <a:pPr algn="ctr"/>
                      <a:r>
                        <a:rPr lang="en-US" sz="2800" dirty="0"/>
                        <a:t>You </a:t>
                      </a:r>
                    </a:p>
                    <a:p>
                      <a:pPr algn="ctr"/>
                      <a:r>
                        <a:rPr lang="en-US" sz="2800" dirty="0"/>
                        <a:t>pay all costs</a:t>
                      </a:r>
                    </a:p>
                  </a:txBody>
                  <a:tcPr/>
                </a:tc>
                <a:extLst>
                  <a:ext uri="{0D108BD9-81ED-4DB2-BD59-A6C34878D82A}">
                    <a16:rowId xmlns:a16="http://schemas.microsoft.com/office/drawing/2014/main" xmlns="" val="2401194419"/>
                  </a:ext>
                </a:extLst>
              </a:tr>
              <a:tr h="370840">
                <a:tc>
                  <a:txBody>
                    <a:bodyPr/>
                    <a:lstStyle/>
                    <a:p>
                      <a:pPr algn="ctr"/>
                      <a:r>
                        <a:rPr lang="en-US" sz="2800" b="1" dirty="0"/>
                        <a:t>Medicare pays</a:t>
                      </a:r>
                    </a:p>
                    <a:p>
                      <a:pPr algn="ctr"/>
                      <a:r>
                        <a:rPr lang="en-US" sz="2800" b="1" dirty="0"/>
                        <a:t>100%</a:t>
                      </a:r>
                    </a:p>
                  </a:txBody>
                  <a:tcPr/>
                </a:tc>
                <a:tc>
                  <a:txBody>
                    <a:bodyPr/>
                    <a:lstStyle/>
                    <a:p>
                      <a:pPr algn="ctr"/>
                      <a:r>
                        <a:rPr lang="en-US" sz="2800" b="1" dirty="0"/>
                        <a:t>Daily Coinsurance</a:t>
                      </a:r>
                    </a:p>
                    <a:p>
                      <a:pPr algn="ctr"/>
                      <a:r>
                        <a:rPr lang="en-US" sz="2800" b="1" dirty="0"/>
                        <a:t>$200</a:t>
                      </a:r>
                    </a:p>
                  </a:txBody>
                  <a:tcPr/>
                </a:tc>
                <a:tc vMerge="1">
                  <a:txBody>
                    <a:bodyPr/>
                    <a:lstStyle/>
                    <a:p>
                      <a:endParaRPr lang="en-US" dirty="0"/>
                    </a:p>
                  </a:txBody>
                  <a:tcPr/>
                </a:tc>
                <a:extLst>
                  <a:ext uri="{0D108BD9-81ED-4DB2-BD59-A6C34878D82A}">
                    <a16:rowId xmlns:a16="http://schemas.microsoft.com/office/drawing/2014/main" xmlns="" val="1208240144"/>
                  </a:ext>
                </a:extLst>
              </a:tr>
            </a:tbl>
          </a:graphicData>
        </a:graphic>
      </p:graphicFrame>
    </p:spTree>
    <p:extLst>
      <p:ext uri="{BB962C8B-B14F-4D97-AF65-F5344CB8AC3E}">
        <p14:creationId xmlns:p14="http://schemas.microsoft.com/office/powerpoint/2010/main" val="1352055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453783"/>
            <a:ext cx="8736228" cy="685800"/>
          </a:xfrm>
          <a:noFill/>
        </p:spPr>
        <p:txBody>
          <a:bodyPr lIns="82058" tIns="41029" rIns="82058" bIns="41029" anchor="t">
            <a:noAutofit/>
          </a:bodyPr>
          <a:lstStyle/>
          <a:p>
            <a:pPr algn="ctr" eaLnBrk="1" hangingPunct="1"/>
            <a:r>
              <a:rPr lang="en-US" altLang="en-US" sz="4000" dirty="0">
                <a:latin typeface="Arial" panose="020B0604020202020204" pitchFamily="34" charset="0"/>
              </a:rPr>
              <a:t>Home Health Care - What You Pay</a:t>
            </a:r>
            <a:endParaRPr lang="en-US" altLang="en-US" sz="4000" dirty="0"/>
          </a:p>
        </p:txBody>
      </p:sp>
      <p:sp>
        <p:nvSpPr>
          <p:cNvPr id="58371" name="Content Placeholder 3"/>
          <p:cNvSpPr>
            <a:spLocks noGrp="1"/>
          </p:cNvSpPr>
          <p:nvPr>
            <p:ph sz="half" idx="1"/>
          </p:nvPr>
        </p:nvSpPr>
        <p:spPr>
          <a:xfrm>
            <a:off x="252249" y="1186879"/>
            <a:ext cx="8781392" cy="5671121"/>
          </a:xfrm>
        </p:spPr>
        <p:txBody>
          <a:bodyPr>
            <a:normAutofit fontScale="25000" lnSpcReduction="20000"/>
          </a:bodyPr>
          <a:lstStyle/>
          <a:p>
            <a:pPr marL="0" indent="0">
              <a:buClrTx/>
              <a:buNone/>
            </a:pPr>
            <a:r>
              <a:rPr lang="en-US" altLang="en-US" sz="10400" dirty="0"/>
              <a:t>Covered Services at no cost if:</a:t>
            </a:r>
          </a:p>
          <a:p>
            <a:pPr marL="0" indent="0">
              <a:buClrTx/>
              <a:buNone/>
            </a:pPr>
            <a:endParaRPr lang="en-US" altLang="en-US" sz="10400" dirty="0"/>
          </a:p>
          <a:p>
            <a:pPr>
              <a:buClrTx/>
              <a:buFont typeface="Arial" panose="020B0604020202020204" pitchFamily="34" charset="0"/>
              <a:buChar char="•"/>
            </a:pPr>
            <a:r>
              <a:rPr lang="en-US" altLang="en-US" sz="10400" dirty="0"/>
              <a:t>Your doctor certifies you need, one or more of these services</a:t>
            </a:r>
          </a:p>
          <a:p>
            <a:pPr lvl="1">
              <a:buFont typeface="Arial" panose="020B0604020202020204" pitchFamily="34" charset="0"/>
              <a:buChar char="•"/>
            </a:pPr>
            <a:r>
              <a:rPr lang="en-US" altLang="en-US" sz="10400" dirty="0"/>
              <a:t>Skilled nursing care</a:t>
            </a:r>
          </a:p>
          <a:p>
            <a:pPr lvl="1">
              <a:buFont typeface="Arial" panose="020B0604020202020204" pitchFamily="34" charset="0"/>
              <a:buChar char="•"/>
            </a:pPr>
            <a:r>
              <a:rPr lang="en-US" altLang="en-US" sz="10400" dirty="0"/>
              <a:t>Physical Therapy</a:t>
            </a:r>
          </a:p>
          <a:p>
            <a:pPr lvl="1">
              <a:buFont typeface="Arial" panose="020B0604020202020204" pitchFamily="34" charset="0"/>
              <a:buChar char="•"/>
            </a:pPr>
            <a:r>
              <a:rPr lang="en-US" altLang="en-US" sz="10400" dirty="0"/>
              <a:t>Speech Therapy</a:t>
            </a:r>
          </a:p>
          <a:p>
            <a:pPr lvl="1">
              <a:buFont typeface="Arial" panose="020B0604020202020204" pitchFamily="34" charset="0"/>
              <a:buChar char="•"/>
            </a:pPr>
            <a:r>
              <a:rPr lang="en-US" altLang="en-US" sz="10400" dirty="0"/>
              <a:t>Occupational Therapy</a:t>
            </a:r>
          </a:p>
          <a:p>
            <a:pPr marL="457200" lvl="1" indent="0">
              <a:buNone/>
            </a:pPr>
            <a:endParaRPr lang="en-US" altLang="en-US" sz="10400" dirty="0"/>
          </a:p>
          <a:p>
            <a:pPr>
              <a:buClrTx/>
              <a:buFont typeface="Arial" panose="020B0604020202020204" pitchFamily="34" charset="0"/>
              <a:buChar char="•"/>
            </a:pPr>
            <a:r>
              <a:rPr lang="en-US" altLang="en-US" sz="10400" dirty="0"/>
              <a:t>Medicare Certified Home Health Agency</a:t>
            </a:r>
          </a:p>
          <a:p>
            <a:pPr marL="0" indent="0">
              <a:buClrTx/>
              <a:buNone/>
            </a:pPr>
            <a:endParaRPr lang="en-US" altLang="en-US" sz="10400" dirty="0"/>
          </a:p>
          <a:p>
            <a:pPr>
              <a:buClrTx/>
            </a:pPr>
            <a:r>
              <a:rPr lang="en-US" altLang="en-US" sz="10400" dirty="0"/>
              <a:t>You must be homebound</a:t>
            </a:r>
          </a:p>
          <a:p>
            <a:pPr>
              <a:buClrTx/>
              <a:buFont typeface="Arial" panose="020B0604020202020204" pitchFamily="34" charset="0"/>
              <a:buChar char="•"/>
            </a:pPr>
            <a:endParaRPr lang="en-US" altLang="en-US" sz="10400" dirty="0"/>
          </a:p>
          <a:p>
            <a:pPr marL="0" indent="0">
              <a:buClrTx/>
              <a:buNone/>
            </a:pPr>
            <a:r>
              <a:rPr lang="en-US" altLang="en-US" sz="9600" dirty="0"/>
              <a:t>Medicare will pay for part-time home health aid services</a:t>
            </a:r>
          </a:p>
          <a:p>
            <a:pPr marL="0" indent="0" algn="ctr">
              <a:buClrTx/>
              <a:buNone/>
            </a:pPr>
            <a:r>
              <a:rPr lang="en-US" altLang="en-US" sz="7400" dirty="0"/>
              <a:t>     </a:t>
            </a:r>
          </a:p>
          <a:p>
            <a:pPr marL="0" indent="0">
              <a:buClrTx/>
              <a:buNone/>
            </a:pPr>
            <a:endParaRPr lang="en-US" altLang="en-US" b="1" dirty="0"/>
          </a:p>
        </p:txBody>
      </p:sp>
    </p:spTree>
    <p:extLst>
      <p:ext uri="{BB962C8B-B14F-4D97-AF65-F5344CB8AC3E}">
        <p14:creationId xmlns:p14="http://schemas.microsoft.com/office/powerpoint/2010/main" val="780631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5888" y="373261"/>
            <a:ext cx="8793334" cy="685800"/>
          </a:xfrm>
          <a:noFill/>
        </p:spPr>
        <p:txBody>
          <a:bodyPr lIns="82058" tIns="41029" rIns="82058" bIns="41029" anchor="t">
            <a:noAutofit/>
          </a:bodyPr>
          <a:lstStyle/>
          <a:p>
            <a:pPr algn="ctr" eaLnBrk="1" hangingPunct="1"/>
            <a:r>
              <a:rPr lang="en-US" altLang="en-US" sz="4400" dirty="0">
                <a:latin typeface="Arial" panose="020B0604020202020204" pitchFamily="34" charset="0"/>
              </a:rPr>
              <a:t>Hospice Services </a:t>
            </a:r>
            <a:endParaRPr lang="en-US" altLang="en-US" sz="4400" dirty="0"/>
          </a:p>
        </p:txBody>
      </p:sp>
      <p:sp>
        <p:nvSpPr>
          <p:cNvPr id="60419" name="Content Placeholder 3"/>
          <p:cNvSpPr>
            <a:spLocks noGrp="1"/>
          </p:cNvSpPr>
          <p:nvPr>
            <p:ph sz="half" idx="1"/>
          </p:nvPr>
        </p:nvSpPr>
        <p:spPr>
          <a:xfrm>
            <a:off x="381000" y="1371600"/>
            <a:ext cx="8193088" cy="5344510"/>
          </a:xfrm>
        </p:spPr>
        <p:txBody>
          <a:bodyPr>
            <a:normAutofit/>
          </a:bodyPr>
          <a:lstStyle/>
          <a:p>
            <a:pPr>
              <a:buClrTx/>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Doctor must certify you are terminally ill with less than six months to live</a:t>
            </a:r>
          </a:p>
          <a:p>
            <a:pPr>
              <a:buClrTx/>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Hospice can be provided in your home or a Medicare-approved Hospice facility</a:t>
            </a:r>
          </a:p>
          <a:p>
            <a:pPr lvl="1">
              <a:buClrTx/>
            </a:pPr>
            <a:r>
              <a:rPr lang="en-US" altLang="en-US" sz="2900" dirty="0">
                <a:latin typeface="Arial" panose="020B0604020202020204" pitchFamily="34" charset="0"/>
                <a:cs typeface="Arial" panose="020B0604020202020204" pitchFamily="34" charset="0"/>
              </a:rPr>
              <a:t>Room and board are not covered </a:t>
            </a:r>
          </a:p>
          <a:p>
            <a:pPr>
              <a:buClrTx/>
            </a:pPr>
            <a:r>
              <a:rPr lang="en-US" altLang="en-US" sz="3200" dirty="0">
                <a:latin typeface="Arial" panose="020B0604020202020204" pitchFamily="34" charset="0"/>
                <a:cs typeface="Arial" panose="020B0604020202020204" pitchFamily="34" charset="0"/>
              </a:rPr>
              <a:t>You pay nothing for hospice care</a:t>
            </a:r>
          </a:p>
          <a:p>
            <a:pPr>
              <a:buClrTx/>
            </a:pPr>
            <a:r>
              <a:rPr lang="en-US" altLang="en-US" sz="3200" dirty="0">
                <a:latin typeface="Arial" panose="020B0604020202020204" pitchFamily="34" charset="0"/>
                <a:cs typeface="Arial" panose="020B0604020202020204" pitchFamily="34" charset="0"/>
              </a:rPr>
              <a:t>You may pay 5% of the approved amount for respite care</a:t>
            </a:r>
          </a:p>
          <a:p>
            <a:pPr>
              <a:buClrTx/>
            </a:pPr>
            <a:r>
              <a:rPr lang="en-US" altLang="en-US" sz="3200" dirty="0">
                <a:latin typeface="Arial" panose="020B0604020202020204" pitchFamily="34" charset="0"/>
                <a:cs typeface="Arial" panose="020B0604020202020204" pitchFamily="34" charset="0"/>
              </a:rPr>
              <a:t>You pay a copayment of up to $5 for prescriptions</a:t>
            </a:r>
          </a:p>
        </p:txBody>
      </p:sp>
    </p:spTree>
    <p:extLst>
      <p:ext uri="{BB962C8B-B14F-4D97-AF65-F5344CB8AC3E}">
        <p14:creationId xmlns:p14="http://schemas.microsoft.com/office/powerpoint/2010/main" val="1504971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2144713" y="296560"/>
            <a:ext cx="4738688" cy="685800"/>
          </a:xfrm>
          <a:prstGeom prst="rect">
            <a:avLst/>
          </a:prstGeom>
          <a:noFill/>
          <a:ln>
            <a:noFill/>
          </a:ln>
        </p:spPr>
        <p:txBody>
          <a:bodyPr lIns="91429" tIns="45714" rIns="91429" bIns="45714" anchor="b"/>
          <a:lstStyle>
            <a:lvl1pPr defTabSz="820738">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defTabSz="820738">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defTabSz="820738">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defTabSz="820738">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defTabSz="820738">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defTabSz="8207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4400" b="0" dirty="0">
                <a:solidFill>
                  <a:schemeClr val="accent2"/>
                </a:solidFill>
                <a:latin typeface="Arial" panose="020B0604020202020204" pitchFamily="34" charset="0"/>
              </a:rPr>
              <a:t>Medicare Part B</a:t>
            </a:r>
          </a:p>
        </p:txBody>
      </p:sp>
      <p:sp>
        <p:nvSpPr>
          <p:cNvPr id="62467" name="Freeform 3"/>
          <p:cNvSpPr>
            <a:spLocks/>
          </p:cNvSpPr>
          <p:nvPr/>
        </p:nvSpPr>
        <p:spPr bwMode="auto">
          <a:xfrm>
            <a:off x="2144713" y="2719387"/>
            <a:ext cx="2401887" cy="2378075"/>
          </a:xfrm>
          <a:custGeom>
            <a:avLst/>
            <a:gdLst>
              <a:gd name="T0" fmla="*/ 0 w 1513"/>
              <a:gd name="T1" fmla="*/ 2147483646 h 1498"/>
              <a:gd name="T2" fmla="*/ 2147483646 w 1513"/>
              <a:gd name="T3" fmla="*/ 0 h 1498"/>
              <a:gd name="T4" fmla="*/ 2147483646 w 1513"/>
              <a:gd name="T5" fmla="*/ 2147483646 h 1498"/>
              <a:gd name="T6" fmla="*/ 0 60000 65536"/>
              <a:gd name="T7" fmla="*/ 0 60000 65536"/>
              <a:gd name="T8" fmla="*/ 0 60000 65536"/>
              <a:gd name="T9" fmla="*/ 0 w 1513"/>
              <a:gd name="T10" fmla="*/ 0 h 1498"/>
              <a:gd name="T11" fmla="*/ 1513 w 1513"/>
              <a:gd name="T12" fmla="*/ 1498 h 1498"/>
            </a:gdLst>
            <a:ahLst/>
            <a:cxnLst>
              <a:cxn ang="T6">
                <a:pos x="T0" y="T1"/>
              </a:cxn>
              <a:cxn ang="T7">
                <a:pos x="T2" y="T3"/>
              </a:cxn>
              <a:cxn ang="T8">
                <a:pos x="T4" y="T5"/>
              </a:cxn>
            </a:cxnLst>
            <a:rect l="T9" t="T10" r="T11" b="T12"/>
            <a:pathLst>
              <a:path w="1513" h="1498">
                <a:moveTo>
                  <a:pt x="0" y="690"/>
                </a:moveTo>
                <a:lnTo>
                  <a:pt x="1513" y="0"/>
                </a:lnTo>
                <a:lnTo>
                  <a:pt x="3" y="1498"/>
                </a:lnTo>
              </a:path>
            </a:pathLst>
          </a:custGeom>
          <a:solidFill>
            <a:schemeClr val="accent3"/>
          </a:solidFill>
          <a:ln w="3175">
            <a:solidFill>
              <a:srgbClr val="000000"/>
            </a:solidFill>
            <a:round/>
            <a:headEnd type="none" w="sm" len="sm"/>
            <a:tailEnd type="none" w="sm" len="sm"/>
          </a:ln>
        </p:spPr>
        <p:txBody>
          <a:bodyPr/>
          <a:lstStyle/>
          <a:p>
            <a:endParaRPr lang="en-US"/>
          </a:p>
        </p:txBody>
      </p:sp>
      <p:sp>
        <p:nvSpPr>
          <p:cNvPr id="62468" name="Freeform 4"/>
          <p:cNvSpPr>
            <a:spLocks/>
          </p:cNvSpPr>
          <p:nvPr/>
        </p:nvSpPr>
        <p:spPr bwMode="auto">
          <a:xfrm>
            <a:off x="835025" y="2708275"/>
            <a:ext cx="3711575" cy="1106487"/>
          </a:xfrm>
          <a:custGeom>
            <a:avLst/>
            <a:gdLst>
              <a:gd name="T0" fmla="*/ 2147483646 w 2338"/>
              <a:gd name="T1" fmla="*/ 2147483646 h 697"/>
              <a:gd name="T2" fmla="*/ 0 w 2338"/>
              <a:gd name="T3" fmla="*/ 2147483646 h 697"/>
              <a:gd name="T4" fmla="*/ 2147483646 w 2338"/>
              <a:gd name="T5" fmla="*/ 0 h 697"/>
              <a:gd name="T6" fmla="*/ 2147483646 w 2338"/>
              <a:gd name="T7" fmla="*/ 2147483646 h 697"/>
              <a:gd name="T8" fmla="*/ 0 60000 65536"/>
              <a:gd name="T9" fmla="*/ 0 60000 65536"/>
              <a:gd name="T10" fmla="*/ 0 60000 65536"/>
              <a:gd name="T11" fmla="*/ 0 60000 65536"/>
              <a:gd name="T12" fmla="*/ 0 w 2338"/>
              <a:gd name="T13" fmla="*/ 0 h 697"/>
              <a:gd name="T14" fmla="*/ 2338 w 2338"/>
              <a:gd name="T15" fmla="*/ 697 h 697"/>
            </a:gdLst>
            <a:ahLst/>
            <a:cxnLst>
              <a:cxn ang="T8">
                <a:pos x="T0" y="T1"/>
              </a:cxn>
              <a:cxn ang="T9">
                <a:pos x="T2" y="T3"/>
              </a:cxn>
              <a:cxn ang="T10">
                <a:pos x="T4" y="T5"/>
              </a:cxn>
              <a:cxn ang="T11">
                <a:pos x="T6" y="T7"/>
              </a:cxn>
            </a:cxnLst>
            <a:rect l="T12" t="T13" r="T14" b="T15"/>
            <a:pathLst>
              <a:path w="2338" h="697">
                <a:moveTo>
                  <a:pt x="114" y="689"/>
                </a:moveTo>
                <a:lnTo>
                  <a:pt x="0" y="683"/>
                </a:lnTo>
                <a:lnTo>
                  <a:pt x="2338" y="0"/>
                </a:lnTo>
                <a:lnTo>
                  <a:pt x="825" y="697"/>
                </a:lnTo>
              </a:path>
            </a:pathLst>
          </a:custGeom>
          <a:solidFill>
            <a:schemeClr val="tx2"/>
          </a:solidFill>
          <a:ln w="3175">
            <a:solidFill>
              <a:srgbClr val="000000"/>
            </a:solidFill>
            <a:round/>
            <a:headEnd type="none" w="sm" len="sm"/>
            <a:tailEnd type="none" w="sm" len="sm"/>
          </a:ln>
        </p:spPr>
        <p:txBody>
          <a:bodyPr/>
          <a:lstStyle/>
          <a:p>
            <a:endParaRPr lang="en-US"/>
          </a:p>
        </p:txBody>
      </p:sp>
      <p:sp>
        <p:nvSpPr>
          <p:cNvPr id="62469" name="Freeform 5"/>
          <p:cNvSpPr>
            <a:spLocks/>
          </p:cNvSpPr>
          <p:nvPr/>
        </p:nvSpPr>
        <p:spPr bwMode="auto">
          <a:xfrm>
            <a:off x="4546600" y="2708275"/>
            <a:ext cx="2414588" cy="2389187"/>
          </a:xfrm>
          <a:custGeom>
            <a:avLst/>
            <a:gdLst>
              <a:gd name="T0" fmla="*/ 2147483646 w 1521"/>
              <a:gd name="T1" fmla="*/ 2147483646 h 1505"/>
              <a:gd name="T2" fmla="*/ 0 w 1521"/>
              <a:gd name="T3" fmla="*/ 0 h 1505"/>
              <a:gd name="T4" fmla="*/ 2147483646 w 1521"/>
              <a:gd name="T5" fmla="*/ 2147483646 h 1505"/>
              <a:gd name="T6" fmla="*/ 0 60000 65536"/>
              <a:gd name="T7" fmla="*/ 0 60000 65536"/>
              <a:gd name="T8" fmla="*/ 0 60000 65536"/>
              <a:gd name="T9" fmla="*/ 0 w 1521"/>
              <a:gd name="T10" fmla="*/ 0 h 1505"/>
              <a:gd name="T11" fmla="*/ 1521 w 1521"/>
              <a:gd name="T12" fmla="*/ 1505 h 1505"/>
            </a:gdLst>
            <a:ahLst/>
            <a:cxnLst>
              <a:cxn ang="T6">
                <a:pos x="T0" y="T1"/>
              </a:cxn>
              <a:cxn ang="T7">
                <a:pos x="T2" y="T3"/>
              </a:cxn>
              <a:cxn ang="T8">
                <a:pos x="T4" y="T5"/>
              </a:cxn>
            </a:cxnLst>
            <a:rect l="T9" t="T10" r="T11" b="T12"/>
            <a:pathLst>
              <a:path w="1521" h="1505">
                <a:moveTo>
                  <a:pt x="1521" y="697"/>
                </a:moveTo>
                <a:lnTo>
                  <a:pt x="0" y="0"/>
                </a:lnTo>
                <a:lnTo>
                  <a:pt x="1508" y="1505"/>
                </a:lnTo>
              </a:path>
            </a:pathLst>
          </a:custGeom>
          <a:solidFill>
            <a:schemeClr val="accent3"/>
          </a:solidFill>
          <a:ln w="3175">
            <a:solidFill>
              <a:srgbClr val="000000"/>
            </a:solidFill>
            <a:round/>
            <a:headEnd type="none" w="sm" len="sm"/>
            <a:tailEnd type="none" w="sm" len="sm"/>
          </a:ln>
        </p:spPr>
        <p:txBody>
          <a:bodyPr/>
          <a:lstStyle/>
          <a:p>
            <a:endParaRPr lang="en-US"/>
          </a:p>
        </p:txBody>
      </p:sp>
      <p:sp>
        <p:nvSpPr>
          <p:cNvPr id="62470" name="Freeform 6"/>
          <p:cNvSpPr>
            <a:spLocks/>
          </p:cNvSpPr>
          <p:nvPr/>
        </p:nvSpPr>
        <p:spPr bwMode="auto">
          <a:xfrm>
            <a:off x="4546600" y="2697162"/>
            <a:ext cx="889000" cy="2676525"/>
          </a:xfrm>
          <a:custGeom>
            <a:avLst/>
            <a:gdLst>
              <a:gd name="T0" fmla="*/ 2147483646 w 560"/>
              <a:gd name="T1" fmla="*/ 2147483646 h 1686"/>
              <a:gd name="T2" fmla="*/ 0 w 560"/>
              <a:gd name="T3" fmla="*/ 0 h 1686"/>
              <a:gd name="T4" fmla="*/ 2147483646 w 560"/>
              <a:gd name="T5" fmla="*/ 2147483646 h 1686"/>
              <a:gd name="T6" fmla="*/ 0 60000 65536"/>
              <a:gd name="T7" fmla="*/ 0 60000 65536"/>
              <a:gd name="T8" fmla="*/ 0 60000 65536"/>
              <a:gd name="T9" fmla="*/ 0 w 560"/>
              <a:gd name="T10" fmla="*/ 0 h 1686"/>
              <a:gd name="T11" fmla="*/ 560 w 560"/>
              <a:gd name="T12" fmla="*/ 1686 h 1686"/>
            </a:gdLst>
            <a:ahLst/>
            <a:cxnLst>
              <a:cxn ang="T6">
                <a:pos x="T0" y="T1"/>
              </a:cxn>
              <a:cxn ang="T7">
                <a:pos x="T2" y="T3"/>
              </a:cxn>
              <a:cxn ang="T8">
                <a:pos x="T4" y="T5"/>
              </a:cxn>
            </a:cxnLst>
            <a:rect l="T9" t="T10" r="T11" b="T12"/>
            <a:pathLst>
              <a:path w="560" h="1686">
                <a:moveTo>
                  <a:pt x="560" y="879"/>
                </a:moveTo>
                <a:lnTo>
                  <a:pt x="0" y="0"/>
                </a:lnTo>
                <a:lnTo>
                  <a:pt x="530" y="1686"/>
                </a:lnTo>
              </a:path>
            </a:pathLst>
          </a:custGeom>
          <a:solidFill>
            <a:schemeClr val="accent3"/>
          </a:solidFill>
          <a:ln w="3175">
            <a:solidFill>
              <a:srgbClr val="000000"/>
            </a:solidFill>
            <a:round/>
            <a:headEnd type="none" w="sm" len="sm"/>
            <a:tailEnd type="none" w="sm" len="sm"/>
          </a:ln>
        </p:spPr>
        <p:txBody>
          <a:bodyPr/>
          <a:lstStyle/>
          <a:p>
            <a:endParaRPr lang="en-US"/>
          </a:p>
        </p:txBody>
      </p:sp>
      <p:sp>
        <p:nvSpPr>
          <p:cNvPr id="62471" name="Freeform 7"/>
          <p:cNvSpPr>
            <a:spLocks/>
          </p:cNvSpPr>
          <p:nvPr/>
        </p:nvSpPr>
        <p:spPr bwMode="auto">
          <a:xfrm>
            <a:off x="3663950" y="2708275"/>
            <a:ext cx="882650" cy="2668587"/>
          </a:xfrm>
          <a:custGeom>
            <a:avLst/>
            <a:gdLst>
              <a:gd name="T0" fmla="*/ 0 w 1390"/>
              <a:gd name="T1" fmla="*/ 2147483646 h 4203"/>
              <a:gd name="T2" fmla="*/ 2147483646 w 1390"/>
              <a:gd name="T3" fmla="*/ 0 h 4203"/>
              <a:gd name="T4" fmla="*/ 2147483646 w 1390"/>
              <a:gd name="T5" fmla="*/ 2147483646 h 4203"/>
              <a:gd name="T6" fmla="*/ 0 60000 65536"/>
              <a:gd name="T7" fmla="*/ 0 60000 65536"/>
              <a:gd name="T8" fmla="*/ 0 60000 65536"/>
              <a:gd name="T9" fmla="*/ 0 w 1390"/>
              <a:gd name="T10" fmla="*/ 0 h 4203"/>
              <a:gd name="T11" fmla="*/ 1390 w 1390"/>
              <a:gd name="T12" fmla="*/ 4203 h 4203"/>
            </a:gdLst>
            <a:ahLst/>
            <a:cxnLst>
              <a:cxn ang="T6">
                <a:pos x="T0" y="T1"/>
              </a:cxn>
              <a:cxn ang="T7">
                <a:pos x="T2" y="T3"/>
              </a:cxn>
              <a:cxn ang="T8">
                <a:pos x="T4" y="T5"/>
              </a:cxn>
            </a:cxnLst>
            <a:rect l="T9" t="T10" r="T11" b="T12"/>
            <a:pathLst>
              <a:path w="1390" h="4203">
                <a:moveTo>
                  <a:pt x="0" y="2160"/>
                </a:moveTo>
                <a:lnTo>
                  <a:pt x="1390" y="0"/>
                </a:lnTo>
                <a:lnTo>
                  <a:pt x="17" y="4203"/>
                </a:lnTo>
              </a:path>
            </a:pathLst>
          </a:custGeom>
          <a:solidFill>
            <a:schemeClr val="accent3"/>
          </a:solidFill>
          <a:ln w="3175">
            <a:solidFill>
              <a:srgbClr val="000000"/>
            </a:solidFill>
            <a:round/>
            <a:headEnd type="none" w="sm" len="sm"/>
            <a:tailEnd type="none" w="sm" len="sm"/>
          </a:ln>
        </p:spPr>
        <p:txBody>
          <a:bodyPr/>
          <a:lstStyle/>
          <a:p>
            <a:endParaRPr lang="en-US"/>
          </a:p>
        </p:txBody>
      </p:sp>
      <p:sp>
        <p:nvSpPr>
          <p:cNvPr id="62472" name="Freeform 8"/>
          <p:cNvSpPr>
            <a:spLocks/>
          </p:cNvSpPr>
          <p:nvPr/>
        </p:nvSpPr>
        <p:spPr bwMode="auto">
          <a:xfrm>
            <a:off x="4546600" y="2708275"/>
            <a:ext cx="3698875" cy="1084262"/>
          </a:xfrm>
          <a:custGeom>
            <a:avLst/>
            <a:gdLst>
              <a:gd name="T0" fmla="*/ 2147483646 w 2330"/>
              <a:gd name="T1" fmla="*/ 2147483646 h 683"/>
              <a:gd name="T2" fmla="*/ 0 w 2330"/>
              <a:gd name="T3" fmla="*/ 0 h 683"/>
              <a:gd name="T4" fmla="*/ 2147483646 w 2330"/>
              <a:gd name="T5" fmla="*/ 2147483646 h 683"/>
              <a:gd name="T6" fmla="*/ 0 60000 65536"/>
              <a:gd name="T7" fmla="*/ 0 60000 65536"/>
              <a:gd name="T8" fmla="*/ 0 60000 65536"/>
              <a:gd name="T9" fmla="*/ 0 w 2330"/>
              <a:gd name="T10" fmla="*/ 0 h 683"/>
              <a:gd name="T11" fmla="*/ 2330 w 2330"/>
              <a:gd name="T12" fmla="*/ 683 h 683"/>
            </a:gdLst>
            <a:ahLst/>
            <a:cxnLst>
              <a:cxn ang="T6">
                <a:pos x="T0" y="T1"/>
              </a:cxn>
              <a:cxn ang="T7">
                <a:pos x="T2" y="T3"/>
              </a:cxn>
              <a:cxn ang="T8">
                <a:pos x="T4" y="T5"/>
              </a:cxn>
            </a:cxnLst>
            <a:rect l="T9" t="T10" r="T11" b="T12"/>
            <a:pathLst>
              <a:path w="2330" h="683">
                <a:moveTo>
                  <a:pt x="1502" y="683"/>
                </a:moveTo>
                <a:lnTo>
                  <a:pt x="0" y="0"/>
                </a:lnTo>
                <a:lnTo>
                  <a:pt x="2330" y="683"/>
                </a:lnTo>
              </a:path>
            </a:pathLst>
          </a:custGeom>
          <a:solidFill>
            <a:schemeClr val="tx2"/>
          </a:solidFill>
          <a:ln w="3175">
            <a:solidFill>
              <a:srgbClr val="000000"/>
            </a:solidFill>
            <a:round/>
            <a:headEnd type="none" w="sm" len="sm"/>
            <a:tailEnd type="none" w="sm" len="sm"/>
          </a:ln>
        </p:spPr>
        <p:txBody>
          <a:bodyPr/>
          <a:lstStyle/>
          <a:p>
            <a:endParaRPr lang="en-US"/>
          </a:p>
        </p:txBody>
      </p:sp>
      <p:sp>
        <p:nvSpPr>
          <p:cNvPr id="62473" name="Rectangle 9"/>
          <p:cNvSpPr>
            <a:spLocks noChangeArrowheads="1"/>
          </p:cNvSpPr>
          <p:nvPr/>
        </p:nvSpPr>
        <p:spPr bwMode="auto">
          <a:xfrm>
            <a:off x="6954838" y="3810000"/>
            <a:ext cx="1279525" cy="1279525"/>
          </a:xfrm>
          <a:prstGeom prst="rect">
            <a:avLst/>
          </a:prstGeom>
          <a:solidFill>
            <a:schemeClr val="bg1"/>
          </a:solidFill>
          <a:ln w="38100">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62474" name="Freeform 10"/>
          <p:cNvSpPr>
            <a:spLocks/>
          </p:cNvSpPr>
          <p:nvPr/>
        </p:nvSpPr>
        <p:spPr bwMode="auto">
          <a:xfrm>
            <a:off x="3892550" y="2719387"/>
            <a:ext cx="1304925" cy="1635125"/>
          </a:xfrm>
          <a:custGeom>
            <a:avLst/>
            <a:gdLst>
              <a:gd name="T0" fmla="*/ 0 w 822"/>
              <a:gd name="T1" fmla="*/ 2147483646 h 1030"/>
              <a:gd name="T2" fmla="*/ 2147483646 w 822"/>
              <a:gd name="T3" fmla="*/ 0 h 1030"/>
              <a:gd name="T4" fmla="*/ 2147483646 w 822"/>
              <a:gd name="T5" fmla="*/ 2147483646 h 1030"/>
              <a:gd name="T6" fmla="*/ 0 60000 65536"/>
              <a:gd name="T7" fmla="*/ 0 60000 65536"/>
              <a:gd name="T8" fmla="*/ 0 60000 65536"/>
              <a:gd name="T9" fmla="*/ 0 w 822"/>
              <a:gd name="T10" fmla="*/ 0 h 1030"/>
              <a:gd name="T11" fmla="*/ 822 w 822"/>
              <a:gd name="T12" fmla="*/ 1030 h 1030"/>
            </a:gdLst>
            <a:ahLst/>
            <a:cxnLst>
              <a:cxn ang="T6">
                <a:pos x="T0" y="T1"/>
              </a:cxn>
              <a:cxn ang="T7">
                <a:pos x="T2" y="T3"/>
              </a:cxn>
              <a:cxn ang="T8">
                <a:pos x="T4" y="T5"/>
              </a:cxn>
            </a:cxnLst>
            <a:rect l="T9" t="T10" r="T11" b="T12"/>
            <a:pathLst>
              <a:path w="822" h="1030">
                <a:moveTo>
                  <a:pt x="0" y="1030"/>
                </a:moveTo>
                <a:lnTo>
                  <a:pt x="412" y="0"/>
                </a:lnTo>
                <a:lnTo>
                  <a:pt x="822" y="1024"/>
                </a:lnTo>
              </a:path>
            </a:pathLst>
          </a:custGeom>
          <a:solidFill>
            <a:schemeClr val="tx2"/>
          </a:solidFill>
          <a:ln w="3175">
            <a:solidFill>
              <a:srgbClr val="000000"/>
            </a:solidFill>
            <a:round/>
            <a:headEnd type="none" w="sm" len="sm"/>
            <a:tailEnd type="none" w="sm" len="sm"/>
          </a:ln>
        </p:spPr>
        <p:txBody>
          <a:bodyPr/>
          <a:lstStyle/>
          <a:p>
            <a:endParaRPr lang="en-US"/>
          </a:p>
        </p:txBody>
      </p:sp>
      <p:sp>
        <p:nvSpPr>
          <p:cNvPr id="62475" name="Rectangle 11"/>
          <p:cNvSpPr>
            <a:spLocks noChangeArrowheads="1"/>
          </p:cNvSpPr>
          <p:nvPr/>
        </p:nvSpPr>
        <p:spPr bwMode="auto">
          <a:xfrm>
            <a:off x="6664325" y="3816350"/>
            <a:ext cx="19145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63500" tIns="63500" rIns="63500" bIns="6350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100" dirty="0">
                <a:solidFill>
                  <a:schemeClr val="tx2"/>
                </a:solidFill>
                <a:latin typeface="Times New Roman" panose="02020603050405020304" pitchFamily="18" charset="0"/>
              </a:rPr>
              <a:t>Other</a:t>
            </a:r>
          </a:p>
          <a:p>
            <a:pPr algn="ctr">
              <a:spcBef>
                <a:spcPct val="0"/>
              </a:spcBef>
              <a:buClrTx/>
              <a:buSzTx/>
              <a:buFontTx/>
              <a:buNone/>
            </a:pPr>
            <a:r>
              <a:rPr lang="en-US" altLang="en-US" sz="2100" dirty="0">
                <a:solidFill>
                  <a:schemeClr val="tx2"/>
                </a:solidFill>
                <a:latin typeface="Times New Roman" panose="02020603050405020304" pitchFamily="18" charset="0"/>
              </a:rPr>
              <a:t>Services &amp;</a:t>
            </a:r>
            <a:r>
              <a:rPr lang="en-US" altLang="en-US" sz="2100" b="0" dirty="0">
                <a:solidFill>
                  <a:schemeClr val="tx2"/>
                </a:solidFill>
                <a:latin typeface="Times New Roman" panose="02020603050405020304" pitchFamily="18" charset="0"/>
              </a:rPr>
              <a:t> </a:t>
            </a:r>
          </a:p>
          <a:p>
            <a:pPr algn="ctr">
              <a:spcBef>
                <a:spcPct val="0"/>
              </a:spcBef>
              <a:buClrTx/>
              <a:buSzTx/>
              <a:buFontTx/>
              <a:buNone/>
            </a:pPr>
            <a:r>
              <a:rPr lang="en-US" altLang="en-US" sz="2100" dirty="0">
                <a:solidFill>
                  <a:schemeClr val="tx2"/>
                </a:solidFill>
                <a:latin typeface="Times New Roman" panose="02020603050405020304" pitchFamily="18" charset="0"/>
              </a:rPr>
              <a:t>Supplies</a:t>
            </a:r>
            <a:endParaRPr lang="en-US" altLang="en-US" sz="2200" dirty="0">
              <a:solidFill>
                <a:schemeClr val="tx2"/>
              </a:solidFill>
              <a:latin typeface="Arial" panose="020B0604020202020204" pitchFamily="34" charset="0"/>
            </a:endParaRPr>
          </a:p>
        </p:txBody>
      </p:sp>
      <p:sp>
        <p:nvSpPr>
          <p:cNvPr id="62476" name="Rectangle 12"/>
          <p:cNvSpPr>
            <a:spLocks noChangeArrowheads="1"/>
          </p:cNvSpPr>
          <p:nvPr/>
        </p:nvSpPr>
        <p:spPr bwMode="auto">
          <a:xfrm>
            <a:off x="865188" y="3810000"/>
            <a:ext cx="1281112" cy="1279525"/>
          </a:xfrm>
          <a:prstGeom prst="rect">
            <a:avLst/>
          </a:prstGeom>
          <a:solidFill>
            <a:schemeClr val="bg1"/>
          </a:solidFill>
          <a:ln w="38100">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62477" name="Freeform 13"/>
          <p:cNvSpPr>
            <a:spLocks/>
          </p:cNvSpPr>
          <p:nvPr/>
        </p:nvSpPr>
        <p:spPr bwMode="auto">
          <a:xfrm>
            <a:off x="2359025" y="2713037"/>
            <a:ext cx="2195513" cy="1365250"/>
          </a:xfrm>
          <a:custGeom>
            <a:avLst/>
            <a:gdLst>
              <a:gd name="T0" fmla="*/ 0 w 1383"/>
              <a:gd name="T1" fmla="*/ 2147483646 h 860"/>
              <a:gd name="T2" fmla="*/ 2147483646 w 1383"/>
              <a:gd name="T3" fmla="*/ 0 h 860"/>
              <a:gd name="T4" fmla="*/ 2147483646 w 1383"/>
              <a:gd name="T5" fmla="*/ 2147483646 h 860"/>
              <a:gd name="T6" fmla="*/ 0 60000 65536"/>
              <a:gd name="T7" fmla="*/ 0 60000 65536"/>
              <a:gd name="T8" fmla="*/ 0 60000 65536"/>
              <a:gd name="T9" fmla="*/ 0 w 1383"/>
              <a:gd name="T10" fmla="*/ 0 h 860"/>
              <a:gd name="T11" fmla="*/ 1383 w 1383"/>
              <a:gd name="T12" fmla="*/ 860 h 860"/>
            </a:gdLst>
            <a:ahLst/>
            <a:cxnLst>
              <a:cxn ang="T6">
                <a:pos x="T0" y="T1"/>
              </a:cxn>
              <a:cxn ang="T7">
                <a:pos x="T2" y="T3"/>
              </a:cxn>
              <a:cxn ang="T8">
                <a:pos x="T4" y="T5"/>
              </a:cxn>
            </a:cxnLst>
            <a:rect l="T9" t="T10" r="T11" b="T12"/>
            <a:pathLst>
              <a:path w="1383" h="860">
                <a:moveTo>
                  <a:pt x="0" y="860"/>
                </a:moveTo>
                <a:lnTo>
                  <a:pt x="1383" y="0"/>
                </a:lnTo>
                <a:lnTo>
                  <a:pt x="828" y="854"/>
                </a:lnTo>
              </a:path>
            </a:pathLst>
          </a:custGeom>
          <a:solidFill>
            <a:schemeClr val="tx2"/>
          </a:solidFill>
          <a:ln w="3175">
            <a:solidFill>
              <a:srgbClr val="000000"/>
            </a:solidFill>
            <a:round/>
            <a:headEnd type="none" w="sm" len="sm"/>
            <a:tailEnd type="none" w="sm" len="sm"/>
          </a:ln>
        </p:spPr>
        <p:txBody>
          <a:bodyPr/>
          <a:lstStyle/>
          <a:p>
            <a:endParaRPr lang="en-US"/>
          </a:p>
        </p:txBody>
      </p:sp>
      <p:sp>
        <p:nvSpPr>
          <p:cNvPr id="62478" name="Rectangle 14"/>
          <p:cNvSpPr>
            <a:spLocks noChangeArrowheads="1"/>
          </p:cNvSpPr>
          <p:nvPr/>
        </p:nvSpPr>
        <p:spPr bwMode="auto">
          <a:xfrm>
            <a:off x="2382838" y="4084637"/>
            <a:ext cx="1279525" cy="1279525"/>
          </a:xfrm>
          <a:prstGeom prst="rect">
            <a:avLst/>
          </a:prstGeom>
          <a:solidFill>
            <a:schemeClr val="bg1"/>
          </a:solidFill>
          <a:ln w="38100">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62479" name="Rectangle 15"/>
          <p:cNvSpPr>
            <a:spLocks noChangeArrowheads="1"/>
          </p:cNvSpPr>
          <p:nvPr/>
        </p:nvSpPr>
        <p:spPr bwMode="auto">
          <a:xfrm>
            <a:off x="763588" y="3944937"/>
            <a:ext cx="15113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63500" tIns="63500" rIns="63500" bIns="6350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300" dirty="0">
                <a:solidFill>
                  <a:schemeClr val="tx2"/>
                </a:solidFill>
                <a:latin typeface="Times New Roman" panose="02020603050405020304" pitchFamily="18" charset="0"/>
              </a:rPr>
              <a:t>Doctor</a:t>
            </a:r>
          </a:p>
          <a:p>
            <a:pPr algn="ctr">
              <a:spcBef>
                <a:spcPct val="0"/>
              </a:spcBef>
              <a:buClrTx/>
              <a:buSzTx/>
              <a:buFontTx/>
              <a:buNone/>
            </a:pPr>
            <a:r>
              <a:rPr lang="en-US" altLang="en-US" sz="2300" dirty="0">
                <a:solidFill>
                  <a:schemeClr val="tx2"/>
                </a:solidFill>
                <a:latin typeface="Times New Roman" panose="02020603050405020304" pitchFamily="18" charset="0"/>
              </a:rPr>
              <a:t>Services</a:t>
            </a:r>
            <a:endParaRPr lang="en-US" altLang="en-US" sz="2300" b="0" dirty="0">
              <a:solidFill>
                <a:schemeClr val="tx2"/>
              </a:solidFill>
              <a:latin typeface="Times New Roman" panose="02020603050405020304" pitchFamily="18" charset="0"/>
            </a:endParaRPr>
          </a:p>
        </p:txBody>
      </p:sp>
      <p:sp>
        <p:nvSpPr>
          <p:cNvPr id="62480" name="Rectangle 16"/>
          <p:cNvSpPr>
            <a:spLocks noChangeArrowheads="1"/>
          </p:cNvSpPr>
          <p:nvPr/>
        </p:nvSpPr>
        <p:spPr bwMode="auto">
          <a:xfrm>
            <a:off x="2374900" y="3994150"/>
            <a:ext cx="135413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63500" tIns="63500" rIns="63500" bIns="6350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95000"/>
              </a:lnSpc>
              <a:spcBef>
                <a:spcPct val="0"/>
              </a:spcBef>
              <a:buClrTx/>
              <a:buSzTx/>
              <a:buFontTx/>
              <a:buNone/>
            </a:pPr>
            <a:r>
              <a:rPr lang="en-US" altLang="en-US" sz="2000" dirty="0">
                <a:solidFill>
                  <a:schemeClr val="tx2"/>
                </a:solidFill>
                <a:latin typeface="Times New Roman" panose="02020603050405020304" pitchFamily="18" charset="0"/>
              </a:rPr>
              <a:t>Outpatient</a:t>
            </a:r>
          </a:p>
          <a:p>
            <a:pPr algn="ctr">
              <a:lnSpc>
                <a:spcPct val="95000"/>
              </a:lnSpc>
              <a:spcBef>
                <a:spcPct val="0"/>
              </a:spcBef>
              <a:buClrTx/>
              <a:buSzTx/>
              <a:buFontTx/>
              <a:buNone/>
            </a:pPr>
            <a:r>
              <a:rPr lang="en-US" altLang="en-US" sz="2000" dirty="0">
                <a:solidFill>
                  <a:schemeClr val="tx2"/>
                </a:solidFill>
                <a:latin typeface="Times New Roman" panose="02020603050405020304" pitchFamily="18" charset="0"/>
              </a:rPr>
              <a:t>Hospital &amp; Emergency</a:t>
            </a:r>
          </a:p>
          <a:p>
            <a:pPr algn="ctr">
              <a:lnSpc>
                <a:spcPct val="95000"/>
              </a:lnSpc>
              <a:spcBef>
                <a:spcPct val="0"/>
              </a:spcBef>
              <a:buClrTx/>
              <a:buSzTx/>
              <a:buFontTx/>
              <a:buNone/>
            </a:pPr>
            <a:r>
              <a:rPr lang="en-US" altLang="en-US" sz="2000" dirty="0">
                <a:solidFill>
                  <a:schemeClr val="tx2"/>
                </a:solidFill>
                <a:latin typeface="Times New Roman" panose="02020603050405020304" pitchFamily="18" charset="0"/>
              </a:rPr>
              <a:t>Room</a:t>
            </a:r>
            <a:endParaRPr lang="en-US" altLang="en-US" sz="2000" dirty="0">
              <a:solidFill>
                <a:schemeClr val="tx2"/>
              </a:solidFill>
              <a:latin typeface="Arial" panose="020B0604020202020204" pitchFamily="34" charset="0"/>
            </a:endParaRPr>
          </a:p>
          <a:p>
            <a:pPr algn="ctr">
              <a:spcBef>
                <a:spcPct val="0"/>
              </a:spcBef>
              <a:buClrTx/>
              <a:buSzTx/>
              <a:buFontTx/>
              <a:buNone/>
            </a:pPr>
            <a:endParaRPr lang="en-US" altLang="en-US" sz="2300" b="0" dirty="0">
              <a:solidFill>
                <a:srgbClr val="000000"/>
              </a:solidFill>
              <a:latin typeface="Times New Roman" panose="02020603050405020304" pitchFamily="18" charset="0"/>
            </a:endParaRPr>
          </a:p>
        </p:txBody>
      </p:sp>
      <p:sp>
        <p:nvSpPr>
          <p:cNvPr id="62481" name="Rectangle 17"/>
          <p:cNvSpPr>
            <a:spLocks noChangeArrowheads="1"/>
          </p:cNvSpPr>
          <p:nvPr/>
        </p:nvSpPr>
        <p:spPr bwMode="auto">
          <a:xfrm>
            <a:off x="3910013" y="4357687"/>
            <a:ext cx="1281112" cy="1281113"/>
          </a:xfrm>
          <a:prstGeom prst="rect">
            <a:avLst/>
          </a:prstGeom>
          <a:solidFill>
            <a:schemeClr val="bg1"/>
          </a:solidFill>
          <a:ln w="38100">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62482" name="Rectangle 18"/>
          <p:cNvSpPr>
            <a:spLocks noChangeArrowheads="1"/>
          </p:cNvSpPr>
          <p:nvPr/>
        </p:nvSpPr>
        <p:spPr bwMode="auto">
          <a:xfrm>
            <a:off x="3754438" y="4352925"/>
            <a:ext cx="15113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63500" tIns="63500" rIns="63500" bIns="6350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dirty="0">
                <a:solidFill>
                  <a:schemeClr val="tx2"/>
                </a:solidFill>
                <a:latin typeface="Times New Roman" panose="02020603050405020304" pitchFamily="18" charset="0"/>
              </a:rPr>
              <a:t>Home Health Care</a:t>
            </a:r>
            <a:endParaRPr lang="en-US" altLang="en-US" sz="2300" dirty="0">
              <a:solidFill>
                <a:schemeClr val="tx2"/>
              </a:solidFill>
              <a:latin typeface="Arial" panose="020B0604020202020204" pitchFamily="34" charset="0"/>
            </a:endParaRPr>
          </a:p>
        </p:txBody>
      </p:sp>
      <p:sp>
        <p:nvSpPr>
          <p:cNvPr id="62483" name="Freeform 19"/>
          <p:cNvSpPr>
            <a:spLocks/>
          </p:cNvSpPr>
          <p:nvPr/>
        </p:nvSpPr>
        <p:spPr bwMode="auto">
          <a:xfrm>
            <a:off x="4546600" y="2708275"/>
            <a:ext cx="2146300" cy="1360487"/>
          </a:xfrm>
          <a:custGeom>
            <a:avLst/>
            <a:gdLst>
              <a:gd name="T0" fmla="*/ 2147483646 w 1352"/>
              <a:gd name="T1" fmla="*/ 2147483646 h 857"/>
              <a:gd name="T2" fmla="*/ 0 w 1352"/>
              <a:gd name="T3" fmla="*/ 0 h 857"/>
              <a:gd name="T4" fmla="*/ 2147483646 w 1352"/>
              <a:gd name="T5" fmla="*/ 2147483646 h 857"/>
              <a:gd name="T6" fmla="*/ 0 60000 65536"/>
              <a:gd name="T7" fmla="*/ 0 60000 65536"/>
              <a:gd name="T8" fmla="*/ 0 60000 65536"/>
              <a:gd name="T9" fmla="*/ 0 w 1352"/>
              <a:gd name="T10" fmla="*/ 0 h 857"/>
              <a:gd name="T11" fmla="*/ 1352 w 1352"/>
              <a:gd name="T12" fmla="*/ 857 h 857"/>
            </a:gdLst>
            <a:ahLst/>
            <a:cxnLst>
              <a:cxn ang="T6">
                <a:pos x="T0" y="T1"/>
              </a:cxn>
              <a:cxn ang="T7">
                <a:pos x="T2" y="T3"/>
              </a:cxn>
              <a:cxn ang="T8">
                <a:pos x="T4" y="T5"/>
              </a:cxn>
            </a:cxnLst>
            <a:rect l="T9" t="T10" r="T11" b="T12"/>
            <a:pathLst>
              <a:path w="1352" h="857">
                <a:moveTo>
                  <a:pt x="524" y="857"/>
                </a:moveTo>
                <a:lnTo>
                  <a:pt x="0" y="0"/>
                </a:lnTo>
                <a:lnTo>
                  <a:pt x="1352" y="857"/>
                </a:lnTo>
              </a:path>
            </a:pathLst>
          </a:custGeom>
          <a:solidFill>
            <a:schemeClr val="tx2"/>
          </a:solidFill>
          <a:ln w="3175">
            <a:solidFill>
              <a:srgbClr val="000000"/>
            </a:solidFill>
            <a:round/>
            <a:headEnd type="none" w="sm" len="sm"/>
            <a:tailEnd type="none" w="sm" len="sm"/>
          </a:ln>
        </p:spPr>
        <p:txBody>
          <a:bodyPr/>
          <a:lstStyle/>
          <a:p>
            <a:endParaRPr lang="en-US"/>
          </a:p>
        </p:txBody>
      </p:sp>
      <p:sp>
        <p:nvSpPr>
          <p:cNvPr id="62484" name="Text Box 20"/>
          <p:cNvSpPr txBox="1">
            <a:spLocks noChangeArrowheads="1"/>
          </p:cNvSpPr>
          <p:nvPr/>
        </p:nvSpPr>
        <p:spPr bwMode="auto">
          <a:xfrm>
            <a:off x="2209800" y="1524000"/>
            <a:ext cx="4673600" cy="1189037"/>
          </a:xfrm>
          <a:prstGeom prst="rect">
            <a:avLst/>
          </a:prstGeom>
          <a:solidFill>
            <a:schemeClr val="bg1"/>
          </a:solidFill>
          <a:ln w="57150">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600" dirty="0"/>
          </a:p>
          <a:p>
            <a:pPr algn="ctr">
              <a:spcBef>
                <a:spcPct val="0"/>
              </a:spcBef>
              <a:buClrTx/>
              <a:buSzTx/>
              <a:buFontTx/>
              <a:buNone/>
            </a:pPr>
            <a:r>
              <a:rPr lang="en-US" altLang="en-US" sz="4000" dirty="0">
                <a:latin typeface="Arial" panose="020B0604020202020204" pitchFamily="34" charset="0"/>
              </a:rPr>
              <a:t>Medical Insurance</a:t>
            </a:r>
            <a:endParaRPr lang="en-US" altLang="en-US" sz="3600" dirty="0">
              <a:latin typeface="Arial" panose="020B0604020202020204" pitchFamily="34" charset="0"/>
            </a:endParaRPr>
          </a:p>
        </p:txBody>
      </p:sp>
      <p:sp>
        <p:nvSpPr>
          <p:cNvPr id="62485" name="Rectangle 21"/>
          <p:cNvSpPr>
            <a:spLocks noChangeArrowheads="1"/>
          </p:cNvSpPr>
          <p:nvPr/>
        </p:nvSpPr>
        <p:spPr bwMode="auto">
          <a:xfrm>
            <a:off x="5400675" y="4084637"/>
            <a:ext cx="1279525" cy="1279525"/>
          </a:xfrm>
          <a:prstGeom prst="rect">
            <a:avLst/>
          </a:prstGeom>
          <a:solidFill>
            <a:schemeClr val="bg1"/>
          </a:solidFill>
          <a:ln w="38100">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62486" name="Rectangle 22"/>
          <p:cNvSpPr>
            <a:spLocks noChangeArrowheads="1"/>
          </p:cNvSpPr>
          <p:nvPr/>
        </p:nvSpPr>
        <p:spPr bwMode="auto">
          <a:xfrm>
            <a:off x="5022850" y="4084637"/>
            <a:ext cx="20383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63500" tIns="63500" rIns="63500" bIns="6350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200" dirty="0">
                <a:solidFill>
                  <a:schemeClr val="tx2"/>
                </a:solidFill>
                <a:latin typeface="Times New Roman" panose="02020603050405020304" pitchFamily="18" charset="0"/>
              </a:rPr>
              <a:t>Durable</a:t>
            </a:r>
          </a:p>
          <a:p>
            <a:pPr algn="ctr">
              <a:spcBef>
                <a:spcPct val="0"/>
              </a:spcBef>
              <a:buClrTx/>
              <a:buSzTx/>
              <a:buFontTx/>
              <a:buNone/>
            </a:pPr>
            <a:r>
              <a:rPr lang="en-US" altLang="en-US" sz="2200" dirty="0">
                <a:solidFill>
                  <a:schemeClr val="tx2"/>
                </a:solidFill>
                <a:latin typeface="Times New Roman" panose="02020603050405020304" pitchFamily="18" charset="0"/>
              </a:rPr>
              <a:t>Medical</a:t>
            </a:r>
          </a:p>
          <a:p>
            <a:pPr algn="ctr">
              <a:spcBef>
                <a:spcPct val="0"/>
              </a:spcBef>
              <a:buClrTx/>
              <a:buSzTx/>
              <a:buFontTx/>
              <a:buNone/>
            </a:pPr>
            <a:r>
              <a:rPr lang="en-US" altLang="en-US" sz="2100" dirty="0">
                <a:solidFill>
                  <a:schemeClr val="tx2"/>
                </a:solidFill>
                <a:latin typeface="Times New Roman" panose="02020603050405020304" pitchFamily="18" charset="0"/>
              </a:rPr>
              <a:t>Equipment</a:t>
            </a:r>
            <a:endParaRPr lang="en-US" altLang="en-US" sz="2200" dirty="0">
              <a:solidFill>
                <a:schemeClr val="tx2"/>
              </a:solidFill>
              <a:latin typeface="Arial Narrow" panose="020B0606020202030204" pitchFamily="34" charset="0"/>
            </a:endParaRPr>
          </a:p>
          <a:p>
            <a:pPr algn="ctr">
              <a:spcBef>
                <a:spcPct val="0"/>
              </a:spcBef>
              <a:buClrTx/>
              <a:buSzTx/>
              <a:buFontTx/>
              <a:buNone/>
            </a:pPr>
            <a:endParaRPr lang="en-US" altLang="en-US" sz="22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991219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721201"/>
            <a:ext cx="8458200" cy="676275"/>
          </a:xfrm>
        </p:spPr>
        <p:txBody>
          <a:bodyPr>
            <a:noAutofit/>
          </a:bodyPr>
          <a:lstStyle/>
          <a:p>
            <a:pPr algn="ctr"/>
            <a:r>
              <a:rPr lang="en-US" altLang="en-US" sz="4000" dirty="0">
                <a:latin typeface="+mn-lt"/>
              </a:rPr>
              <a:t>Cost Of Enrolling In Medicare Part B </a:t>
            </a:r>
          </a:p>
        </p:txBody>
      </p:sp>
      <p:sp>
        <p:nvSpPr>
          <p:cNvPr id="25603" name="Content Placeholder 2"/>
          <p:cNvSpPr>
            <a:spLocks noGrp="1"/>
          </p:cNvSpPr>
          <p:nvPr>
            <p:ph idx="1"/>
          </p:nvPr>
        </p:nvSpPr>
        <p:spPr>
          <a:xfrm>
            <a:off x="457200" y="1825625"/>
            <a:ext cx="7567448" cy="4814166"/>
          </a:xfrm>
        </p:spPr>
        <p:txBody>
          <a:bodyPr>
            <a:normAutofit/>
          </a:bodyPr>
          <a:lstStyle/>
          <a:p>
            <a:pPr>
              <a:buClrTx/>
            </a:pPr>
            <a:r>
              <a:rPr lang="en-US" altLang="en-US" sz="3600" b="0" dirty="0">
                <a:latin typeface="Arial" panose="020B0604020202020204" pitchFamily="34" charset="0"/>
                <a:cs typeface="Arial" panose="020B0604020202020204" pitchFamily="34" charset="0"/>
              </a:rPr>
              <a:t>People new to Medicare in 2023 pay $164.90 per month for Part B</a:t>
            </a:r>
            <a:endParaRPr lang="en-US" altLang="en-US" sz="3600" dirty="0">
              <a:latin typeface="Arial" panose="020B0604020202020204" pitchFamily="34" charset="0"/>
              <a:cs typeface="Arial" panose="020B0604020202020204" pitchFamily="34" charset="0"/>
            </a:endParaRPr>
          </a:p>
          <a:p>
            <a:pPr marL="0" indent="0">
              <a:buClrTx/>
              <a:buNone/>
            </a:pPr>
            <a:r>
              <a:rPr lang="en-US" altLang="en-US" sz="900" b="0" dirty="0">
                <a:latin typeface="Arial" panose="020B0604020202020204" pitchFamily="34" charset="0"/>
                <a:cs typeface="Arial" panose="020B0604020202020204" pitchFamily="34" charset="0"/>
              </a:rPr>
              <a:t> </a:t>
            </a:r>
          </a:p>
          <a:p>
            <a:pPr>
              <a:buClrTx/>
            </a:pPr>
            <a:r>
              <a:rPr lang="en-US" altLang="en-US" sz="3600" b="0" dirty="0">
                <a:latin typeface="Arial" panose="020B0604020202020204" pitchFamily="34" charset="0"/>
                <a:cs typeface="Arial" panose="020B0604020202020204" pitchFamily="34" charset="0"/>
              </a:rPr>
              <a:t>People with higher incomes pay more if their income is above: </a:t>
            </a:r>
          </a:p>
          <a:p>
            <a:pPr lvl="1">
              <a:buClrTx/>
              <a:buFont typeface="Arial" panose="020B0604020202020204" pitchFamily="34" charset="0"/>
              <a:buChar char="•"/>
            </a:pPr>
            <a:r>
              <a:rPr lang="en-US" altLang="en-US" sz="3600" dirty="0">
                <a:latin typeface="Arial" panose="020B0604020202020204" pitchFamily="34" charset="0"/>
                <a:cs typeface="Arial" panose="020B0604020202020204" pitchFamily="34" charset="0"/>
              </a:rPr>
              <a:t>$97,000 individual </a:t>
            </a:r>
          </a:p>
          <a:p>
            <a:pPr lvl="1">
              <a:buClrTx/>
              <a:buFont typeface="Arial" panose="020B0604020202020204" pitchFamily="34" charset="0"/>
              <a:buChar char="•"/>
            </a:pPr>
            <a:r>
              <a:rPr lang="en-US" altLang="en-US" sz="3600" dirty="0">
                <a:latin typeface="Arial" panose="020B0604020202020204" pitchFamily="34" charset="0"/>
                <a:cs typeface="Arial" panose="020B0604020202020204" pitchFamily="34" charset="0"/>
              </a:rPr>
              <a:t>$194,000 couple filing joint return  </a:t>
            </a:r>
          </a:p>
        </p:txBody>
      </p:sp>
    </p:spTree>
    <p:extLst>
      <p:ext uri="{BB962C8B-B14F-4D97-AF65-F5344CB8AC3E}">
        <p14:creationId xmlns:p14="http://schemas.microsoft.com/office/powerpoint/2010/main" val="768163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89186" y="517107"/>
            <a:ext cx="8765628" cy="685800"/>
          </a:xfrm>
          <a:noFill/>
        </p:spPr>
        <p:txBody>
          <a:bodyPr lIns="82058" tIns="41029" rIns="82058" bIns="41029" anchor="t">
            <a:noAutofit/>
          </a:bodyPr>
          <a:lstStyle/>
          <a:p>
            <a:pPr algn="ctr" eaLnBrk="1" hangingPunct="1"/>
            <a:r>
              <a:rPr lang="en-US" altLang="en-US" sz="4400" dirty="0">
                <a:latin typeface="Arial" panose="020B0604020202020204" pitchFamily="34" charset="0"/>
              </a:rPr>
              <a:t>How Do I Pay The Part B Premium?</a:t>
            </a:r>
            <a:endParaRPr lang="en-US" altLang="en-US" sz="4400" dirty="0"/>
          </a:p>
        </p:txBody>
      </p:sp>
      <p:sp>
        <p:nvSpPr>
          <p:cNvPr id="29699" name="Content Placeholder 3"/>
          <p:cNvSpPr>
            <a:spLocks noGrp="1"/>
          </p:cNvSpPr>
          <p:nvPr>
            <p:ph sz="half" idx="1"/>
          </p:nvPr>
        </p:nvSpPr>
        <p:spPr>
          <a:xfrm>
            <a:off x="630621" y="2279614"/>
            <a:ext cx="8193088" cy="4114800"/>
          </a:xfrm>
        </p:spPr>
        <p:txBody>
          <a:bodyPr>
            <a:normAutofit/>
          </a:bodyPr>
          <a:lstStyle/>
          <a:p>
            <a:pPr marL="0" indent="0">
              <a:buNone/>
            </a:pPr>
            <a:r>
              <a:rPr lang="en-US" altLang="en-US" sz="3200" dirty="0">
                <a:latin typeface="Arial" panose="020B0604020202020204" pitchFamily="34" charset="0"/>
                <a:cs typeface="Arial" panose="020B0604020202020204" pitchFamily="34" charset="0"/>
              </a:rPr>
              <a:t>If you are drawing benefits, the premium is taken out of your monthly payment:</a:t>
            </a:r>
          </a:p>
          <a:p>
            <a:pPr lvl="1"/>
            <a:r>
              <a:rPr lang="en-US" altLang="en-US" sz="2800" dirty="0">
                <a:solidFill>
                  <a:schemeClr val="tx2"/>
                </a:solidFill>
                <a:latin typeface="Arial" panose="020B0604020202020204" pitchFamily="34" charset="0"/>
                <a:cs typeface="Arial" panose="020B0604020202020204" pitchFamily="34" charset="0"/>
              </a:rPr>
              <a:t>Social Security </a:t>
            </a:r>
          </a:p>
          <a:p>
            <a:pPr lvl="1"/>
            <a:r>
              <a:rPr lang="en-US" altLang="en-US" sz="2800" dirty="0">
                <a:solidFill>
                  <a:schemeClr val="tx2"/>
                </a:solidFill>
                <a:latin typeface="Arial" panose="020B0604020202020204" pitchFamily="34" charset="0"/>
                <a:cs typeface="Arial" panose="020B0604020202020204" pitchFamily="34" charset="0"/>
              </a:rPr>
              <a:t>Railroad Retirement</a:t>
            </a:r>
          </a:p>
          <a:p>
            <a:pPr lvl="1"/>
            <a:r>
              <a:rPr lang="en-US" altLang="en-US" sz="2800" dirty="0">
                <a:solidFill>
                  <a:schemeClr val="tx2"/>
                </a:solidFill>
                <a:latin typeface="Arial" panose="020B0604020202020204" pitchFamily="34" charset="0"/>
                <a:cs typeface="Arial" panose="020B0604020202020204" pitchFamily="34" charset="0"/>
              </a:rPr>
              <a:t>Federal Government retirement</a:t>
            </a:r>
          </a:p>
          <a:p>
            <a:pPr>
              <a:buFont typeface="Wingdings" panose="05000000000000000000" pitchFamily="2" charset="2"/>
              <a:buNone/>
            </a:pPr>
            <a:endParaRPr lang="en-US" altLang="en-US" dirty="0">
              <a:solidFill>
                <a:schemeClr val="tx2"/>
              </a:solidFill>
              <a:latin typeface="Arial" panose="020B0604020202020204" pitchFamily="34" charset="0"/>
              <a:cs typeface="Arial" panose="020B0604020202020204" pitchFamily="34" charset="0"/>
            </a:endParaRPr>
          </a:p>
          <a:p>
            <a:pPr marL="0" indent="0">
              <a:buNone/>
            </a:pPr>
            <a:r>
              <a:rPr lang="en-US" altLang="en-US" sz="3200" dirty="0">
                <a:latin typeface="Arial" panose="020B0604020202020204" pitchFamily="34" charset="0"/>
                <a:cs typeface="Arial" panose="020B0604020202020204" pitchFamily="34" charset="0"/>
              </a:rPr>
              <a:t>If you are not drawing benefits, you will </a:t>
            </a:r>
          </a:p>
          <a:p>
            <a:pPr marL="0" indent="0">
              <a:buNone/>
            </a:pPr>
            <a:r>
              <a:rPr lang="en-US" altLang="en-US" sz="3200" dirty="0">
                <a:latin typeface="Arial" panose="020B0604020202020204" pitchFamily="34" charset="0"/>
                <a:cs typeface="Arial" panose="020B0604020202020204" pitchFamily="34" charset="0"/>
              </a:rPr>
              <a:t>be billed every 3 months</a:t>
            </a:r>
          </a:p>
        </p:txBody>
      </p:sp>
    </p:spTree>
    <p:extLst>
      <p:ext uri="{BB962C8B-B14F-4D97-AF65-F5344CB8AC3E}">
        <p14:creationId xmlns:p14="http://schemas.microsoft.com/office/powerpoint/2010/main" val="3783623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Rectangle 3"/>
          <p:cNvSpPr>
            <a:spLocks noChangeArrowheads="1"/>
          </p:cNvSpPr>
          <p:nvPr/>
        </p:nvSpPr>
        <p:spPr bwMode="auto">
          <a:xfrm>
            <a:off x="2667000" y="5638800"/>
            <a:ext cx="762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25400" tIns="25400" rIns="25400" bIns="2540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2800" noProof="1">
              <a:latin typeface="Times New Roman" panose="02020603050405020304" pitchFamily="18" charset="0"/>
            </a:endParaRPr>
          </a:p>
          <a:p>
            <a:pPr algn="ctr">
              <a:spcBef>
                <a:spcPct val="0"/>
              </a:spcBef>
              <a:buClrTx/>
              <a:buSzTx/>
              <a:buFontTx/>
              <a:buNone/>
            </a:pPr>
            <a:endParaRPr lang="en-US" altLang="en-US" sz="3600" noProof="1">
              <a:solidFill>
                <a:srgbClr val="000000"/>
              </a:solidFill>
              <a:latin typeface="Times New Roman" panose="02020603050405020304" pitchFamily="18" charset="0"/>
            </a:endParaRPr>
          </a:p>
          <a:p>
            <a:pPr algn="ctr">
              <a:spcBef>
                <a:spcPct val="0"/>
              </a:spcBef>
              <a:buClrTx/>
              <a:buSzTx/>
              <a:buFontTx/>
              <a:buNone/>
            </a:pPr>
            <a:endParaRPr lang="en-US" altLang="en-US" sz="2800" noProof="1">
              <a:latin typeface="Times New Roman" panose="02020603050405020304" pitchFamily="18" charset="0"/>
            </a:endParaRPr>
          </a:p>
          <a:p>
            <a:pPr algn="ctr">
              <a:spcBef>
                <a:spcPct val="0"/>
              </a:spcBef>
              <a:buClrTx/>
              <a:buSzTx/>
              <a:buFontTx/>
              <a:buNone/>
            </a:pPr>
            <a:endParaRPr lang="en-US" altLang="en-US" sz="1000" noProof="1">
              <a:solidFill>
                <a:srgbClr val="000000"/>
              </a:solidFill>
              <a:latin typeface="Times New Roman" panose="02020603050405020304" pitchFamily="18" charset="0"/>
            </a:endParaRPr>
          </a:p>
          <a:p>
            <a:pPr algn="ctr">
              <a:spcBef>
                <a:spcPct val="0"/>
              </a:spcBef>
              <a:buClrTx/>
              <a:buSzTx/>
              <a:buFontTx/>
              <a:buNone/>
            </a:pPr>
            <a:endParaRPr lang="en-US" altLang="en-US" sz="1000" noProof="1">
              <a:solidFill>
                <a:srgbClr val="000000"/>
              </a:solidFill>
              <a:latin typeface="Times New Roman" panose="02020603050405020304" pitchFamily="18" charset="0"/>
            </a:endParaRPr>
          </a:p>
          <a:p>
            <a:pPr algn="ctr">
              <a:spcBef>
                <a:spcPct val="0"/>
              </a:spcBef>
              <a:buClrTx/>
              <a:buSzTx/>
              <a:buFontTx/>
              <a:buNone/>
            </a:pPr>
            <a:endParaRPr lang="en-US" altLang="en-US" sz="1000" noProof="1">
              <a:solidFill>
                <a:srgbClr val="000000"/>
              </a:solidFill>
              <a:latin typeface="Times New Roman" panose="02020603050405020304" pitchFamily="18" charset="0"/>
            </a:endParaRPr>
          </a:p>
          <a:p>
            <a:pPr algn="ctr">
              <a:spcBef>
                <a:spcPct val="0"/>
              </a:spcBef>
              <a:buClrTx/>
              <a:buSzTx/>
              <a:buFontTx/>
              <a:buNone/>
            </a:pPr>
            <a:endParaRPr lang="en-US" altLang="en-US" sz="1000" noProof="1">
              <a:solidFill>
                <a:srgbClr val="000000"/>
              </a:solidFill>
              <a:latin typeface="Times New Roman" panose="02020603050405020304" pitchFamily="18" charset="0"/>
            </a:endParaRPr>
          </a:p>
          <a:p>
            <a:pPr algn="ctr">
              <a:spcBef>
                <a:spcPct val="0"/>
              </a:spcBef>
              <a:buClrTx/>
              <a:buSzTx/>
              <a:buFontTx/>
              <a:buNone/>
            </a:pPr>
            <a:endParaRPr lang="en-US" altLang="en-US" sz="1000" noProof="1">
              <a:solidFill>
                <a:srgbClr val="000000"/>
              </a:solidFill>
              <a:latin typeface="Times New Roman" panose="02020603050405020304" pitchFamily="18" charset="0"/>
            </a:endParaRPr>
          </a:p>
          <a:p>
            <a:pPr algn="ctr">
              <a:spcBef>
                <a:spcPct val="0"/>
              </a:spcBef>
              <a:buClrTx/>
              <a:buSzTx/>
              <a:buFontTx/>
              <a:buNone/>
            </a:pPr>
            <a:endParaRPr lang="en-US" altLang="en-US" sz="1800" noProof="1">
              <a:solidFill>
                <a:srgbClr val="000000"/>
              </a:solidFill>
              <a:latin typeface="Times New Roman" panose="02020603050405020304" pitchFamily="18" charset="0"/>
            </a:endParaRPr>
          </a:p>
          <a:p>
            <a:pPr algn="ctr">
              <a:spcBef>
                <a:spcPct val="0"/>
              </a:spcBef>
              <a:buClrTx/>
              <a:buSzTx/>
              <a:buFontTx/>
              <a:buNone/>
            </a:pPr>
            <a:endParaRPr lang="en-US" altLang="en-US" sz="2800" noProof="1">
              <a:latin typeface="Times New Roman" panose="02020603050405020304" pitchFamily="18" charset="0"/>
            </a:endParaRPr>
          </a:p>
          <a:p>
            <a:pPr algn="ctr">
              <a:spcBef>
                <a:spcPct val="0"/>
              </a:spcBef>
              <a:buClrTx/>
              <a:buSzTx/>
              <a:buFontTx/>
              <a:buNone/>
            </a:pPr>
            <a:endParaRPr lang="en-US" altLang="en-US" sz="1000" b="0" noProof="1">
              <a:latin typeface="Times New Roman" panose="02020603050405020304" pitchFamily="18" charset="0"/>
            </a:endParaRPr>
          </a:p>
        </p:txBody>
      </p:sp>
      <p:sp>
        <p:nvSpPr>
          <p:cNvPr id="68612" name="Text Box 4"/>
          <p:cNvSpPr txBox="1">
            <a:spLocks noChangeArrowheads="1"/>
          </p:cNvSpPr>
          <p:nvPr/>
        </p:nvSpPr>
        <p:spPr bwMode="auto">
          <a:xfrm>
            <a:off x="261303" y="407898"/>
            <a:ext cx="8435109" cy="1446550"/>
          </a:xfrm>
          <a:prstGeom prst="rect">
            <a:avLst/>
          </a:prstGeom>
          <a:noFill/>
          <a:ln>
            <a:noFill/>
          </a:ln>
        </p:spPr>
        <p:txBody>
          <a:bodyPr wrap="square">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
                <a:schemeClr val="accent2"/>
              </a:buClr>
              <a:buSzPct val="75000"/>
              <a:buFont typeface="Monotype Sorts" pitchFamily="2" charset="2"/>
              <a:buNone/>
            </a:pPr>
            <a:r>
              <a:rPr lang="en-US" altLang="en-US" sz="4400" b="0" dirty="0">
                <a:solidFill>
                  <a:schemeClr val="accent2"/>
                </a:solidFill>
                <a:latin typeface="Arial" panose="020B0604020202020204" pitchFamily="34" charset="0"/>
              </a:rPr>
              <a:t>Medicare Part B - Payments For Services</a:t>
            </a:r>
          </a:p>
        </p:txBody>
      </p:sp>
      <p:grpSp>
        <p:nvGrpSpPr>
          <p:cNvPr id="68613" name="Group 5"/>
          <p:cNvGrpSpPr>
            <a:grpSpLocks/>
          </p:cNvGrpSpPr>
          <p:nvPr/>
        </p:nvGrpSpPr>
        <p:grpSpPr bwMode="auto">
          <a:xfrm>
            <a:off x="33709" y="2102025"/>
            <a:ext cx="8128010" cy="3325628"/>
            <a:chOff x="526" y="1296"/>
            <a:chExt cx="4709" cy="2250"/>
          </a:xfrm>
        </p:grpSpPr>
        <p:sp>
          <p:nvSpPr>
            <p:cNvPr id="68615" name="Rectangle 6"/>
            <p:cNvSpPr>
              <a:spLocks noChangeArrowheads="1"/>
            </p:cNvSpPr>
            <p:nvPr/>
          </p:nvSpPr>
          <p:spPr bwMode="auto">
            <a:xfrm>
              <a:off x="2155" y="1296"/>
              <a:ext cx="3060" cy="687"/>
            </a:xfrm>
            <a:prstGeom prst="rect">
              <a:avLst/>
            </a:prstGeom>
            <a:solidFill>
              <a:schemeClr val="accent1"/>
            </a:solidFill>
            <a:ln w="12700">
              <a:solidFill>
                <a:schemeClr val="tx1"/>
              </a:solidFill>
              <a:miter lim="800000"/>
              <a:headEnd type="none" w="sm" len="sm"/>
              <a:tailEnd type="none" w="sm" len="sm"/>
            </a:ln>
          </p:spPr>
          <p:txBody>
            <a:bodyPr>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buClr>
                  <a:schemeClr val="accent2"/>
                </a:buClr>
                <a:buSzPct val="75000"/>
                <a:buFont typeface="Monotype Sorts" pitchFamily="2" charset="2"/>
                <a:buNone/>
              </a:pPr>
              <a:r>
                <a:rPr lang="en-US" altLang="en-US" sz="3000" b="1" dirty="0">
                  <a:solidFill>
                    <a:schemeClr val="bg1"/>
                  </a:solidFill>
                  <a:latin typeface="+mj-lt"/>
                </a:rPr>
                <a:t>You pay $203 annual deductible</a:t>
              </a:r>
            </a:p>
          </p:txBody>
        </p:sp>
        <p:sp>
          <p:nvSpPr>
            <p:cNvPr id="68616" name="Rectangle 7"/>
            <p:cNvSpPr>
              <a:spLocks noChangeArrowheads="1"/>
            </p:cNvSpPr>
            <p:nvPr/>
          </p:nvSpPr>
          <p:spPr bwMode="auto">
            <a:xfrm>
              <a:off x="2153" y="1984"/>
              <a:ext cx="3069" cy="375"/>
            </a:xfrm>
            <a:prstGeom prst="rect">
              <a:avLst/>
            </a:prstGeom>
            <a:solidFill>
              <a:schemeClr val="accent2">
                <a:lumMod val="20000"/>
                <a:lumOff val="80000"/>
              </a:schemeClr>
            </a:solidFill>
            <a:ln w="12700">
              <a:solidFill>
                <a:schemeClr val="tx1"/>
              </a:solidFill>
              <a:miter lim="800000"/>
              <a:headEnd type="none" w="sm" len="sm"/>
              <a:tailEnd type="none" w="sm" len="sm"/>
            </a:ln>
          </p:spPr>
          <p:txBody>
            <a:bodyPr wrap="square">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3000" dirty="0">
                  <a:solidFill>
                    <a:srgbClr val="000000"/>
                  </a:solidFill>
                  <a:latin typeface="+mj-lt"/>
                </a:rPr>
                <a:t>Medicare pays 80%</a:t>
              </a:r>
            </a:p>
          </p:txBody>
        </p:sp>
        <p:sp>
          <p:nvSpPr>
            <p:cNvPr id="68617" name="Rectangle 8"/>
            <p:cNvSpPr>
              <a:spLocks noChangeArrowheads="1"/>
            </p:cNvSpPr>
            <p:nvPr/>
          </p:nvSpPr>
          <p:spPr bwMode="auto">
            <a:xfrm>
              <a:off x="2153" y="2353"/>
              <a:ext cx="3060" cy="503"/>
            </a:xfrm>
            <a:prstGeom prst="rect">
              <a:avLst/>
            </a:prstGeom>
            <a:solidFill>
              <a:schemeClr val="accent1"/>
            </a:solidFill>
            <a:ln w="12700">
              <a:solidFill>
                <a:schemeClr val="tx1"/>
              </a:solidFill>
              <a:miter lim="800000"/>
              <a:headEnd type="none" w="sm" len="sm"/>
              <a:tailEnd type="none" w="sm" len="sm"/>
            </a:ln>
          </p:spPr>
          <p:txBody>
            <a:bodyPr>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3000" b="1" noProof="1">
                  <a:solidFill>
                    <a:schemeClr val="bg1"/>
                  </a:solidFill>
                  <a:latin typeface="Arial" panose="020B0604020202020204" pitchFamily="34" charset="0"/>
                </a:rPr>
                <a:t>You pay 20%</a:t>
              </a:r>
              <a:r>
                <a:rPr lang="en-US" altLang="en-US" sz="3000" b="1" noProof="1">
                  <a:solidFill>
                    <a:schemeClr val="bg1"/>
                  </a:solidFill>
                  <a:latin typeface="Times New Roman" panose="02020603050405020304" pitchFamily="18" charset="0"/>
                </a:rPr>
                <a:t> </a:t>
              </a:r>
            </a:p>
            <a:p>
              <a:pPr algn="ctr">
                <a:spcBef>
                  <a:spcPct val="0"/>
                </a:spcBef>
                <a:buClrTx/>
                <a:buSzTx/>
                <a:buFontTx/>
                <a:buNone/>
              </a:pPr>
              <a:endParaRPr lang="en-US" altLang="en-US" sz="1200" b="1" noProof="1">
                <a:solidFill>
                  <a:schemeClr val="bg1"/>
                </a:solidFill>
                <a:latin typeface="Times New Roman" panose="02020603050405020304" pitchFamily="18" charset="0"/>
              </a:endParaRPr>
            </a:p>
          </p:txBody>
        </p:sp>
        <p:sp>
          <p:nvSpPr>
            <p:cNvPr id="68618" name="Rectangle 9"/>
            <p:cNvSpPr>
              <a:spLocks noChangeArrowheads="1"/>
            </p:cNvSpPr>
            <p:nvPr/>
          </p:nvSpPr>
          <p:spPr bwMode="auto">
            <a:xfrm>
              <a:off x="2155" y="2856"/>
              <a:ext cx="3060" cy="690"/>
            </a:xfrm>
            <a:prstGeom prst="rect">
              <a:avLst/>
            </a:prstGeom>
            <a:solidFill>
              <a:srgbClr val="CCFFFF"/>
            </a:solidFill>
            <a:ln w="12700">
              <a:solidFill>
                <a:schemeClr val="tx2"/>
              </a:solidFill>
              <a:miter lim="800000"/>
              <a:headEnd type="none" w="sm" len="sm"/>
              <a:tailEnd type="none" w="sm" len="sm"/>
            </a:ln>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3000" b="0" noProof="1">
                  <a:latin typeface="Arial" panose="020B0604020202020204" pitchFamily="34" charset="0"/>
                </a:rPr>
                <a:t>You may pay excess of 15% </a:t>
              </a:r>
            </a:p>
            <a:p>
              <a:pPr algn="ctr">
                <a:spcBef>
                  <a:spcPct val="0"/>
                </a:spcBef>
                <a:buClrTx/>
                <a:buSzTx/>
                <a:buFontTx/>
                <a:buNone/>
              </a:pPr>
              <a:r>
                <a:rPr lang="en-US" altLang="en-US" sz="3000" b="0" noProof="1">
                  <a:latin typeface="Arial" panose="020B0604020202020204" pitchFamily="34" charset="0"/>
                </a:rPr>
                <a:t>(or more for </a:t>
              </a:r>
              <a:r>
                <a:rPr lang="en-US" altLang="en-US" sz="3000" b="0" dirty="0">
                  <a:latin typeface="Arial" panose="020B0604020202020204" pitchFamily="34" charset="0"/>
                </a:rPr>
                <a:t>equipment</a:t>
              </a:r>
              <a:r>
                <a:rPr lang="en-US" altLang="en-US" sz="3000" b="0" noProof="1">
                  <a:latin typeface="Arial" panose="020B0604020202020204" pitchFamily="34" charset="0"/>
                </a:rPr>
                <a:t>).</a:t>
              </a:r>
              <a:endParaRPr lang="en-US" altLang="en-US" sz="3000" b="0" dirty="0">
                <a:latin typeface="Arial" panose="020B0604020202020204" pitchFamily="34" charset="0"/>
              </a:endParaRPr>
            </a:p>
          </p:txBody>
        </p:sp>
        <p:grpSp>
          <p:nvGrpSpPr>
            <p:cNvPr id="68619" name="Group 10"/>
            <p:cNvGrpSpPr>
              <a:grpSpLocks/>
            </p:cNvGrpSpPr>
            <p:nvPr/>
          </p:nvGrpSpPr>
          <p:grpSpPr bwMode="auto">
            <a:xfrm>
              <a:off x="1931" y="1320"/>
              <a:ext cx="244" cy="1494"/>
              <a:chOff x="1367" y="1320"/>
              <a:chExt cx="244" cy="1958"/>
            </a:xfrm>
          </p:grpSpPr>
          <p:sp>
            <p:nvSpPr>
              <p:cNvPr id="68621" name="Line 11"/>
              <p:cNvSpPr>
                <a:spLocks noChangeShapeType="1"/>
              </p:cNvSpPr>
              <p:nvPr/>
            </p:nvSpPr>
            <p:spPr bwMode="auto">
              <a:xfrm>
                <a:off x="1383" y="1332"/>
                <a:ext cx="0" cy="191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2" name="Line 12"/>
              <p:cNvSpPr>
                <a:spLocks noChangeShapeType="1"/>
              </p:cNvSpPr>
              <p:nvPr/>
            </p:nvSpPr>
            <p:spPr bwMode="auto">
              <a:xfrm>
                <a:off x="1371" y="1320"/>
                <a:ext cx="240" cy="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23" name="Line 13"/>
              <p:cNvSpPr>
                <a:spLocks noChangeShapeType="1"/>
              </p:cNvSpPr>
              <p:nvPr/>
            </p:nvSpPr>
            <p:spPr bwMode="auto">
              <a:xfrm>
                <a:off x="1367" y="3278"/>
                <a:ext cx="240" cy="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68620" name="Text Box 14"/>
            <p:cNvSpPr txBox="1">
              <a:spLocks noChangeArrowheads="1"/>
            </p:cNvSpPr>
            <p:nvPr/>
          </p:nvSpPr>
          <p:spPr bwMode="auto">
            <a:xfrm>
              <a:off x="526" y="1861"/>
              <a:ext cx="1620"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
                  <a:schemeClr val="accent2"/>
                </a:buClr>
                <a:buSzPct val="75000"/>
                <a:buFont typeface="Monotype Sorts" pitchFamily="2" charset="2"/>
                <a:buNone/>
              </a:pPr>
              <a:r>
                <a:rPr lang="en-US" altLang="en-US" b="0" dirty="0">
                  <a:solidFill>
                    <a:schemeClr val="tx2"/>
                  </a:solidFill>
                  <a:latin typeface="Arial" panose="020B0604020202020204" pitchFamily="34" charset="0"/>
                </a:rPr>
                <a:t>Approved Amount</a:t>
              </a:r>
            </a:p>
          </p:txBody>
        </p:sp>
        <p:sp>
          <p:nvSpPr>
            <p:cNvPr id="15" name="Rectangle 6">
              <a:extLst>
                <a:ext uri="{FF2B5EF4-FFF2-40B4-BE49-F238E27FC236}">
                  <a16:creationId xmlns:a16="http://schemas.microsoft.com/office/drawing/2014/main" xmlns="" id="{BD20B1BF-4C39-4F52-B1F2-5303EFEC091C}"/>
                </a:ext>
              </a:extLst>
            </p:cNvPr>
            <p:cNvSpPr>
              <a:spLocks noChangeArrowheads="1"/>
            </p:cNvSpPr>
            <p:nvPr/>
          </p:nvSpPr>
          <p:spPr bwMode="auto">
            <a:xfrm>
              <a:off x="2175" y="1296"/>
              <a:ext cx="3060" cy="687"/>
            </a:xfrm>
            <a:prstGeom prst="rect">
              <a:avLst/>
            </a:prstGeom>
            <a:solidFill>
              <a:schemeClr val="accent1"/>
            </a:solidFill>
            <a:ln w="12700">
              <a:solidFill>
                <a:schemeClr val="tx1"/>
              </a:solidFill>
              <a:miter lim="800000"/>
              <a:headEnd type="none" w="sm" len="sm"/>
              <a:tailEnd type="none" w="sm" len="sm"/>
            </a:ln>
          </p:spPr>
          <p:txBody>
            <a:bodyPr>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buClr>
                  <a:schemeClr val="accent2"/>
                </a:buClr>
                <a:buSzPct val="75000"/>
                <a:buFont typeface="Monotype Sorts" pitchFamily="2" charset="2"/>
                <a:buNone/>
              </a:pPr>
              <a:r>
                <a:rPr lang="en-US" altLang="en-US" sz="3000" b="1" dirty="0">
                  <a:solidFill>
                    <a:schemeClr val="bg1"/>
                  </a:solidFill>
                  <a:latin typeface="+mj-lt"/>
                </a:rPr>
                <a:t>You pay $226 annual deductible</a:t>
              </a:r>
            </a:p>
          </p:txBody>
        </p:sp>
        <p:sp>
          <p:nvSpPr>
            <p:cNvPr id="16" name="Rectangle 9">
              <a:extLst>
                <a:ext uri="{FF2B5EF4-FFF2-40B4-BE49-F238E27FC236}">
                  <a16:creationId xmlns:a16="http://schemas.microsoft.com/office/drawing/2014/main" xmlns="" id="{57DAD978-EB99-41F7-AD86-AC98FE4074DE}"/>
                </a:ext>
              </a:extLst>
            </p:cNvPr>
            <p:cNvSpPr>
              <a:spLocks noChangeArrowheads="1"/>
            </p:cNvSpPr>
            <p:nvPr/>
          </p:nvSpPr>
          <p:spPr bwMode="auto">
            <a:xfrm>
              <a:off x="2175" y="2856"/>
              <a:ext cx="3060" cy="690"/>
            </a:xfrm>
            <a:prstGeom prst="rect">
              <a:avLst/>
            </a:prstGeom>
            <a:solidFill>
              <a:srgbClr val="CCFFFF"/>
            </a:solidFill>
            <a:ln w="12700">
              <a:solidFill>
                <a:schemeClr val="tx2"/>
              </a:solidFill>
              <a:miter lim="800000"/>
              <a:headEnd type="none" w="sm" len="sm"/>
              <a:tailEnd type="none" w="sm" len="sm"/>
            </a:ln>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3000" b="0" noProof="1">
                  <a:latin typeface="Arial" panose="020B0604020202020204" pitchFamily="34" charset="0"/>
                </a:rPr>
                <a:t>You may pay excess of 15% </a:t>
              </a:r>
            </a:p>
            <a:p>
              <a:pPr algn="ctr">
                <a:spcBef>
                  <a:spcPct val="0"/>
                </a:spcBef>
                <a:buClrTx/>
                <a:buSzTx/>
                <a:buFontTx/>
                <a:buNone/>
              </a:pPr>
              <a:r>
                <a:rPr lang="en-US" altLang="en-US" sz="3000" b="0" noProof="1">
                  <a:latin typeface="Arial" panose="020B0604020202020204" pitchFamily="34" charset="0"/>
                </a:rPr>
                <a:t>(or more for </a:t>
              </a:r>
              <a:r>
                <a:rPr lang="en-US" altLang="en-US" sz="3000" b="0" dirty="0">
                  <a:latin typeface="Arial" panose="020B0604020202020204" pitchFamily="34" charset="0"/>
                </a:rPr>
                <a:t>equipment</a:t>
              </a:r>
              <a:r>
                <a:rPr lang="en-US" altLang="en-US" sz="3000" b="0" noProof="1">
                  <a:latin typeface="Arial" panose="020B0604020202020204" pitchFamily="34" charset="0"/>
                </a:rPr>
                <a:t>).</a:t>
              </a:r>
              <a:endParaRPr lang="en-US" altLang="en-US" sz="3000" b="0" dirty="0">
                <a:latin typeface="Arial" panose="020B0604020202020204" pitchFamily="34" charset="0"/>
              </a:endParaRPr>
            </a:p>
          </p:txBody>
        </p:sp>
      </p:grpSp>
      <p:sp>
        <p:nvSpPr>
          <p:cNvPr id="68614" name="Text Box 15"/>
          <p:cNvSpPr txBox="1">
            <a:spLocks noChangeArrowheads="1"/>
          </p:cNvSpPr>
          <p:nvPr/>
        </p:nvSpPr>
        <p:spPr bwMode="auto">
          <a:xfrm>
            <a:off x="2745913" y="5474489"/>
            <a:ext cx="5365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
                <a:schemeClr val="accent2"/>
              </a:buClr>
              <a:buSzPct val="75000"/>
              <a:buFont typeface="Monotype Sorts" pitchFamily="2" charset="2"/>
              <a:buNone/>
            </a:pPr>
            <a:r>
              <a:rPr lang="en-US" altLang="en-US" sz="3000" b="0" dirty="0">
                <a:latin typeface="Arial" panose="020B0604020202020204" pitchFamily="34" charset="0"/>
              </a:rPr>
              <a:t>No annual or lifetime limit</a:t>
            </a:r>
          </a:p>
        </p:txBody>
      </p:sp>
    </p:spTree>
    <p:extLst>
      <p:ext uri="{BB962C8B-B14F-4D97-AF65-F5344CB8AC3E}">
        <p14:creationId xmlns:p14="http://schemas.microsoft.com/office/powerpoint/2010/main" val="619303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10064" y="363891"/>
            <a:ext cx="8248135" cy="685800"/>
          </a:xfrm>
          <a:noFill/>
        </p:spPr>
        <p:txBody>
          <a:bodyPr lIns="82058" tIns="41029" rIns="82058" bIns="41029" anchor="t">
            <a:noAutofit/>
          </a:bodyPr>
          <a:lstStyle/>
          <a:p>
            <a:pPr algn="ctr" eaLnBrk="1" hangingPunct="1"/>
            <a:r>
              <a:rPr lang="en-US" altLang="en-US" sz="4400" dirty="0">
                <a:latin typeface="Arial" panose="020B0604020202020204" pitchFamily="34" charset="0"/>
              </a:rPr>
              <a:t>Medicare Part B - Claims</a:t>
            </a:r>
            <a:endParaRPr lang="en-US" altLang="en-US" sz="4400" dirty="0"/>
          </a:p>
        </p:txBody>
      </p:sp>
      <p:sp>
        <p:nvSpPr>
          <p:cNvPr id="64515" name="Content Placeholder 3"/>
          <p:cNvSpPr>
            <a:spLocks noGrp="1"/>
          </p:cNvSpPr>
          <p:nvPr>
            <p:ph sz="half" idx="1"/>
          </p:nvPr>
        </p:nvSpPr>
        <p:spPr>
          <a:xfrm>
            <a:off x="210064" y="1207988"/>
            <a:ext cx="7817638" cy="5627648"/>
          </a:xfrm>
        </p:spPr>
        <p:txBody>
          <a:bodyPr>
            <a:normAutofit fontScale="92500"/>
          </a:bodyPr>
          <a:lstStyle/>
          <a:p>
            <a:pPr marL="0" indent="0">
              <a:buClrTx/>
              <a:buNone/>
            </a:pPr>
            <a:r>
              <a:rPr lang="en-US" altLang="en-US" sz="3500" u="sng" dirty="0">
                <a:latin typeface="Arial" panose="020B0604020202020204" pitchFamily="34" charset="0"/>
                <a:cs typeface="Arial" panose="020B0604020202020204" pitchFamily="34" charset="0"/>
              </a:rPr>
              <a:t>If provider accepts “assignment”</a:t>
            </a:r>
          </a:p>
          <a:p>
            <a:pPr>
              <a:buClrTx/>
            </a:pPr>
            <a:r>
              <a:rPr lang="en-US" altLang="en-US" sz="2800" dirty="0">
                <a:latin typeface="Arial" panose="020B0604020202020204" pitchFamily="34" charset="0"/>
                <a:cs typeface="Arial" panose="020B0604020202020204" pitchFamily="34" charset="0"/>
              </a:rPr>
              <a:t>Agree to accept Medicare’s “approved” amount as full payment</a:t>
            </a:r>
          </a:p>
          <a:p>
            <a:pPr>
              <a:buClrTx/>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You only pay deductibles &amp; coinsurance</a:t>
            </a:r>
          </a:p>
          <a:p>
            <a:pPr>
              <a:buClrTx/>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Medicare sends its payment directly to the provider</a:t>
            </a:r>
          </a:p>
          <a:p>
            <a:pPr>
              <a:buClrTx/>
              <a:buFont typeface="Arial" panose="020B0604020202020204" pitchFamily="34" charset="0"/>
              <a:buChar char="•"/>
            </a:pPr>
            <a:endParaRPr lang="en-US" altLang="en-US" sz="2800" dirty="0">
              <a:latin typeface="Arial" panose="020B0604020202020204" pitchFamily="34" charset="0"/>
              <a:cs typeface="Arial" panose="020B0604020202020204" pitchFamily="34" charset="0"/>
            </a:endParaRPr>
          </a:p>
          <a:p>
            <a:pPr marL="0" indent="0">
              <a:buClrTx/>
              <a:buNone/>
            </a:pPr>
            <a:r>
              <a:rPr lang="en-US" altLang="en-US" sz="3500" u="sng" dirty="0">
                <a:latin typeface="Arial" panose="020B0604020202020204" pitchFamily="34" charset="0"/>
                <a:cs typeface="Arial" panose="020B0604020202020204" pitchFamily="34" charset="0"/>
              </a:rPr>
              <a:t>If provider does not accept “assignment”</a:t>
            </a:r>
          </a:p>
          <a:p>
            <a:pPr>
              <a:buClrTx/>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May charge up to </a:t>
            </a:r>
            <a:r>
              <a:rPr lang="en-US" altLang="en-US" sz="2800" b="1" dirty="0">
                <a:solidFill>
                  <a:schemeClr val="accent2"/>
                </a:solidFill>
                <a:latin typeface="Arial" panose="020B0604020202020204" pitchFamily="34" charset="0"/>
                <a:cs typeface="Arial" panose="020B0604020202020204" pitchFamily="34" charset="0"/>
              </a:rPr>
              <a:t>15%</a:t>
            </a:r>
            <a:r>
              <a:rPr lang="en-US" altLang="en-US" sz="2800" dirty="0">
                <a:latin typeface="Arial" panose="020B0604020202020204" pitchFamily="34" charset="0"/>
                <a:cs typeface="Arial" panose="020B0604020202020204" pitchFamily="34" charset="0"/>
              </a:rPr>
              <a:t> more than the “approved” amount</a:t>
            </a:r>
          </a:p>
          <a:p>
            <a:pPr>
              <a:buClrTx/>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May ask you to pay entire charge at time of service</a:t>
            </a:r>
          </a:p>
          <a:p>
            <a:pPr>
              <a:buClrTx/>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Medicare sends its payment to you and you pay the provider</a:t>
            </a:r>
          </a:p>
          <a:p>
            <a:pPr>
              <a:buClrTx/>
              <a:buFont typeface="Arial" panose="020B0604020202020204" pitchFamily="34" charset="0"/>
              <a:buChar char="•"/>
            </a:pPr>
            <a:endParaRPr lang="en-US" altLang="en-US" sz="2400" b="1" dirty="0">
              <a:solidFill>
                <a:srgbClr val="FF0000"/>
              </a:solidFill>
            </a:endParaRPr>
          </a:p>
          <a:p>
            <a:pPr>
              <a:buClrTx/>
              <a:buFont typeface="Arial" panose="020B0604020202020204" pitchFamily="34" charset="0"/>
              <a:buChar char="•"/>
            </a:pPr>
            <a:endParaRPr lang="en-US" altLang="en-US" b="1" dirty="0"/>
          </a:p>
        </p:txBody>
      </p:sp>
    </p:spTree>
    <p:extLst>
      <p:ext uri="{BB962C8B-B14F-4D97-AF65-F5344CB8AC3E}">
        <p14:creationId xmlns:p14="http://schemas.microsoft.com/office/powerpoint/2010/main" val="225678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 y="304530"/>
            <a:ext cx="9144000" cy="685800"/>
          </a:xfrm>
        </p:spPr>
        <p:txBody>
          <a:bodyPr lIns="82058" tIns="41029" rIns="82058" bIns="41029" anchor="t">
            <a:normAutofit/>
          </a:bodyPr>
          <a:lstStyle/>
          <a:p>
            <a:pPr algn="ctr" eaLnBrk="1" hangingPunct="1"/>
            <a:r>
              <a:rPr lang="en-US" altLang="en-US" sz="4400" b="1" dirty="0">
                <a:latin typeface="Arial" panose="020B0604020202020204" pitchFamily="34" charset="0"/>
              </a:rPr>
              <a:t> </a:t>
            </a:r>
            <a:r>
              <a:rPr lang="en-US" altLang="en-US" sz="4400" dirty="0">
                <a:latin typeface="Arial" panose="020B0604020202020204" pitchFamily="34" charset="0"/>
              </a:rPr>
              <a:t>Protect Yourself &amp; Medicare</a:t>
            </a:r>
          </a:p>
        </p:txBody>
      </p:sp>
      <p:sp>
        <p:nvSpPr>
          <p:cNvPr id="148483" name="Rectangle 3"/>
          <p:cNvSpPr>
            <a:spLocks noGrp="1" noChangeArrowheads="1"/>
          </p:cNvSpPr>
          <p:nvPr>
            <p:ph idx="1"/>
          </p:nvPr>
        </p:nvSpPr>
        <p:spPr>
          <a:xfrm>
            <a:off x="185737" y="1173076"/>
            <a:ext cx="8772525" cy="4581337"/>
          </a:xfrm>
        </p:spPr>
        <p:txBody>
          <a:bodyPr lIns="82058" tIns="41029" rIns="82058" bIns="41029">
            <a:normAutofit/>
          </a:bodyPr>
          <a:lstStyle/>
          <a:p>
            <a:pPr>
              <a:buNone/>
            </a:pPr>
            <a:r>
              <a:rPr lang="en-US" altLang="en-US" sz="2800" dirty="0">
                <a:latin typeface="Arial Black" pitchFamily="34" charset="0"/>
              </a:rPr>
              <a:t>  PROTECT– </a:t>
            </a:r>
            <a:r>
              <a:rPr lang="en-US" altLang="en-US" sz="2000" dirty="0"/>
              <a:t>Protect your personal information.</a:t>
            </a:r>
            <a:r>
              <a:rPr lang="en-US" sz="2000" dirty="0"/>
              <a:t> Treat your Medicare and Social Security numbers like your credit cards. Never give these numbers to a stranger.</a:t>
            </a:r>
          </a:p>
          <a:p>
            <a:pPr>
              <a:buNone/>
            </a:pPr>
            <a:endParaRPr lang="en-US" sz="2000" dirty="0"/>
          </a:p>
          <a:p>
            <a:pPr>
              <a:buNone/>
            </a:pPr>
            <a:r>
              <a:rPr lang="en-US" altLang="en-US" sz="2800" dirty="0">
                <a:latin typeface="Arial Black" pitchFamily="34" charset="0"/>
              </a:rPr>
              <a:t>  DETECT--</a:t>
            </a:r>
            <a:r>
              <a:rPr lang="en-US" sz="1600" dirty="0"/>
              <a:t> </a:t>
            </a:r>
            <a:r>
              <a:rPr lang="en-US" sz="2000" dirty="0"/>
              <a:t>Review your Medicare statements for mistakes by comparing them to your personal records.</a:t>
            </a:r>
          </a:p>
          <a:p>
            <a:pPr>
              <a:buNone/>
            </a:pPr>
            <a:endParaRPr lang="en-US" altLang="en-US" sz="2000" dirty="0">
              <a:latin typeface="Arial Black" pitchFamily="34" charset="0"/>
            </a:endParaRPr>
          </a:p>
          <a:p>
            <a:pPr lvl="1" eaLnBrk="1" hangingPunct="1">
              <a:buClrTx/>
              <a:buNone/>
            </a:pPr>
            <a:r>
              <a:rPr lang="en-US" altLang="en-US" sz="2800" dirty="0">
                <a:latin typeface="Arial Black" pitchFamily="34" charset="0"/>
              </a:rPr>
              <a:t>REPORT--</a:t>
            </a:r>
            <a:r>
              <a:rPr lang="en-US" altLang="en-US" sz="2000" dirty="0"/>
              <a:t>If you think you have been a target of fraud, report it</a:t>
            </a:r>
          </a:p>
          <a:p>
            <a:pPr lvl="1" eaLnBrk="1" hangingPunct="1">
              <a:buClrTx/>
              <a:buNone/>
            </a:pPr>
            <a:endParaRPr lang="en-US" altLang="en-US" sz="2800" dirty="0"/>
          </a:p>
          <a:p>
            <a:pPr lvl="1" algn="ctr" eaLnBrk="1" hangingPunct="1">
              <a:buClrTx/>
              <a:buNone/>
            </a:pPr>
            <a:r>
              <a:rPr lang="en-US" altLang="en-US" sz="2800" dirty="0">
                <a:latin typeface="Arial Black" pitchFamily="34" charset="0"/>
              </a:rPr>
              <a:t>800-351-4664 or your local SHIIP/ SMP</a:t>
            </a:r>
          </a:p>
          <a:p>
            <a:pPr lvl="1" eaLnBrk="1" hangingPunct="1">
              <a:buClrTx/>
              <a:buNone/>
            </a:pPr>
            <a:endParaRPr lang="en-US" altLang="en-US" sz="2800" dirty="0">
              <a:latin typeface="Arial" panose="020B0604020202020204" pitchFamily="34" charset="0"/>
            </a:endParaRPr>
          </a:p>
        </p:txBody>
      </p:sp>
    </p:spTree>
    <p:custDataLst>
      <p:tags r:id="rId1"/>
    </p:custDataLst>
    <p:extLst>
      <p:ext uri="{BB962C8B-B14F-4D97-AF65-F5344CB8AC3E}">
        <p14:creationId xmlns:p14="http://schemas.microsoft.com/office/powerpoint/2010/main" val="2145616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7655" y="426312"/>
            <a:ext cx="8671249" cy="685800"/>
          </a:xfrm>
          <a:noFill/>
        </p:spPr>
        <p:txBody>
          <a:bodyPr lIns="82058" tIns="41029" rIns="82058" bIns="41029" anchor="t">
            <a:noAutofit/>
          </a:bodyPr>
          <a:lstStyle/>
          <a:p>
            <a:pPr algn="ctr" eaLnBrk="1" hangingPunct="1"/>
            <a:r>
              <a:rPr lang="en-US" altLang="en-US" sz="4000" dirty="0">
                <a:latin typeface="Arial" panose="020B0604020202020204" pitchFamily="34" charset="0"/>
              </a:rPr>
              <a:t>Medicare Covers Preventive Services</a:t>
            </a:r>
            <a:endParaRPr lang="en-US" altLang="en-US" sz="4000" dirty="0"/>
          </a:p>
        </p:txBody>
      </p:sp>
      <p:sp>
        <p:nvSpPr>
          <p:cNvPr id="66563" name="Content Placeholder 3"/>
          <p:cNvSpPr>
            <a:spLocks noGrp="1"/>
          </p:cNvSpPr>
          <p:nvPr>
            <p:ph sz="half" idx="1"/>
          </p:nvPr>
        </p:nvSpPr>
        <p:spPr>
          <a:xfrm>
            <a:off x="1066800" y="1394256"/>
            <a:ext cx="7125730" cy="4495800"/>
          </a:xfrm>
          <a:noFill/>
          <a:ln>
            <a:noFill/>
          </a:ln>
        </p:spPr>
        <p:txBody>
          <a:bodyPr>
            <a:noAutofit/>
          </a:bodyPr>
          <a:lstStyle/>
          <a:p>
            <a:pPr marL="0" indent="0">
              <a:buClrTx/>
              <a:buNone/>
            </a:pPr>
            <a:r>
              <a:rPr lang="en-US" altLang="en-US" sz="2800" dirty="0">
                <a:latin typeface="Arial" panose="020B0604020202020204" pitchFamily="34" charset="0"/>
                <a:cs typeface="Arial" panose="020B0604020202020204" pitchFamily="34" charset="0"/>
              </a:rPr>
              <a:t>Some services 100% covered by Medicare:</a:t>
            </a:r>
          </a:p>
          <a:p>
            <a:pPr>
              <a:buClrTx/>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Welcome to Medicare preventive visit</a:t>
            </a:r>
          </a:p>
          <a:p>
            <a:pPr>
              <a:buClrTx/>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Annual wellness visit</a:t>
            </a:r>
          </a:p>
          <a:p>
            <a:pPr>
              <a:buClrTx/>
              <a:buFont typeface="Arial" panose="020B0604020202020204" pitchFamily="34" charset="0"/>
              <a:buChar char="•"/>
            </a:pPr>
            <a:r>
              <a:rPr lang="en-US" altLang="en-US" sz="2800" dirty="0"/>
              <a:t>Flu Shot</a:t>
            </a:r>
          </a:p>
          <a:p>
            <a:pPr>
              <a:buClrTx/>
              <a:buFont typeface="Arial" panose="020B0604020202020204" pitchFamily="34" charset="0"/>
              <a:buChar char="•"/>
            </a:pPr>
            <a:r>
              <a:rPr lang="en-US" altLang="en-US" sz="2800" dirty="0"/>
              <a:t>Pneumococcal Shot</a:t>
            </a:r>
          </a:p>
          <a:p>
            <a:pPr>
              <a:buClrTx/>
              <a:buFont typeface="Arial" panose="020B0604020202020204" pitchFamily="34" charset="0"/>
              <a:buChar char="•"/>
            </a:pPr>
            <a:r>
              <a:rPr lang="en-US" altLang="en-US" sz="2800" dirty="0"/>
              <a:t>Mammograms (screening)</a:t>
            </a:r>
          </a:p>
        </p:txBody>
      </p:sp>
      <p:sp>
        <p:nvSpPr>
          <p:cNvPr id="3" name="Rectangle 2"/>
          <p:cNvSpPr/>
          <p:nvPr/>
        </p:nvSpPr>
        <p:spPr>
          <a:xfrm>
            <a:off x="361335" y="4646141"/>
            <a:ext cx="7411065" cy="1526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Check out SHIIP’s “Preventive Benefits Fact Sheet”</a:t>
            </a:r>
          </a:p>
        </p:txBody>
      </p:sp>
    </p:spTree>
    <p:extLst>
      <p:ext uri="{BB962C8B-B14F-4D97-AF65-F5344CB8AC3E}">
        <p14:creationId xmlns:p14="http://schemas.microsoft.com/office/powerpoint/2010/main" val="573964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199" y="204486"/>
            <a:ext cx="8375650" cy="808766"/>
          </a:xfrm>
        </p:spPr>
        <p:txBody>
          <a:bodyPr>
            <a:normAutofit/>
          </a:bodyPr>
          <a:lstStyle/>
          <a:p>
            <a:pPr algn="ctr"/>
            <a:r>
              <a:rPr lang="en-US" altLang="en-US" sz="4400" dirty="0">
                <a:latin typeface="+mn-lt"/>
              </a:rPr>
              <a:t>Help Paying For Medicare Costs</a:t>
            </a:r>
          </a:p>
        </p:txBody>
      </p:sp>
      <p:sp>
        <p:nvSpPr>
          <p:cNvPr id="3" name="Content Placeholder 2"/>
          <p:cNvSpPr>
            <a:spLocks noGrp="1"/>
          </p:cNvSpPr>
          <p:nvPr>
            <p:ph idx="1"/>
          </p:nvPr>
        </p:nvSpPr>
        <p:spPr>
          <a:xfrm>
            <a:off x="457199" y="1235676"/>
            <a:ext cx="8375649" cy="5393723"/>
          </a:xfrm>
        </p:spPr>
        <p:txBody>
          <a:bodyPr>
            <a:normAutofit lnSpcReduction="10000"/>
          </a:bodyPr>
          <a:lstStyle/>
          <a:p>
            <a:pPr marL="0" indent="0">
              <a:buFont typeface="Wingdings" panose="05000000000000000000" pitchFamily="2" charset="2"/>
              <a:buNone/>
              <a:defRPr/>
            </a:pPr>
            <a:r>
              <a:rPr lang="en-US" sz="3600" dirty="0">
                <a:latin typeface="Arial" panose="020B0604020202020204" pitchFamily="34" charset="0"/>
                <a:cs typeface="Arial" panose="020B0604020202020204" pitchFamily="34" charset="0"/>
              </a:rPr>
              <a:t>Medicare Savings Programs – Pay for Part B premium and sometimes Medicare deductibles and coinsurance</a:t>
            </a:r>
          </a:p>
          <a:p>
            <a:pPr marL="0" indent="0">
              <a:buFont typeface="Wingdings" panose="05000000000000000000" pitchFamily="2" charset="2"/>
              <a:buNone/>
              <a:defRPr/>
            </a:pPr>
            <a:r>
              <a:rPr lang="en-US" sz="3200" b="0" dirty="0">
                <a:latin typeface="Arial" panose="020B0604020202020204" pitchFamily="34" charset="0"/>
                <a:cs typeface="Arial" panose="020B0604020202020204" pitchFamily="34" charset="0"/>
              </a:rPr>
              <a:t>Income below</a:t>
            </a:r>
            <a:r>
              <a:rPr lang="en-US" sz="3200" dirty="0">
                <a:latin typeface="Arial" panose="020B0604020202020204" pitchFamily="34" charset="0"/>
                <a:cs typeface="Arial" panose="020B0604020202020204" pitchFamily="34" charset="0"/>
              </a:rPr>
              <a:t>: </a:t>
            </a:r>
          </a:p>
          <a:p>
            <a:pPr lvl="1">
              <a:buClrTx/>
              <a:buFont typeface="Arial" panose="020B0604020202020204" pitchFamily="34" charset="0"/>
              <a:buChar char="•"/>
              <a:defRPr/>
            </a:pPr>
            <a:r>
              <a:rPr lang="en-US" sz="3200" dirty="0">
                <a:latin typeface="Arial" panose="020B0604020202020204" pitchFamily="34" charset="0"/>
                <a:cs typeface="Arial" panose="020B0604020202020204" pitchFamily="34" charset="0"/>
              </a:rPr>
              <a:t>$1,661 per month individual </a:t>
            </a:r>
          </a:p>
          <a:p>
            <a:pPr lvl="1">
              <a:buClrTx/>
              <a:buFont typeface="Arial" panose="020B0604020202020204" pitchFamily="34" charset="0"/>
              <a:buChar char="•"/>
              <a:defRPr/>
            </a:pPr>
            <a:r>
              <a:rPr lang="en-US" sz="3200" dirty="0">
                <a:latin typeface="Arial" panose="020B0604020202020204" pitchFamily="34" charset="0"/>
                <a:cs typeface="Arial" panose="020B0604020202020204" pitchFamily="34" charset="0"/>
              </a:rPr>
              <a:t>$2,239 per month couple</a:t>
            </a:r>
          </a:p>
          <a:p>
            <a:pPr marL="0" indent="0">
              <a:buClrTx/>
              <a:buNone/>
              <a:defRPr/>
            </a:pPr>
            <a:r>
              <a:rPr lang="en-US" sz="3200" b="0" dirty="0">
                <a:latin typeface="Arial" panose="020B0604020202020204" pitchFamily="34" charset="0"/>
                <a:cs typeface="Arial" panose="020B0604020202020204" pitchFamily="34" charset="0"/>
              </a:rPr>
              <a:t>Resources below: </a:t>
            </a:r>
          </a:p>
          <a:p>
            <a:pPr lvl="1">
              <a:buClrTx/>
              <a:buFont typeface="Arial" panose="020B0604020202020204" pitchFamily="34" charset="0"/>
              <a:buChar char="•"/>
              <a:defRPr/>
            </a:pPr>
            <a:r>
              <a:rPr lang="en-US" sz="3200" dirty="0">
                <a:latin typeface="Arial" panose="020B0604020202020204" pitchFamily="34" charset="0"/>
                <a:cs typeface="Arial" panose="020B0604020202020204" pitchFamily="34" charset="0"/>
              </a:rPr>
              <a:t>$9,090 individual</a:t>
            </a:r>
          </a:p>
          <a:p>
            <a:pPr lvl="1">
              <a:buClrTx/>
              <a:buFont typeface="Arial" panose="020B0604020202020204" pitchFamily="34" charset="0"/>
              <a:buChar char="•"/>
              <a:defRPr/>
            </a:pPr>
            <a:r>
              <a:rPr lang="en-US" sz="3200" dirty="0">
                <a:latin typeface="Arial" panose="020B0604020202020204" pitchFamily="34" charset="0"/>
                <a:cs typeface="Arial" panose="020B0604020202020204" pitchFamily="34" charset="0"/>
              </a:rPr>
              <a:t>$13,630 couple </a:t>
            </a:r>
          </a:p>
          <a:p>
            <a:pPr marL="114300" indent="0">
              <a:buClrTx/>
              <a:buNone/>
              <a:defRPr/>
            </a:pPr>
            <a:endParaRPr lang="en-US" sz="1600" dirty="0">
              <a:latin typeface="Arial" panose="020B0604020202020204" pitchFamily="34" charset="0"/>
              <a:cs typeface="Arial" panose="020B0604020202020204" pitchFamily="34" charset="0"/>
            </a:endParaRPr>
          </a:p>
          <a:p>
            <a:pPr marL="114300" indent="0">
              <a:buClrTx/>
              <a:buNone/>
              <a:defRPr/>
            </a:pPr>
            <a:r>
              <a:rPr lang="en-US" sz="3400" dirty="0">
                <a:latin typeface="Arial" panose="020B0604020202020204" pitchFamily="34" charset="0"/>
                <a:cs typeface="Arial" panose="020B0604020202020204" pitchFamily="34" charset="0"/>
              </a:rPr>
              <a:t>SHIIP/SMP counselors can help with application</a:t>
            </a:r>
          </a:p>
          <a:p>
            <a:pPr lvl="2">
              <a:buClrTx/>
              <a:buFont typeface="Arial" panose="020B0604020202020204" pitchFamily="34" charset="0"/>
              <a:buChar char="•"/>
              <a:defRPr/>
            </a:pPr>
            <a:endParaRPr lang="en-US" dirty="0"/>
          </a:p>
        </p:txBody>
      </p:sp>
    </p:spTree>
    <p:extLst>
      <p:ext uri="{BB962C8B-B14F-4D97-AF65-F5344CB8AC3E}">
        <p14:creationId xmlns:p14="http://schemas.microsoft.com/office/powerpoint/2010/main" val="3700316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420128"/>
            <a:ext cx="8458200" cy="685799"/>
          </a:xfrm>
        </p:spPr>
        <p:txBody>
          <a:bodyPr>
            <a:noAutofit/>
          </a:bodyPr>
          <a:lstStyle/>
          <a:p>
            <a:pPr algn="ctr" eaLnBrk="1" hangingPunct="1"/>
            <a:r>
              <a:rPr lang="en-US" altLang="en-US" sz="4400" dirty="0">
                <a:latin typeface="Arial" panose="020B0604020202020204" pitchFamily="34" charset="0"/>
              </a:rPr>
              <a:t>Your Medicare Coverage Choices</a:t>
            </a:r>
          </a:p>
        </p:txBody>
      </p:sp>
      <p:sp>
        <p:nvSpPr>
          <p:cNvPr id="12" name="Down Arrow 7"/>
          <p:cNvSpPr>
            <a:spLocks noChangeArrowheads="1"/>
          </p:cNvSpPr>
          <p:nvPr/>
        </p:nvSpPr>
        <p:spPr bwMode="auto">
          <a:xfrm>
            <a:off x="5840633" y="2540215"/>
            <a:ext cx="1731606" cy="2851861"/>
          </a:xfrm>
          <a:prstGeom prst="downArrow">
            <a:avLst>
              <a:gd name="adj1" fmla="val 50000"/>
              <a:gd name="adj2" fmla="val 50000"/>
            </a:avLst>
          </a:prstGeom>
          <a:solidFill>
            <a:schemeClr val="accent3"/>
          </a:solidFill>
          <a:ln w="9525" algn="ctr">
            <a:no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13" name="Down Arrow 7"/>
          <p:cNvSpPr>
            <a:spLocks noChangeArrowheads="1"/>
          </p:cNvSpPr>
          <p:nvPr/>
        </p:nvSpPr>
        <p:spPr bwMode="auto">
          <a:xfrm>
            <a:off x="1203420" y="2227266"/>
            <a:ext cx="1731606" cy="3156662"/>
          </a:xfrm>
          <a:prstGeom prst="downArrow">
            <a:avLst>
              <a:gd name="adj1" fmla="val 50000"/>
              <a:gd name="adj2" fmla="val 50000"/>
            </a:avLst>
          </a:prstGeom>
          <a:solidFill>
            <a:schemeClr val="accent3"/>
          </a:solidFill>
          <a:ln w="9525" algn="ctr">
            <a:no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15" name="Rectangle 14"/>
          <p:cNvSpPr/>
          <p:nvPr/>
        </p:nvSpPr>
        <p:spPr>
          <a:xfrm>
            <a:off x="481625" y="1498858"/>
            <a:ext cx="3513730" cy="523220"/>
          </a:xfrm>
          <a:prstGeom prst="rect">
            <a:avLst/>
          </a:prstGeom>
        </p:spPr>
        <p:txBody>
          <a:bodyPr wrap="square">
            <a:spAutoFit/>
          </a:bodyPr>
          <a:lstStyle/>
          <a:p>
            <a:r>
              <a:rPr lang="en-US" altLang="en-US" sz="2800" b="1" u="sng" dirty="0">
                <a:solidFill>
                  <a:schemeClr val="tx2"/>
                </a:solidFill>
              </a:rPr>
              <a:t>Original Medicare</a:t>
            </a:r>
            <a:r>
              <a:rPr lang="en-US" altLang="en-US" sz="2800" b="1" dirty="0">
                <a:solidFill>
                  <a:schemeClr val="tx2"/>
                </a:solidFill>
              </a:rPr>
              <a:t> </a:t>
            </a:r>
            <a:endParaRPr lang="en-US" sz="2800" b="1" dirty="0"/>
          </a:p>
        </p:txBody>
      </p:sp>
      <p:sp>
        <p:nvSpPr>
          <p:cNvPr id="16" name="Rectangle 15"/>
          <p:cNvSpPr/>
          <p:nvPr/>
        </p:nvSpPr>
        <p:spPr>
          <a:xfrm>
            <a:off x="4796831" y="1577918"/>
            <a:ext cx="4152690" cy="523220"/>
          </a:xfrm>
          <a:prstGeom prst="rect">
            <a:avLst/>
          </a:prstGeom>
        </p:spPr>
        <p:txBody>
          <a:bodyPr wrap="square">
            <a:spAutoFit/>
          </a:bodyPr>
          <a:lstStyle/>
          <a:p>
            <a:r>
              <a:rPr lang="en-US" altLang="en-US" sz="2800" dirty="0">
                <a:solidFill>
                  <a:schemeClr val="tx2"/>
                </a:solidFill>
              </a:rPr>
              <a:t> </a:t>
            </a:r>
            <a:r>
              <a:rPr lang="en-US" altLang="en-US" sz="2800" b="1" u="sng" dirty="0">
                <a:solidFill>
                  <a:schemeClr val="tx2"/>
                </a:solidFill>
              </a:rPr>
              <a:t>Medicare Advantage</a:t>
            </a:r>
          </a:p>
        </p:txBody>
      </p:sp>
      <p:sp>
        <p:nvSpPr>
          <p:cNvPr id="17" name="TextBox 16"/>
          <p:cNvSpPr txBox="1"/>
          <p:nvPr/>
        </p:nvSpPr>
        <p:spPr>
          <a:xfrm>
            <a:off x="401944" y="2233991"/>
            <a:ext cx="3285130" cy="707886"/>
          </a:xfrm>
          <a:prstGeom prst="rect">
            <a:avLst/>
          </a:prstGeom>
          <a:noFill/>
          <a:ln>
            <a:solidFill>
              <a:schemeClr val="tx1"/>
            </a:solidFill>
          </a:ln>
        </p:spPr>
        <p:txBody>
          <a:bodyPr wrap="none" rtlCol="0">
            <a:spAutoFit/>
          </a:bodyPr>
          <a:lstStyle/>
          <a:p>
            <a:pPr algn="ctr"/>
            <a:r>
              <a:rPr lang="en-US" sz="2000" b="1" dirty="0">
                <a:solidFill>
                  <a:schemeClr val="tx2"/>
                </a:solidFill>
              </a:rPr>
              <a:t>Part A Hospital Insurance</a:t>
            </a:r>
          </a:p>
          <a:p>
            <a:pPr algn="ctr"/>
            <a:r>
              <a:rPr lang="en-US" sz="2000" b="1" dirty="0">
                <a:solidFill>
                  <a:schemeClr val="tx2"/>
                </a:solidFill>
              </a:rPr>
              <a:t>Part B Medical Insurance</a:t>
            </a:r>
          </a:p>
        </p:txBody>
      </p:sp>
      <p:sp>
        <p:nvSpPr>
          <p:cNvPr id="18" name="TextBox 17"/>
          <p:cNvSpPr txBox="1"/>
          <p:nvPr/>
        </p:nvSpPr>
        <p:spPr>
          <a:xfrm>
            <a:off x="401944" y="3161279"/>
            <a:ext cx="3285130" cy="400110"/>
          </a:xfrm>
          <a:prstGeom prst="rect">
            <a:avLst/>
          </a:prstGeom>
          <a:noFill/>
          <a:ln>
            <a:solidFill>
              <a:schemeClr val="tx1"/>
            </a:solidFill>
          </a:ln>
        </p:spPr>
        <p:txBody>
          <a:bodyPr wrap="square" rtlCol="0">
            <a:spAutoFit/>
          </a:bodyPr>
          <a:lstStyle/>
          <a:p>
            <a:pPr algn="ctr"/>
            <a:r>
              <a:rPr lang="en-US" sz="2000" b="1" dirty="0">
                <a:solidFill>
                  <a:schemeClr val="tx2"/>
                </a:solidFill>
              </a:rPr>
              <a:t>Supplemental Coverage</a:t>
            </a:r>
          </a:p>
        </p:txBody>
      </p:sp>
      <p:sp>
        <p:nvSpPr>
          <p:cNvPr id="19" name="TextBox 18"/>
          <p:cNvSpPr txBox="1"/>
          <p:nvPr/>
        </p:nvSpPr>
        <p:spPr>
          <a:xfrm>
            <a:off x="411275" y="3780791"/>
            <a:ext cx="3275799" cy="707886"/>
          </a:xfrm>
          <a:prstGeom prst="rect">
            <a:avLst/>
          </a:prstGeom>
          <a:noFill/>
          <a:ln>
            <a:solidFill>
              <a:schemeClr val="tx1"/>
            </a:solidFill>
          </a:ln>
        </p:spPr>
        <p:txBody>
          <a:bodyPr wrap="square" rtlCol="0">
            <a:spAutoFit/>
          </a:bodyPr>
          <a:lstStyle/>
          <a:p>
            <a:pPr algn="ctr"/>
            <a:r>
              <a:rPr lang="en-US" sz="2000" b="1" dirty="0">
                <a:solidFill>
                  <a:schemeClr val="tx2"/>
                </a:solidFill>
              </a:rPr>
              <a:t>Prescription Drug Coverage – Part D</a:t>
            </a:r>
          </a:p>
        </p:txBody>
      </p:sp>
      <p:sp>
        <p:nvSpPr>
          <p:cNvPr id="20" name="TextBox 19"/>
          <p:cNvSpPr txBox="1"/>
          <p:nvPr/>
        </p:nvSpPr>
        <p:spPr>
          <a:xfrm>
            <a:off x="4852133" y="2577285"/>
            <a:ext cx="3498980" cy="400110"/>
          </a:xfrm>
          <a:prstGeom prst="rect">
            <a:avLst/>
          </a:prstGeom>
          <a:noFill/>
          <a:ln>
            <a:solidFill>
              <a:schemeClr val="tx1"/>
            </a:solidFill>
          </a:ln>
        </p:spPr>
        <p:txBody>
          <a:bodyPr wrap="square" rtlCol="0">
            <a:spAutoFit/>
          </a:bodyPr>
          <a:lstStyle/>
          <a:p>
            <a:pPr algn="ctr"/>
            <a:r>
              <a:rPr lang="en-US" sz="2000" b="1" dirty="0">
                <a:solidFill>
                  <a:schemeClr val="tx2"/>
                </a:solidFill>
              </a:rPr>
              <a:t>Combines Part A &amp; Part B </a:t>
            </a:r>
          </a:p>
        </p:txBody>
      </p:sp>
      <p:sp>
        <p:nvSpPr>
          <p:cNvPr id="21" name="TextBox 20"/>
          <p:cNvSpPr txBox="1"/>
          <p:nvPr/>
        </p:nvSpPr>
        <p:spPr>
          <a:xfrm>
            <a:off x="4901560" y="3470694"/>
            <a:ext cx="3498979" cy="707886"/>
          </a:xfrm>
          <a:prstGeom prst="rect">
            <a:avLst/>
          </a:prstGeom>
          <a:noFill/>
          <a:ln>
            <a:solidFill>
              <a:schemeClr val="tx1"/>
            </a:solidFill>
          </a:ln>
        </p:spPr>
        <p:txBody>
          <a:bodyPr wrap="square" rtlCol="0">
            <a:spAutoFit/>
          </a:bodyPr>
          <a:lstStyle/>
          <a:p>
            <a:pPr algn="ctr"/>
            <a:r>
              <a:rPr lang="en-US" sz="2000" b="1" dirty="0">
                <a:solidFill>
                  <a:schemeClr val="tx2"/>
                </a:solidFill>
              </a:rPr>
              <a:t>May include Prescription Drug Coverage – Part D</a:t>
            </a:r>
          </a:p>
        </p:txBody>
      </p:sp>
    </p:spTree>
    <p:extLst>
      <p:ext uri="{BB962C8B-B14F-4D97-AF65-F5344CB8AC3E}">
        <p14:creationId xmlns:p14="http://schemas.microsoft.com/office/powerpoint/2010/main" val="393941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P spid="16" grpId="0"/>
      <p:bldP spid="17" grpId="0" animBg="1"/>
      <p:bldP spid="18" grpId="0" animBg="1"/>
      <p:bldP spid="19" grpId="0" animBg="1"/>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48284" y="302531"/>
            <a:ext cx="8458200" cy="685800"/>
          </a:xfrm>
          <a:noFill/>
        </p:spPr>
        <p:txBody>
          <a:bodyPr lIns="82058" tIns="41029" rIns="82058" bIns="41029" anchor="t">
            <a:noAutofit/>
          </a:bodyPr>
          <a:lstStyle/>
          <a:p>
            <a:pPr algn="ctr" eaLnBrk="1" hangingPunct="1"/>
            <a:r>
              <a:rPr lang="en-US" altLang="en-US" sz="4400" dirty="0">
                <a:latin typeface="Arial" panose="020B0604020202020204" pitchFamily="34" charset="0"/>
              </a:rPr>
              <a:t>Original Medicare</a:t>
            </a:r>
            <a:endParaRPr lang="en-US" altLang="en-US" sz="4400" dirty="0"/>
          </a:p>
        </p:txBody>
      </p:sp>
      <p:pic>
        <p:nvPicPr>
          <p:cNvPr id="19" name="Picture 18"/>
          <p:cNvPicPr/>
          <p:nvPr/>
        </p:nvPicPr>
        <p:blipFill>
          <a:blip r:embed="rId3" cstate="print">
            <a:extLst>
              <a:ext uri="{28A0092B-C50C-407E-A947-70E740481C1C}">
                <a14:useLocalDpi xmlns:a14="http://schemas.microsoft.com/office/drawing/2010/main" val="0"/>
              </a:ext>
            </a:extLst>
          </a:blip>
          <a:stretch>
            <a:fillRect/>
          </a:stretch>
        </p:blipFill>
        <p:spPr>
          <a:xfrm>
            <a:off x="803190" y="3344820"/>
            <a:ext cx="2220595" cy="3257550"/>
          </a:xfrm>
          <a:prstGeom prst="rect">
            <a:avLst/>
          </a:prstGeom>
        </p:spPr>
      </p:pic>
      <p:sp>
        <p:nvSpPr>
          <p:cNvPr id="13" name="TextBox 12"/>
          <p:cNvSpPr txBox="1"/>
          <p:nvPr/>
        </p:nvSpPr>
        <p:spPr>
          <a:xfrm>
            <a:off x="803190" y="1120603"/>
            <a:ext cx="7587048" cy="3600986"/>
          </a:xfrm>
          <a:prstGeom prst="rect">
            <a:avLst/>
          </a:prstGeom>
          <a:noFill/>
        </p:spPr>
        <p:txBody>
          <a:bodyPr wrap="square" rtlCol="0">
            <a:spAutoFit/>
          </a:bodyPr>
          <a:lstStyle/>
          <a:p>
            <a:pPr>
              <a:buClrTx/>
              <a:buFont typeface="Arial" panose="020B0604020202020204" pitchFamily="34" charset="0"/>
              <a:buChar char="•"/>
            </a:pPr>
            <a:r>
              <a:rPr lang="en-US" altLang="en-US" sz="3500" dirty="0">
                <a:latin typeface="Arial" panose="020B0604020202020204" pitchFamily="34" charset="0"/>
                <a:cs typeface="Arial" panose="020B0604020202020204" pitchFamily="34" charset="0"/>
              </a:rPr>
              <a:t>Use any provider in the US who accepts Medicare and has a provider number.</a:t>
            </a:r>
          </a:p>
          <a:p>
            <a:pPr>
              <a:buClrTx/>
              <a:buFont typeface="Arial" panose="020B0604020202020204" pitchFamily="34" charset="0"/>
              <a:buChar char="•"/>
            </a:pPr>
            <a:r>
              <a:rPr lang="en-US" altLang="en-US" sz="3500" dirty="0">
                <a:latin typeface="Arial" panose="020B0604020202020204" pitchFamily="34" charset="0"/>
                <a:cs typeface="Arial" panose="020B0604020202020204" pitchFamily="34" charset="0"/>
              </a:rPr>
              <a:t>No provider network</a:t>
            </a:r>
          </a:p>
          <a:p>
            <a:pPr marL="2570163" indent="-222250">
              <a:buClrTx/>
              <a:buFont typeface="Arial" panose="020B0604020202020204" pitchFamily="34" charset="0"/>
              <a:buChar char="•"/>
            </a:pPr>
            <a:r>
              <a:rPr lang="en-US" altLang="en-US" sz="3500" dirty="0">
                <a:latin typeface="Arial" panose="020B0604020202020204" pitchFamily="34" charset="0"/>
                <a:cs typeface="Arial" panose="020B0604020202020204" pitchFamily="34" charset="0"/>
              </a:rPr>
              <a:t>No referral to see a specialist</a:t>
            </a:r>
          </a:p>
          <a:p>
            <a:endParaRPr lang="en-US" dirty="0"/>
          </a:p>
        </p:txBody>
      </p:sp>
    </p:spTree>
    <p:extLst>
      <p:ext uri="{BB962C8B-B14F-4D97-AF65-F5344CB8AC3E}">
        <p14:creationId xmlns:p14="http://schemas.microsoft.com/office/powerpoint/2010/main" val="2171777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96270" y="269949"/>
            <a:ext cx="8458200" cy="685800"/>
          </a:xfrm>
        </p:spPr>
        <p:txBody>
          <a:bodyPr>
            <a:normAutofit/>
          </a:bodyPr>
          <a:lstStyle/>
          <a:p>
            <a:pPr algn="ctr" eaLnBrk="1" hangingPunct="1"/>
            <a:r>
              <a:rPr lang="en-US" altLang="en-US" sz="4000" b="1" dirty="0">
                <a:solidFill>
                  <a:schemeClr val="tx1"/>
                </a:solidFill>
                <a:latin typeface="Arial" panose="020B0604020202020204" pitchFamily="34" charset="0"/>
              </a:rPr>
              <a:t> </a:t>
            </a:r>
            <a:r>
              <a:rPr lang="en-US" altLang="en-US" sz="4000" dirty="0">
                <a:latin typeface="Arial" panose="020B0604020202020204" pitchFamily="34" charset="0"/>
              </a:rPr>
              <a:t>Supplemental Insurance Choices</a:t>
            </a:r>
          </a:p>
        </p:txBody>
      </p:sp>
      <p:sp>
        <p:nvSpPr>
          <p:cNvPr id="17" name="Down Arrow 7"/>
          <p:cNvSpPr>
            <a:spLocks noChangeArrowheads="1"/>
          </p:cNvSpPr>
          <p:nvPr/>
        </p:nvSpPr>
        <p:spPr bwMode="auto">
          <a:xfrm>
            <a:off x="5401636" y="2377165"/>
            <a:ext cx="1731606" cy="2928062"/>
          </a:xfrm>
          <a:prstGeom prst="downArrow">
            <a:avLst>
              <a:gd name="adj1" fmla="val 50000"/>
              <a:gd name="adj2" fmla="val 50000"/>
            </a:avLst>
          </a:prstGeom>
          <a:solidFill>
            <a:schemeClr val="accent3"/>
          </a:solidFill>
          <a:ln w="9525" algn="ctr">
            <a:no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18" name="Down Arrow 7"/>
          <p:cNvSpPr>
            <a:spLocks noChangeArrowheads="1"/>
          </p:cNvSpPr>
          <p:nvPr/>
        </p:nvSpPr>
        <p:spPr bwMode="auto">
          <a:xfrm>
            <a:off x="1073032" y="2107863"/>
            <a:ext cx="1731606" cy="3149937"/>
          </a:xfrm>
          <a:prstGeom prst="downArrow">
            <a:avLst>
              <a:gd name="adj1" fmla="val 50000"/>
              <a:gd name="adj2" fmla="val 50000"/>
            </a:avLst>
          </a:prstGeom>
          <a:solidFill>
            <a:schemeClr val="accent3"/>
          </a:solidFill>
          <a:ln w="9525" algn="ctr">
            <a:no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19" name="Rectangle 18"/>
          <p:cNvSpPr/>
          <p:nvPr/>
        </p:nvSpPr>
        <p:spPr>
          <a:xfrm>
            <a:off x="328862" y="1234747"/>
            <a:ext cx="3246239" cy="523220"/>
          </a:xfrm>
          <a:prstGeom prst="rect">
            <a:avLst/>
          </a:prstGeom>
        </p:spPr>
        <p:txBody>
          <a:bodyPr wrap="square">
            <a:spAutoFit/>
          </a:bodyPr>
          <a:lstStyle/>
          <a:p>
            <a:r>
              <a:rPr lang="en-US" altLang="en-US" sz="2800" u="sng" dirty="0">
                <a:solidFill>
                  <a:schemeClr val="tx2"/>
                </a:solidFill>
              </a:rPr>
              <a:t>Original Medicare</a:t>
            </a:r>
            <a:r>
              <a:rPr lang="en-US" altLang="en-US" sz="2800" dirty="0">
                <a:solidFill>
                  <a:schemeClr val="tx2"/>
                </a:solidFill>
              </a:rPr>
              <a:t> </a:t>
            </a:r>
            <a:endParaRPr lang="en-US" sz="2800" dirty="0"/>
          </a:p>
        </p:txBody>
      </p:sp>
      <p:sp>
        <p:nvSpPr>
          <p:cNvPr id="20" name="Rectangle 19"/>
          <p:cNvSpPr/>
          <p:nvPr/>
        </p:nvSpPr>
        <p:spPr>
          <a:xfrm>
            <a:off x="4572000" y="1208587"/>
            <a:ext cx="4572000" cy="954107"/>
          </a:xfrm>
          <a:prstGeom prst="rect">
            <a:avLst/>
          </a:prstGeom>
        </p:spPr>
        <p:txBody>
          <a:bodyPr>
            <a:spAutoFit/>
          </a:bodyPr>
          <a:lstStyle/>
          <a:p>
            <a:r>
              <a:rPr lang="en-US" altLang="en-US" sz="2800" dirty="0">
                <a:solidFill>
                  <a:schemeClr val="tx2"/>
                </a:solidFill>
              </a:rPr>
              <a:t> </a:t>
            </a:r>
            <a:r>
              <a:rPr lang="en-US" altLang="en-US" sz="2800" u="sng" dirty="0">
                <a:solidFill>
                  <a:schemeClr val="tx2"/>
                </a:solidFill>
              </a:rPr>
              <a:t>Medicare Advantage</a:t>
            </a:r>
          </a:p>
          <a:p>
            <a:r>
              <a:rPr lang="en-US" sz="2800" dirty="0">
                <a:solidFill>
                  <a:schemeClr val="tx2"/>
                </a:solidFill>
              </a:rPr>
              <a:t>              </a:t>
            </a:r>
            <a:r>
              <a:rPr lang="en-US" sz="2800" u="sng" dirty="0">
                <a:solidFill>
                  <a:schemeClr val="tx2"/>
                </a:solidFill>
              </a:rPr>
              <a:t>Part C</a:t>
            </a:r>
            <a:endParaRPr lang="en-US" sz="2800" dirty="0"/>
          </a:p>
        </p:txBody>
      </p:sp>
      <p:sp>
        <p:nvSpPr>
          <p:cNvPr id="21" name="TextBox 20"/>
          <p:cNvSpPr txBox="1"/>
          <p:nvPr/>
        </p:nvSpPr>
        <p:spPr>
          <a:xfrm>
            <a:off x="296270" y="2107863"/>
            <a:ext cx="3285130" cy="707886"/>
          </a:xfrm>
          <a:prstGeom prst="rect">
            <a:avLst/>
          </a:prstGeom>
          <a:noFill/>
          <a:ln>
            <a:solidFill>
              <a:schemeClr val="tx1"/>
            </a:solidFill>
          </a:ln>
        </p:spPr>
        <p:txBody>
          <a:bodyPr wrap="none" rtlCol="0">
            <a:spAutoFit/>
          </a:bodyPr>
          <a:lstStyle/>
          <a:p>
            <a:r>
              <a:rPr lang="en-US" sz="2000" dirty="0">
                <a:solidFill>
                  <a:schemeClr val="tx2"/>
                </a:solidFill>
              </a:rPr>
              <a:t>Part A Hospital Insurance</a:t>
            </a:r>
          </a:p>
          <a:p>
            <a:r>
              <a:rPr lang="en-US" sz="2000" dirty="0">
                <a:solidFill>
                  <a:schemeClr val="tx2"/>
                </a:solidFill>
              </a:rPr>
              <a:t>Part B Medical Insurance</a:t>
            </a:r>
          </a:p>
        </p:txBody>
      </p:sp>
      <p:sp>
        <p:nvSpPr>
          <p:cNvPr id="23" name="TextBox 22"/>
          <p:cNvSpPr txBox="1"/>
          <p:nvPr/>
        </p:nvSpPr>
        <p:spPr>
          <a:xfrm>
            <a:off x="305601" y="3654663"/>
            <a:ext cx="3275799" cy="707886"/>
          </a:xfrm>
          <a:prstGeom prst="rect">
            <a:avLst/>
          </a:prstGeom>
          <a:noFill/>
          <a:ln>
            <a:solidFill>
              <a:schemeClr val="tx1"/>
            </a:solidFill>
          </a:ln>
        </p:spPr>
        <p:txBody>
          <a:bodyPr wrap="square" rtlCol="0">
            <a:spAutoFit/>
          </a:bodyPr>
          <a:lstStyle/>
          <a:p>
            <a:r>
              <a:rPr lang="en-US" sz="2000" dirty="0">
                <a:solidFill>
                  <a:schemeClr val="tx2"/>
                </a:solidFill>
              </a:rPr>
              <a:t>Prescription Drug Coverage – Part D</a:t>
            </a:r>
          </a:p>
        </p:txBody>
      </p:sp>
      <p:sp>
        <p:nvSpPr>
          <p:cNvPr id="24" name="TextBox 23"/>
          <p:cNvSpPr txBox="1"/>
          <p:nvPr/>
        </p:nvSpPr>
        <p:spPr>
          <a:xfrm>
            <a:off x="4648201" y="2377165"/>
            <a:ext cx="3505200" cy="400110"/>
          </a:xfrm>
          <a:prstGeom prst="rect">
            <a:avLst/>
          </a:prstGeom>
          <a:noFill/>
          <a:ln>
            <a:solidFill>
              <a:schemeClr val="tx1"/>
            </a:solidFill>
          </a:ln>
        </p:spPr>
        <p:txBody>
          <a:bodyPr wrap="square" rtlCol="0">
            <a:spAutoFit/>
          </a:bodyPr>
          <a:lstStyle/>
          <a:p>
            <a:r>
              <a:rPr lang="en-US" sz="2000" dirty="0">
                <a:solidFill>
                  <a:schemeClr val="tx2"/>
                </a:solidFill>
              </a:rPr>
              <a:t>Combines Part A &amp; Part B </a:t>
            </a:r>
          </a:p>
        </p:txBody>
      </p:sp>
      <p:sp>
        <p:nvSpPr>
          <p:cNvPr id="25" name="TextBox 24"/>
          <p:cNvSpPr txBox="1"/>
          <p:nvPr/>
        </p:nvSpPr>
        <p:spPr>
          <a:xfrm>
            <a:off x="4654421" y="3300256"/>
            <a:ext cx="3498979" cy="707886"/>
          </a:xfrm>
          <a:prstGeom prst="rect">
            <a:avLst/>
          </a:prstGeom>
          <a:noFill/>
          <a:ln>
            <a:solidFill>
              <a:schemeClr val="tx1"/>
            </a:solidFill>
          </a:ln>
        </p:spPr>
        <p:txBody>
          <a:bodyPr wrap="square" rtlCol="0">
            <a:spAutoFit/>
          </a:bodyPr>
          <a:lstStyle/>
          <a:p>
            <a:r>
              <a:rPr lang="en-US" sz="2000" dirty="0">
                <a:solidFill>
                  <a:schemeClr val="tx2"/>
                </a:solidFill>
              </a:rPr>
              <a:t>May include Prescription Drug Coverage – Part D</a:t>
            </a:r>
          </a:p>
        </p:txBody>
      </p:sp>
      <p:sp>
        <p:nvSpPr>
          <p:cNvPr id="26" name="TextBox 25"/>
          <p:cNvSpPr txBox="1"/>
          <p:nvPr/>
        </p:nvSpPr>
        <p:spPr>
          <a:xfrm>
            <a:off x="258205" y="3001764"/>
            <a:ext cx="4199531" cy="523220"/>
          </a:xfrm>
          <a:prstGeom prst="rect">
            <a:avLst/>
          </a:prstGeom>
          <a:solidFill>
            <a:schemeClr val="accent1"/>
          </a:solidFill>
          <a:ln>
            <a:solidFill>
              <a:schemeClr val="tx1"/>
            </a:solidFill>
          </a:ln>
        </p:spPr>
        <p:txBody>
          <a:bodyPr wrap="square" rtlCol="0">
            <a:spAutoFit/>
          </a:bodyPr>
          <a:lstStyle/>
          <a:p>
            <a:r>
              <a:rPr lang="en-US" sz="2800" dirty="0">
                <a:solidFill>
                  <a:schemeClr val="bg1"/>
                </a:solidFill>
              </a:rPr>
              <a:t>Supplemental coverage</a:t>
            </a:r>
          </a:p>
        </p:txBody>
      </p:sp>
    </p:spTree>
    <p:extLst>
      <p:ext uri="{BB962C8B-B14F-4D97-AF65-F5344CB8AC3E}">
        <p14:creationId xmlns:p14="http://schemas.microsoft.com/office/powerpoint/2010/main" val="2224971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83058" y="498713"/>
            <a:ext cx="8171979" cy="685800"/>
          </a:xfrm>
          <a:noFill/>
        </p:spPr>
        <p:txBody>
          <a:bodyPr lIns="82058" tIns="41029" rIns="82058" bIns="41029" anchor="t">
            <a:noAutofit/>
          </a:bodyPr>
          <a:lstStyle/>
          <a:p>
            <a:pPr algn="ctr" eaLnBrk="1" hangingPunct="1"/>
            <a:r>
              <a:rPr lang="en-US" altLang="en-US" sz="4000" dirty="0">
                <a:latin typeface="Arial" panose="020B0604020202020204" pitchFamily="34" charset="0"/>
              </a:rPr>
              <a:t>Medicare Supplement Insurance</a:t>
            </a:r>
            <a:endParaRPr lang="en-US" altLang="en-US" sz="4000" dirty="0"/>
          </a:p>
        </p:txBody>
      </p:sp>
      <p:sp>
        <p:nvSpPr>
          <p:cNvPr id="74755" name="Content Placeholder 3"/>
          <p:cNvSpPr>
            <a:spLocks noGrp="1"/>
          </p:cNvSpPr>
          <p:nvPr>
            <p:ph sz="half" idx="1"/>
          </p:nvPr>
        </p:nvSpPr>
        <p:spPr>
          <a:xfrm>
            <a:off x="685800" y="1566042"/>
            <a:ext cx="7732986" cy="4343400"/>
          </a:xfrm>
        </p:spPr>
        <p:txBody>
          <a:bodyPr>
            <a:normAutofit lnSpcReduction="10000"/>
          </a:bodyPr>
          <a:lstStyle/>
          <a:p>
            <a:pPr eaLnBrk="1" hangingPunct="1">
              <a:lnSpc>
                <a:spcPct val="90000"/>
              </a:lnSpc>
              <a:buClrTx/>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Health insurance policies sold by private insurance companies</a:t>
            </a:r>
          </a:p>
          <a:p>
            <a:pPr marL="0" indent="0" eaLnBrk="1" hangingPunct="1">
              <a:lnSpc>
                <a:spcPct val="90000"/>
              </a:lnSpc>
              <a:buClrTx/>
              <a:buNone/>
            </a:pPr>
            <a:endParaRPr lang="en-US" altLang="en-US" sz="800" dirty="0">
              <a:latin typeface="Arial" panose="020B0604020202020204" pitchFamily="34" charset="0"/>
              <a:cs typeface="Arial" panose="020B0604020202020204" pitchFamily="34" charset="0"/>
            </a:endParaRPr>
          </a:p>
          <a:p>
            <a:pPr eaLnBrk="1" hangingPunct="1">
              <a:lnSpc>
                <a:spcPct val="90000"/>
              </a:lnSpc>
              <a:buClrTx/>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Also called “</a:t>
            </a:r>
            <a:r>
              <a:rPr lang="en-US" altLang="en-US" sz="3200" dirty="0" err="1">
                <a:latin typeface="Arial" panose="020B0604020202020204" pitchFamily="34" charset="0"/>
                <a:cs typeface="Arial" panose="020B0604020202020204" pitchFamily="34" charset="0"/>
              </a:rPr>
              <a:t>Medigap</a:t>
            </a:r>
            <a:r>
              <a:rPr lang="en-US" altLang="en-US" sz="3200" dirty="0">
                <a:latin typeface="Arial" panose="020B0604020202020204" pitchFamily="34" charset="0"/>
                <a:cs typeface="Arial" panose="020B0604020202020204" pitchFamily="34" charset="0"/>
              </a:rPr>
              <a:t>”</a:t>
            </a:r>
          </a:p>
          <a:p>
            <a:pPr eaLnBrk="1" hangingPunct="1">
              <a:lnSpc>
                <a:spcPct val="90000"/>
              </a:lnSpc>
              <a:buClrTx/>
              <a:buFont typeface="Arial" panose="020B0604020202020204" pitchFamily="34" charset="0"/>
              <a:buChar char="•"/>
            </a:pPr>
            <a:endParaRPr lang="en-US" altLang="en-US" sz="800" dirty="0">
              <a:latin typeface="Arial" panose="020B0604020202020204" pitchFamily="34" charset="0"/>
              <a:cs typeface="Arial" panose="020B0604020202020204" pitchFamily="34" charset="0"/>
            </a:endParaRPr>
          </a:p>
          <a:p>
            <a:pPr eaLnBrk="1" hangingPunct="1">
              <a:lnSpc>
                <a:spcPct val="90000"/>
              </a:lnSpc>
              <a:buClrTx/>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Cover “gaps” in Original Medicare Plan </a:t>
            </a:r>
          </a:p>
          <a:p>
            <a:pPr marL="0" indent="0" eaLnBrk="1" hangingPunct="1">
              <a:lnSpc>
                <a:spcPct val="90000"/>
              </a:lnSpc>
              <a:buClrTx/>
              <a:buNone/>
            </a:pPr>
            <a:endParaRPr lang="en-US" altLang="en-US" sz="800" dirty="0">
              <a:latin typeface="Arial" panose="020B0604020202020204" pitchFamily="34" charset="0"/>
              <a:cs typeface="Arial" panose="020B0604020202020204" pitchFamily="34" charset="0"/>
            </a:endParaRPr>
          </a:p>
          <a:p>
            <a:pPr eaLnBrk="1" hangingPunct="1">
              <a:lnSpc>
                <a:spcPct val="90000"/>
              </a:lnSpc>
              <a:buClrTx/>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10 standardized policies </a:t>
            </a:r>
          </a:p>
          <a:p>
            <a:pPr marL="803275" indent="346075" eaLnBrk="1" hangingPunct="1">
              <a:lnSpc>
                <a:spcPct val="90000"/>
              </a:lnSpc>
              <a:buClrTx/>
              <a:buFont typeface="Arial" panose="020B0604020202020204" pitchFamily="34" charset="0"/>
              <a:buChar char="•"/>
            </a:pPr>
            <a:r>
              <a:rPr lang="en-US" altLang="en-US" sz="2800" dirty="0">
                <a:solidFill>
                  <a:schemeClr val="accent2"/>
                </a:solidFill>
                <a:latin typeface="Arial" panose="020B0604020202020204" pitchFamily="34" charset="0"/>
                <a:cs typeface="Arial" panose="020B0604020202020204" pitchFamily="34" charset="0"/>
              </a:rPr>
              <a:t>Plans A, B, C, D, F, G, K, L, M, N</a:t>
            </a:r>
          </a:p>
          <a:p>
            <a:pPr marL="803275" indent="0" eaLnBrk="1" hangingPunct="1">
              <a:lnSpc>
                <a:spcPct val="90000"/>
              </a:lnSpc>
              <a:buClrTx/>
              <a:buNone/>
            </a:pPr>
            <a:endParaRPr lang="en-US" altLang="en-US" sz="800" dirty="0">
              <a:solidFill>
                <a:schemeClr val="accent2"/>
              </a:solidFill>
              <a:latin typeface="Arial" panose="020B0604020202020204" pitchFamily="34" charset="0"/>
              <a:cs typeface="Arial" panose="020B0604020202020204" pitchFamily="34" charset="0"/>
            </a:endParaRPr>
          </a:p>
          <a:p>
            <a:pPr>
              <a:buClrTx/>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Guaranteed renewable </a:t>
            </a:r>
          </a:p>
          <a:p>
            <a:pPr>
              <a:buClrTx/>
              <a:buFont typeface="Arial" panose="020B0604020202020204" pitchFamily="34" charset="0"/>
              <a:buChar char="•"/>
            </a:pPr>
            <a:endParaRPr lang="en-US" altLang="en-US" sz="2400" dirty="0">
              <a:solidFill>
                <a:srgbClr val="FF0000"/>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6316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717" y="609099"/>
            <a:ext cx="8781793" cy="685800"/>
          </a:xfrm>
          <a:noFill/>
        </p:spPr>
        <p:txBody>
          <a:bodyPr>
            <a:noAutofit/>
          </a:bodyPr>
          <a:lstStyle/>
          <a:p>
            <a:r>
              <a:rPr lang="en-US" altLang="en-US" sz="4000" dirty="0">
                <a:solidFill>
                  <a:schemeClr val="accent2"/>
                </a:solidFill>
              </a:rPr>
              <a:t>Standard </a:t>
            </a:r>
            <a:r>
              <a:rPr lang="en-US" altLang="en-US" sz="4000" dirty="0">
                <a:solidFill>
                  <a:schemeClr val="accent2"/>
                </a:solidFill>
                <a:latin typeface="Arial" panose="020B0604020202020204" pitchFamily="34" charset="0"/>
                <a:cs typeface="Arial" panose="020B0604020202020204" pitchFamily="34" charset="0"/>
              </a:rPr>
              <a:t>Plans</a:t>
            </a:r>
            <a:r>
              <a:rPr lang="en-US" altLang="en-US" sz="4000" dirty="0">
                <a:solidFill>
                  <a:schemeClr val="accent2"/>
                </a:solidFill>
              </a:rPr>
              <a:t> -- 10 Benefit Packages</a:t>
            </a:r>
            <a:endParaRPr lang="en-US" sz="4000" dirty="0">
              <a:solidFill>
                <a:schemeClr val="accent2"/>
              </a:solidFill>
            </a:endParaRPr>
          </a:p>
        </p:txBody>
      </p:sp>
      <p:pic>
        <p:nvPicPr>
          <p:cNvPr id="6" name="Picture 5">
            <a:extLst>
              <a:ext uri="{FF2B5EF4-FFF2-40B4-BE49-F238E27FC236}">
                <a16:creationId xmlns:a16="http://schemas.microsoft.com/office/drawing/2014/main" xmlns="" id="{6589A1BC-C970-49A3-A677-CC5D18D279B4}"/>
              </a:ext>
            </a:extLst>
          </p:cNvPr>
          <p:cNvPicPr>
            <a:picLocks noChangeAspect="1"/>
          </p:cNvPicPr>
          <p:nvPr/>
        </p:nvPicPr>
        <p:blipFill rotWithShape="1">
          <a:blip r:embed="rId4"/>
          <a:srcRect l="-1" r="48684"/>
          <a:stretch/>
        </p:blipFill>
        <p:spPr>
          <a:xfrm rot="5400000">
            <a:off x="3225065" y="-463750"/>
            <a:ext cx="3025348" cy="8713484"/>
          </a:xfrm>
          <a:prstGeom prst="rect">
            <a:avLst/>
          </a:prstGeom>
        </p:spPr>
      </p:pic>
      <p:sp>
        <p:nvSpPr>
          <p:cNvPr id="3" name="TextBox 2"/>
          <p:cNvSpPr txBox="1"/>
          <p:nvPr/>
        </p:nvSpPr>
        <p:spPr>
          <a:xfrm>
            <a:off x="1371600" y="1420743"/>
            <a:ext cx="5943600" cy="707886"/>
          </a:xfrm>
          <a:prstGeom prst="rect">
            <a:avLst/>
          </a:prstGeom>
          <a:noFill/>
        </p:spPr>
        <p:txBody>
          <a:bodyPr wrap="square" rtlCol="0">
            <a:spAutoFit/>
          </a:bodyPr>
          <a:lstStyle/>
          <a:p>
            <a:pPr algn="ctr"/>
            <a:r>
              <a:rPr lang="en-US" sz="4000" b="1" dirty="0">
                <a:solidFill>
                  <a:schemeClr val="tx2"/>
                </a:solidFill>
              </a:rPr>
              <a:t>Basic Benefits</a:t>
            </a:r>
          </a:p>
        </p:txBody>
      </p:sp>
    </p:spTree>
    <p:custDataLst>
      <p:tags r:id="rId1"/>
    </p:custDataLst>
    <p:extLst>
      <p:ext uri="{BB962C8B-B14F-4D97-AF65-F5344CB8AC3E}">
        <p14:creationId xmlns:p14="http://schemas.microsoft.com/office/powerpoint/2010/main" val="3850057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017" y="222301"/>
            <a:ext cx="8294936" cy="685800"/>
          </a:xfrm>
          <a:noFill/>
        </p:spPr>
        <p:txBody>
          <a:bodyPr>
            <a:noAutofit/>
          </a:bodyPr>
          <a:lstStyle/>
          <a:p>
            <a:r>
              <a:rPr lang="en-US" altLang="en-US" sz="3600" dirty="0">
                <a:solidFill>
                  <a:schemeClr val="accent2"/>
                </a:solidFill>
              </a:rPr>
              <a:t>Standard </a:t>
            </a:r>
            <a:r>
              <a:rPr lang="en-US" altLang="en-US" sz="3600" dirty="0">
                <a:solidFill>
                  <a:schemeClr val="accent2"/>
                </a:solidFill>
                <a:latin typeface="Arial" panose="020B0604020202020204" pitchFamily="34" charset="0"/>
                <a:cs typeface="Arial" panose="020B0604020202020204" pitchFamily="34" charset="0"/>
              </a:rPr>
              <a:t>Plans</a:t>
            </a:r>
            <a:r>
              <a:rPr lang="en-US" altLang="en-US" sz="3600" dirty="0">
                <a:solidFill>
                  <a:schemeClr val="accent2"/>
                </a:solidFill>
              </a:rPr>
              <a:t>- 10 Benefit Packages</a:t>
            </a:r>
            <a:endParaRPr lang="en-US" sz="3600" dirty="0">
              <a:solidFill>
                <a:schemeClr val="accent2"/>
              </a:solidFill>
            </a:endParaRPr>
          </a:p>
        </p:txBody>
      </p:sp>
      <p:sp>
        <p:nvSpPr>
          <p:cNvPr id="3" name="TextBox 2"/>
          <p:cNvSpPr txBox="1"/>
          <p:nvPr/>
        </p:nvSpPr>
        <p:spPr>
          <a:xfrm>
            <a:off x="1447800" y="913702"/>
            <a:ext cx="5943600" cy="707886"/>
          </a:xfrm>
          <a:prstGeom prst="rect">
            <a:avLst/>
          </a:prstGeom>
          <a:noFill/>
        </p:spPr>
        <p:txBody>
          <a:bodyPr wrap="square" rtlCol="0">
            <a:spAutoFit/>
          </a:bodyPr>
          <a:lstStyle/>
          <a:p>
            <a:pPr algn="ctr"/>
            <a:r>
              <a:rPr lang="en-US" sz="4000" b="1" dirty="0">
                <a:solidFill>
                  <a:schemeClr val="tx2"/>
                </a:solidFill>
              </a:rPr>
              <a:t>Additional Benefits</a:t>
            </a:r>
          </a:p>
        </p:txBody>
      </p:sp>
      <p:pic>
        <p:nvPicPr>
          <p:cNvPr id="4" name="Picture 3">
            <a:extLst>
              <a:ext uri="{FF2B5EF4-FFF2-40B4-BE49-F238E27FC236}">
                <a16:creationId xmlns:a16="http://schemas.microsoft.com/office/drawing/2014/main" xmlns="" id="{C74DB130-FE99-4003-B902-336ABF2FCDB2}"/>
              </a:ext>
            </a:extLst>
          </p:cNvPr>
          <p:cNvPicPr>
            <a:picLocks noChangeAspect="1"/>
          </p:cNvPicPr>
          <p:nvPr/>
        </p:nvPicPr>
        <p:blipFill>
          <a:blip r:embed="rId4"/>
          <a:stretch>
            <a:fillRect/>
          </a:stretch>
        </p:blipFill>
        <p:spPr>
          <a:xfrm>
            <a:off x="807992" y="1723771"/>
            <a:ext cx="7715250" cy="5001502"/>
          </a:xfrm>
          <a:prstGeom prst="rect">
            <a:avLst/>
          </a:prstGeom>
        </p:spPr>
      </p:pic>
    </p:spTree>
    <p:custDataLst>
      <p:tags r:id="rId1"/>
    </p:custDataLst>
    <p:extLst>
      <p:ext uri="{BB962C8B-B14F-4D97-AF65-F5344CB8AC3E}">
        <p14:creationId xmlns:p14="http://schemas.microsoft.com/office/powerpoint/2010/main" val="1896699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45988" y="239471"/>
            <a:ext cx="8209049" cy="685800"/>
          </a:xfrm>
          <a:solidFill>
            <a:schemeClr val="bg1"/>
          </a:solidFill>
        </p:spPr>
        <p:txBody>
          <a:bodyPr lIns="82058" tIns="41029" rIns="82058" bIns="41029" anchor="t">
            <a:noAutofit/>
          </a:bodyPr>
          <a:lstStyle/>
          <a:p>
            <a:pPr algn="ctr" eaLnBrk="1" hangingPunct="1"/>
            <a:r>
              <a:rPr lang="en-US" altLang="en-US" sz="4400" dirty="0">
                <a:latin typeface="Arial" panose="020B0604020202020204" pitchFamily="34" charset="0"/>
              </a:rPr>
              <a:t>How much does a Medicare Supplement cost?</a:t>
            </a:r>
            <a:endParaRPr lang="en-US" altLang="en-US" sz="4400" dirty="0"/>
          </a:p>
        </p:txBody>
      </p:sp>
      <p:sp>
        <p:nvSpPr>
          <p:cNvPr id="74755" name="Content Placeholder 3"/>
          <p:cNvSpPr>
            <a:spLocks noGrp="1"/>
          </p:cNvSpPr>
          <p:nvPr>
            <p:ph sz="half" idx="1"/>
          </p:nvPr>
        </p:nvSpPr>
        <p:spPr>
          <a:xfrm>
            <a:off x="685800" y="1894981"/>
            <a:ext cx="7696200" cy="4343400"/>
          </a:xfrm>
        </p:spPr>
        <p:txBody>
          <a:bodyPr>
            <a:normAutofit/>
          </a:bodyPr>
          <a:lstStyle/>
          <a:p>
            <a:pPr eaLnBrk="1" hangingPunct="1">
              <a:lnSpc>
                <a:spcPct val="90000"/>
              </a:lnSpc>
              <a:buClrTx/>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Premiums vary for various reasons such as age, gender or geographic area</a:t>
            </a:r>
          </a:p>
          <a:p>
            <a:pPr eaLnBrk="1" hangingPunct="1">
              <a:lnSpc>
                <a:spcPct val="90000"/>
              </a:lnSpc>
              <a:buClrTx/>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Premium rate and increases:</a:t>
            </a:r>
          </a:p>
          <a:p>
            <a:pPr lvl="1">
              <a:lnSpc>
                <a:spcPct val="90000"/>
              </a:lnSpc>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 Attained Age policies – premium increases as you age</a:t>
            </a:r>
          </a:p>
          <a:p>
            <a:pPr lvl="1">
              <a:lnSpc>
                <a:spcPct val="90000"/>
              </a:lnSpc>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Issue Age polices – premium will not increase as you age</a:t>
            </a:r>
          </a:p>
          <a:p>
            <a:pPr eaLnBrk="1" hangingPunct="1">
              <a:lnSpc>
                <a:spcPct val="90000"/>
              </a:lnSpc>
              <a:buClrTx/>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Companies can request increase</a:t>
            </a:r>
          </a:p>
          <a:p>
            <a:pPr lvl="1">
              <a:lnSpc>
                <a:spcPct val="90000"/>
              </a:lnSpc>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Approved by Iowa Insurance Division </a:t>
            </a:r>
          </a:p>
          <a:p>
            <a:pPr>
              <a:buClrTx/>
              <a:buFont typeface="Arial" panose="020B0604020202020204" pitchFamily="34" charset="0"/>
              <a:buChar char="•"/>
            </a:pPr>
            <a:endParaRPr lang="en-US" altLang="en-US" sz="2400" dirty="0">
              <a:solidFill>
                <a:srgbClr val="FF0000"/>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500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52400" y="342901"/>
            <a:ext cx="8458200" cy="685800"/>
          </a:xfrm>
        </p:spPr>
        <p:txBody>
          <a:bodyPr>
            <a:noAutofit/>
          </a:bodyPr>
          <a:lstStyle/>
          <a:p>
            <a:pPr algn="ctr" eaLnBrk="1" hangingPunct="1"/>
            <a:r>
              <a:rPr lang="en-US" altLang="en-US" sz="3600" dirty="0">
                <a:latin typeface="Arial" panose="020B0604020202020204" pitchFamily="34" charset="0"/>
              </a:rPr>
              <a:t>Guaranteed Issue - Open Enrollment</a:t>
            </a:r>
          </a:p>
        </p:txBody>
      </p:sp>
      <p:sp>
        <p:nvSpPr>
          <p:cNvPr id="78851" name="Rectangle 3"/>
          <p:cNvSpPr>
            <a:spLocks noGrp="1" noChangeArrowheads="1"/>
          </p:cNvSpPr>
          <p:nvPr>
            <p:ph idx="1"/>
          </p:nvPr>
        </p:nvSpPr>
        <p:spPr>
          <a:xfrm>
            <a:off x="152400" y="1272745"/>
            <a:ext cx="8839200" cy="5239265"/>
          </a:xfrm>
        </p:spPr>
        <p:txBody>
          <a:bodyPr>
            <a:normAutofit/>
          </a:bodyPr>
          <a:lstStyle/>
          <a:p>
            <a:pPr marL="457200" indent="-457200" eaLnBrk="1" hangingPunct="1">
              <a:spcAft>
                <a:spcPct val="30000"/>
              </a:spcAft>
              <a:buClrTx/>
              <a:buFont typeface="Arial" panose="020B0604020202020204" pitchFamily="34" charset="0"/>
              <a:buChar char="•"/>
            </a:pPr>
            <a:r>
              <a:rPr lang="en-US" altLang="en-US" sz="2400" b="0" dirty="0">
                <a:latin typeface="Arial" panose="020B0604020202020204" pitchFamily="34" charset="0"/>
                <a:cs typeface="Arial" panose="020B0604020202020204" pitchFamily="34" charset="0"/>
              </a:rPr>
              <a:t>Available at age 65 or older </a:t>
            </a:r>
          </a:p>
          <a:p>
            <a:pPr marL="457200" indent="-457200" eaLnBrk="1" hangingPunct="1">
              <a:spcAft>
                <a:spcPct val="30000"/>
              </a:spcAft>
              <a:buClrTx/>
              <a:buFont typeface="Arial" panose="020B0604020202020204" pitchFamily="34" charset="0"/>
              <a:buChar char="•"/>
            </a:pPr>
            <a:r>
              <a:rPr lang="en-US" altLang="en-US" sz="2400" b="0" dirty="0">
                <a:latin typeface="Arial" panose="020B0604020202020204" pitchFamily="34" charset="0"/>
                <a:cs typeface="Arial" panose="020B0604020202020204" pitchFamily="34" charset="0"/>
              </a:rPr>
              <a:t>Triggered when Medicare Part B starts</a:t>
            </a:r>
          </a:p>
          <a:p>
            <a:pPr marL="457200" indent="-457200" eaLnBrk="1" hangingPunct="1">
              <a:spcAft>
                <a:spcPct val="30000"/>
              </a:spcAft>
              <a:buClrTx/>
              <a:buFont typeface="Arial" panose="020B0604020202020204" pitchFamily="34" charset="0"/>
              <a:buChar char="•"/>
            </a:pPr>
            <a:r>
              <a:rPr lang="en-US" altLang="en-US" sz="2400" b="0" dirty="0">
                <a:latin typeface="Arial" panose="020B0604020202020204" pitchFamily="34" charset="0"/>
                <a:cs typeface="Arial" panose="020B0604020202020204" pitchFamily="34" charset="0"/>
              </a:rPr>
              <a:t>Lasts six months from Part B effective date</a:t>
            </a:r>
          </a:p>
          <a:p>
            <a:pPr marL="457200" indent="-457200" eaLnBrk="1" hangingPunct="1">
              <a:spcAft>
                <a:spcPct val="30000"/>
              </a:spcAft>
              <a:buClrTx/>
              <a:buFont typeface="Arial" panose="020B0604020202020204" pitchFamily="34" charset="0"/>
              <a:buChar char="•"/>
            </a:pPr>
            <a:r>
              <a:rPr lang="en-US" altLang="en-US" sz="2400" b="0" dirty="0">
                <a:latin typeface="Arial" panose="020B0604020202020204" pitchFamily="34" charset="0"/>
                <a:cs typeface="Arial" panose="020B0604020202020204" pitchFamily="34" charset="0"/>
              </a:rPr>
              <a:t>Can’t be turned down </a:t>
            </a:r>
          </a:p>
          <a:p>
            <a:pPr marL="457200" indent="-457200" eaLnBrk="1" hangingPunct="1">
              <a:spcAft>
                <a:spcPct val="30000"/>
              </a:spcAft>
              <a:buClrTx/>
              <a:buFont typeface="Arial" panose="020B0604020202020204" pitchFamily="34" charset="0"/>
              <a:buChar char="•"/>
            </a:pPr>
            <a:r>
              <a:rPr lang="en-US" altLang="en-US" sz="2400" b="0" dirty="0">
                <a:latin typeface="Arial" panose="020B0604020202020204" pitchFamily="34" charset="0"/>
                <a:cs typeface="Arial" panose="020B0604020202020204" pitchFamily="34" charset="0"/>
              </a:rPr>
              <a:t>Pay “preferred” premium </a:t>
            </a:r>
          </a:p>
          <a:p>
            <a:pPr eaLnBrk="1" hangingPunct="1">
              <a:buClrTx/>
              <a:buFont typeface="Wingdings" panose="05000000000000000000" pitchFamily="2" charset="2"/>
              <a:buNone/>
            </a:pPr>
            <a:endParaRPr lang="en-US" altLang="en-US" sz="800" b="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078770"/>
            <a:ext cx="8534400" cy="2677284"/>
          </a:xfrm>
          <a:prstGeom prst="rect">
            <a:avLst/>
          </a:prstGeom>
        </p:spPr>
      </p:pic>
    </p:spTree>
    <p:custDataLst>
      <p:tags r:id="rId1"/>
    </p:custDataLst>
    <p:extLst>
      <p:ext uri="{BB962C8B-B14F-4D97-AF65-F5344CB8AC3E}">
        <p14:creationId xmlns:p14="http://schemas.microsoft.com/office/powerpoint/2010/main" val="3880616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565326"/>
            <a:ext cx="9144000" cy="685800"/>
          </a:xfrm>
        </p:spPr>
        <p:txBody>
          <a:bodyPr>
            <a:noAutofit/>
          </a:bodyPr>
          <a:lstStyle/>
          <a:p>
            <a:pPr algn="ctr"/>
            <a:r>
              <a:rPr lang="en-US" altLang="en-US" sz="4400" dirty="0">
                <a:latin typeface="+mn-lt"/>
              </a:rPr>
              <a:t>Today We Will Cover </a:t>
            </a:r>
          </a:p>
        </p:txBody>
      </p:sp>
      <p:sp>
        <p:nvSpPr>
          <p:cNvPr id="3" name="Content Placeholder 2"/>
          <p:cNvSpPr>
            <a:spLocks noGrp="1"/>
          </p:cNvSpPr>
          <p:nvPr>
            <p:ph idx="1"/>
          </p:nvPr>
        </p:nvSpPr>
        <p:spPr>
          <a:xfrm>
            <a:off x="614855" y="1776248"/>
            <a:ext cx="8229600" cy="4876800"/>
          </a:xfrm>
        </p:spPr>
        <p:txBody>
          <a:bodyPr>
            <a:normAutofit/>
          </a:bodyPr>
          <a:lstStyle/>
          <a:p>
            <a:pPr>
              <a:buClrTx/>
              <a:buFont typeface="Arial" panose="020B0604020202020204" pitchFamily="34" charset="0"/>
              <a:buChar char="•"/>
              <a:defRPr/>
            </a:pPr>
            <a:r>
              <a:rPr lang="en-US" sz="3600" b="0" dirty="0">
                <a:latin typeface="Arial" panose="020B0604020202020204" pitchFamily="34" charset="0"/>
                <a:cs typeface="Arial" panose="020B0604020202020204" pitchFamily="34" charset="0"/>
              </a:rPr>
              <a:t>Medicare eligibility, enrollment &amp; costs</a:t>
            </a:r>
          </a:p>
          <a:p>
            <a:pPr>
              <a:buClrTx/>
              <a:buFont typeface="Arial" panose="020B0604020202020204" pitchFamily="34" charset="0"/>
              <a:buChar char="•"/>
              <a:defRPr/>
            </a:pPr>
            <a:r>
              <a:rPr lang="en-US" sz="3600" b="0" dirty="0">
                <a:latin typeface="Arial" panose="020B0604020202020204" pitchFamily="34" charset="0"/>
                <a:cs typeface="Arial" panose="020B0604020202020204" pitchFamily="34" charset="0"/>
              </a:rPr>
              <a:t>Your Medicare choices: </a:t>
            </a:r>
            <a:endParaRPr lang="en-US" sz="3400" b="0" dirty="0">
              <a:latin typeface="Arial" panose="020B0604020202020204" pitchFamily="34" charset="0"/>
              <a:cs typeface="Arial" panose="020B0604020202020204" pitchFamily="34" charset="0"/>
            </a:endParaRPr>
          </a:p>
          <a:p>
            <a:pPr lvl="2">
              <a:buClr>
                <a:schemeClr val="accent2"/>
              </a:buClr>
              <a:defRPr/>
            </a:pPr>
            <a:r>
              <a:rPr lang="en-US" sz="2600" dirty="0">
                <a:solidFill>
                  <a:schemeClr val="tx1"/>
                </a:solidFill>
                <a:latin typeface="Arial" panose="020B0604020202020204" pitchFamily="34" charset="0"/>
                <a:cs typeface="Arial" panose="020B0604020202020204" pitchFamily="34" charset="0"/>
              </a:rPr>
              <a:t>Original Medicare Parts A &amp; B</a:t>
            </a:r>
          </a:p>
          <a:p>
            <a:pPr lvl="2">
              <a:buClr>
                <a:schemeClr val="accent2"/>
              </a:buClr>
              <a:defRPr/>
            </a:pPr>
            <a:r>
              <a:rPr lang="en-US" sz="2600" dirty="0">
                <a:solidFill>
                  <a:schemeClr val="tx1"/>
                </a:solidFill>
                <a:latin typeface="Arial" panose="020B0604020202020204" pitchFamily="34" charset="0"/>
                <a:cs typeface="Arial" panose="020B0604020202020204" pitchFamily="34" charset="0"/>
              </a:rPr>
              <a:t>Supplementing Medicare</a:t>
            </a:r>
          </a:p>
          <a:p>
            <a:pPr lvl="2">
              <a:buClr>
                <a:schemeClr val="accent2"/>
              </a:buClr>
              <a:defRPr/>
            </a:pPr>
            <a:r>
              <a:rPr lang="en-US" sz="2600" dirty="0">
                <a:solidFill>
                  <a:schemeClr val="tx1"/>
                </a:solidFill>
                <a:latin typeface="Arial" panose="020B0604020202020204" pitchFamily="34" charset="0"/>
                <a:cs typeface="Arial" panose="020B0604020202020204" pitchFamily="34" charset="0"/>
              </a:rPr>
              <a:t>Prescription Drug Plans – Part D  </a:t>
            </a:r>
          </a:p>
          <a:p>
            <a:pPr marL="457200" lvl="1" indent="0">
              <a:buNone/>
              <a:defRPr/>
            </a:pPr>
            <a:r>
              <a:rPr lang="en-US" sz="2800" dirty="0">
                <a:latin typeface="Arial" panose="020B0604020202020204" pitchFamily="34" charset="0"/>
                <a:cs typeface="Arial" panose="020B0604020202020204" pitchFamily="34" charset="0"/>
              </a:rPr>
              <a:t>			or</a:t>
            </a:r>
          </a:p>
          <a:p>
            <a:pPr lvl="2">
              <a:buClr>
                <a:schemeClr val="accent2"/>
              </a:buClr>
              <a:defRPr/>
            </a:pPr>
            <a:r>
              <a:rPr lang="en-US" sz="2600" dirty="0">
                <a:solidFill>
                  <a:schemeClr val="tx1"/>
                </a:solidFill>
                <a:latin typeface="Arial" panose="020B0604020202020204" pitchFamily="34" charset="0"/>
                <a:cs typeface="Arial" panose="020B0604020202020204" pitchFamily="34" charset="0"/>
              </a:rPr>
              <a:t>Medicare Advantage Plans – Part C </a:t>
            </a:r>
          </a:p>
          <a:p>
            <a:pPr lvl="1">
              <a:buClrTx/>
              <a:buFont typeface="Arial" panose="020B0604020202020204" pitchFamily="34" charset="0"/>
              <a:buChar char="•"/>
              <a:defRPr/>
            </a:pPr>
            <a:endParaRPr lang="en-US" sz="2800" dirty="0">
              <a:latin typeface="Arial" panose="020B0604020202020204" pitchFamily="34" charset="0"/>
              <a:cs typeface="Arial" panose="020B0604020202020204" pitchFamily="34" charset="0"/>
            </a:endParaRPr>
          </a:p>
          <a:p>
            <a:pPr marL="457200" indent="-457200">
              <a:buClrTx/>
              <a:buFont typeface="Arial" panose="020B0604020202020204" pitchFamily="34" charset="0"/>
              <a:buChar char="•"/>
              <a:defRPr/>
            </a:pPr>
            <a:endParaRPr lang="en-US" sz="2800" dirty="0"/>
          </a:p>
        </p:txBody>
      </p:sp>
    </p:spTree>
    <p:extLst>
      <p:ext uri="{BB962C8B-B14F-4D97-AF65-F5344CB8AC3E}">
        <p14:creationId xmlns:p14="http://schemas.microsoft.com/office/powerpoint/2010/main" val="499054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52400" y="205955"/>
            <a:ext cx="8555038" cy="685800"/>
          </a:xfrm>
          <a:noFill/>
        </p:spPr>
        <p:txBody>
          <a:bodyPr lIns="82058" tIns="41029" rIns="82058" bIns="41029" anchor="t">
            <a:noAutofit/>
          </a:bodyPr>
          <a:lstStyle/>
          <a:p>
            <a:pPr algn="ctr" eaLnBrk="1" hangingPunct="1"/>
            <a:r>
              <a:rPr lang="en-US" altLang="en-US" sz="4400" dirty="0">
                <a:latin typeface="Arial" panose="020B0604020202020204" pitchFamily="34" charset="0"/>
              </a:rPr>
              <a:t>Pre-Existing Conditions</a:t>
            </a:r>
            <a:endParaRPr lang="en-US" altLang="en-US" sz="4400" dirty="0"/>
          </a:p>
        </p:txBody>
      </p:sp>
      <p:sp>
        <p:nvSpPr>
          <p:cNvPr id="74755" name="Content Placeholder 3"/>
          <p:cNvSpPr>
            <a:spLocks noGrp="1"/>
          </p:cNvSpPr>
          <p:nvPr>
            <p:ph sz="half" idx="1"/>
          </p:nvPr>
        </p:nvSpPr>
        <p:spPr>
          <a:xfrm>
            <a:off x="723900" y="1905000"/>
            <a:ext cx="7696200" cy="4343400"/>
          </a:xfrm>
        </p:spPr>
        <p:txBody>
          <a:bodyPr>
            <a:normAutofit/>
          </a:bodyPr>
          <a:lstStyle/>
          <a:p>
            <a:pPr eaLnBrk="1" hangingPunct="1">
              <a:lnSpc>
                <a:spcPct val="90000"/>
              </a:lnSpc>
              <a:buClrTx/>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You apply for a Medicare Supplement within 63 days of the loss of previous coverage</a:t>
            </a:r>
          </a:p>
          <a:p>
            <a:pPr marL="0" indent="0" algn="ctr" eaLnBrk="1" hangingPunct="1">
              <a:lnSpc>
                <a:spcPct val="90000"/>
              </a:lnSpc>
              <a:buClrTx/>
              <a:buNone/>
            </a:pPr>
            <a:r>
              <a:rPr lang="en-US" altLang="en-US" sz="3200" dirty="0">
                <a:solidFill>
                  <a:schemeClr val="tx2"/>
                </a:solidFill>
                <a:latin typeface="Arial" panose="020B0604020202020204" pitchFamily="34" charset="0"/>
                <a:cs typeface="Arial" panose="020B0604020202020204" pitchFamily="34" charset="0"/>
              </a:rPr>
              <a:t>OR</a:t>
            </a:r>
          </a:p>
          <a:p>
            <a:pPr eaLnBrk="1" hangingPunct="1">
              <a:lnSpc>
                <a:spcPct val="90000"/>
              </a:lnSpc>
              <a:buClrTx/>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You apply for a Medicare Supplement to replace one you currently have</a:t>
            </a:r>
          </a:p>
          <a:p>
            <a:pPr marL="0" indent="0" algn="ctr" eaLnBrk="1" hangingPunct="1">
              <a:lnSpc>
                <a:spcPct val="90000"/>
              </a:lnSpc>
              <a:buClrTx/>
              <a:buNone/>
            </a:pPr>
            <a:r>
              <a:rPr lang="en-US" altLang="en-US" sz="3200" dirty="0">
                <a:solidFill>
                  <a:schemeClr val="tx2"/>
                </a:solidFill>
                <a:latin typeface="Arial" panose="020B0604020202020204" pitchFamily="34" charset="0"/>
                <a:cs typeface="Arial" panose="020B0604020202020204" pitchFamily="34" charset="0"/>
              </a:rPr>
              <a:t>OR</a:t>
            </a:r>
          </a:p>
          <a:p>
            <a:pPr>
              <a:lnSpc>
                <a:spcPct val="90000"/>
              </a:lnSpc>
              <a:buClrTx/>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 The company has no waiting period</a:t>
            </a:r>
          </a:p>
          <a:p>
            <a:pPr>
              <a:buClrTx/>
              <a:buFont typeface="Arial" panose="020B0604020202020204" pitchFamily="34" charset="0"/>
              <a:buChar char="•"/>
            </a:pPr>
            <a:endParaRPr lang="en-US" altLang="en-US" sz="2400" dirty="0">
              <a:solidFill>
                <a:srgbClr val="FF0000"/>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63848F90-C64B-4878-A516-D385795A48D6}"/>
              </a:ext>
            </a:extLst>
          </p:cNvPr>
          <p:cNvSpPr txBox="1"/>
          <p:nvPr/>
        </p:nvSpPr>
        <p:spPr>
          <a:xfrm>
            <a:off x="152400" y="1112111"/>
            <a:ext cx="9144000" cy="553998"/>
          </a:xfrm>
          <a:prstGeom prst="rect">
            <a:avLst/>
          </a:prstGeom>
          <a:noFill/>
        </p:spPr>
        <p:txBody>
          <a:bodyPr wrap="square" rtlCol="0">
            <a:spAutoFit/>
          </a:bodyPr>
          <a:lstStyle/>
          <a:p>
            <a:r>
              <a:rPr lang="en-US" sz="3000" b="1" dirty="0">
                <a:solidFill>
                  <a:schemeClr val="tx2"/>
                </a:solidFill>
              </a:rPr>
              <a:t>No Waiting Period for Pre-Existing Conditions if:</a:t>
            </a:r>
          </a:p>
        </p:txBody>
      </p:sp>
    </p:spTree>
    <p:custDataLst>
      <p:tags r:id="rId1"/>
    </p:custDataLst>
    <p:extLst>
      <p:ext uri="{BB962C8B-B14F-4D97-AF65-F5344CB8AC3E}">
        <p14:creationId xmlns:p14="http://schemas.microsoft.com/office/powerpoint/2010/main" val="660706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98854" y="571500"/>
            <a:ext cx="8458200" cy="685800"/>
          </a:xfrm>
        </p:spPr>
        <p:txBody>
          <a:bodyPr>
            <a:noAutofit/>
          </a:bodyPr>
          <a:lstStyle/>
          <a:p>
            <a:pPr algn="ctr"/>
            <a:r>
              <a:rPr lang="en-US" altLang="en-US" sz="4400" dirty="0">
                <a:latin typeface="Arial" panose="020B0604020202020204" pitchFamily="34" charset="0"/>
                <a:cs typeface="Arial" panose="020B0604020202020204" pitchFamily="34" charset="0"/>
              </a:rPr>
              <a:t>Employer Retiree Health Plans </a:t>
            </a:r>
          </a:p>
        </p:txBody>
      </p:sp>
      <p:sp>
        <p:nvSpPr>
          <p:cNvPr id="82947" name="Content Placeholder 2"/>
          <p:cNvSpPr>
            <a:spLocks noGrp="1"/>
          </p:cNvSpPr>
          <p:nvPr>
            <p:ph idx="1"/>
          </p:nvPr>
        </p:nvSpPr>
        <p:spPr>
          <a:xfrm>
            <a:off x="304799" y="1468395"/>
            <a:ext cx="8534401" cy="5389605"/>
          </a:xfrm>
        </p:spPr>
        <p:txBody>
          <a:bodyPr>
            <a:noAutofit/>
          </a:bodyPr>
          <a:lstStyle/>
          <a:p>
            <a:pPr marL="342900" indent="-342900">
              <a:buClrTx/>
              <a:buFont typeface="Arial" panose="020B0604020202020204" pitchFamily="34" charset="0"/>
              <a:buChar char="•"/>
            </a:pPr>
            <a:r>
              <a:rPr lang="en-US" altLang="en-US" sz="3200" b="0" dirty="0">
                <a:latin typeface="Arial" panose="020B0604020202020204" pitchFamily="34" charset="0"/>
                <a:cs typeface="Arial" panose="020B0604020202020204" pitchFamily="34" charset="0"/>
              </a:rPr>
              <a:t>How does your plan coordinate with Medicare?</a:t>
            </a:r>
          </a:p>
          <a:p>
            <a:pPr marL="342900" indent="-342900">
              <a:buClrTx/>
              <a:buFont typeface="Arial" panose="020B0604020202020204" pitchFamily="34" charset="0"/>
              <a:buChar char="•"/>
            </a:pPr>
            <a:r>
              <a:rPr lang="en-US" altLang="en-US" sz="3200" b="0" dirty="0">
                <a:latin typeface="Arial" panose="020B0604020202020204" pitchFamily="34" charset="0"/>
                <a:cs typeface="Arial" panose="020B0604020202020204" pitchFamily="34" charset="0"/>
              </a:rPr>
              <a:t>What is the premium?</a:t>
            </a:r>
          </a:p>
          <a:p>
            <a:pPr marL="342900" indent="-342900">
              <a:buClrTx/>
              <a:buFont typeface="Arial" panose="020B0604020202020204" pitchFamily="34" charset="0"/>
              <a:buChar char="•"/>
            </a:pPr>
            <a:r>
              <a:rPr lang="en-US" altLang="en-US" sz="3200" b="0" dirty="0">
                <a:latin typeface="Arial" panose="020B0604020202020204" pitchFamily="34" charset="0"/>
                <a:cs typeface="Arial" panose="020B0604020202020204" pitchFamily="34" charset="0"/>
              </a:rPr>
              <a:t>Are there any extra benefits?</a:t>
            </a:r>
          </a:p>
          <a:p>
            <a:pPr marL="342900" indent="-342900">
              <a:buClrTx/>
              <a:buFont typeface="Arial" panose="020B0604020202020204" pitchFamily="34" charset="0"/>
              <a:buChar char="•"/>
            </a:pPr>
            <a:r>
              <a:rPr lang="en-US" altLang="en-US" sz="3200" b="0" dirty="0">
                <a:latin typeface="Arial" panose="020B0604020202020204" pitchFamily="34" charset="0"/>
                <a:cs typeface="Arial" panose="020B0604020202020204" pitchFamily="34" charset="0"/>
              </a:rPr>
              <a:t>Does it have prescription drug coverage as good as or better than Medicare’s?</a:t>
            </a:r>
          </a:p>
          <a:p>
            <a:pPr marL="342900" indent="-342900">
              <a:buClrTx/>
              <a:buFont typeface="Arial" panose="020B0604020202020204" pitchFamily="34" charset="0"/>
              <a:buChar char="•"/>
            </a:pPr>
            <a:r>
              <a:rPr lang="en-US" altLang="en-US" sz="3200" b="0" dirty="0">
                <a:latin typeface="Arial" panose="020B0604020202020204" pitchFamily="34" charset="0"/>
                <a:cs typeface="Arial" panose="020B0604020202020204" pitchFamily="34" charset="0"/>
              </a:rPr>
              <a:t>Is there a provider network? </a:t>
            </a:r>
          </a:p>
        </p:txBody>
      </p:sp>
    </p:spTree>
    <p:custDataLst>
      <p:tags r:id="rId1"/>
    </p:custDataLst>
    <p:extLst>
      <p:ext uri="{BB962C8B-B14F-4D97-AF65-F5344CB8AC3E}">
        <p14:creationId xmlns:p14="http://schemas.microsoft.com/office/powerpoint/2010/main" val="3046157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672792"/>
            <a:ext cx="8534400" cy="685606"/>
          </a:xfrm>
        </p:spPr>
        <p:txBody>
          <a:bodyPr>
            <a:noAutofit/>
          </a:bodyPr>
          <a:lstStyle/>
          <a:p>
            <a:pPr algn="ctr" eaLnBrk="1" hangingPunct="1"/>
            <a:r>
              <a:rPr lang="en-US" altLang="en-US" sz="4400" dirty="0">
                <a:latin typeface="Arial" panose="020B0604020202020204" pitchFamily="34" charset="0"/>
              </a:rPr>
              <a:t>Prescription Drug Coverage Choices</a:t>
            </a:r>
          </a:p>
        </p:txBody>
      </p:sp>
      <p:sp>
        <p:nvSpPr>
          <p:cNvPr id="17" name="Down Arrow 7"/>
          <p:cNvSpPr>
            <a:spLocks noChangeArrowheads="1"/>
          </p:cNvSpPr>
          <p:nvPr/>
        </p:nvSpPr>
        <p:spPr bwMode="auto">
          <a:xfrm>
            <a:off x="5408220" y="2684309"/>
            <a:ext cx="1731606" cy="2928061"/>
          </a:xfrm>
          <a:prstGeom prst="downArrow">
            <a:avLst>
              <a:gd name="adj1" fmla="val 50000"/>
              <a:gd name="adj2" fmla="val 50000"/>
            </a:avLst>
          </a:prstGeom>
          <a:solidFill>
            <a:schemeClr val="accent3"/>
          </a:solidFill>
          <a:ln w="9525" algn="ctr">
            <a:no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18" name="Down Arrow 7"/>
          <p:cNvSpPr>
            <a:spLocks noChangeArrowheads="1"/>
          </p:cNvSpPr>
          <p:nvPr/>
        </p:nvSpPr>
        <p:spPr bwMode="auto">
          <a:xfrm>
            <a:off x="1073032" y="2647238"/>
            <a:ext cx="1731606" cy="3156662"/>
          </a:xfrm>
          <a:prstGeom prst="downArrow">
            <a:avLst>
              <a:gd name="adj1" fmla="val 50000"/>
              <a:gd name="adj2" fmla="val 50000"/>
            </a:avLst>
          </a:prstGeom>
          <a:solidFill>
            <a:schemeClr val="accent3"/>
          </a:solidFill>
          <a:ln w="9525" algn="ctr">
            <a:no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19" name="Rectangle 18"/>
          <p:cNvSpPr/>
          <p:nvPr/>
        </p:nvSpPr>
        <p:spPr>
          <a:xfrm>
            <a:off x="858798" y="1933748"/>
            <a:ext cx="2743200" cy="461665"/>
          </a:xfrm>
          <a:prstGeom prst="rect">
            <a:avLst/>
          </a:prstGeom>
        </p:spPr>
        <p:txBody>
          <a:bodyPr wrap="square">
            <a:spAutoFit/>
          </a:bodyPr>
          <a:lstStyle/>
          <a:p>
            <a:r>
              <a:rPr lang="en-US" altLang="en-US" sz="2400" u="sng" dirty="0">
                <a:solidFill>
                  <a:schemeClr val="tx2"/>
                </a:solidFill>
              </a:rPr>
              <a:t>Original Medicare</a:t>
            </a:r>
            <a:r>
              <a:rPr lang="en-US" altLang="en-US" sz="2400" dirty="0">
                <a:solidFill>
                  <a:schemeClr val="tx2"/>
                </a:solidFill>
              </a:rPr>
              <a:t> </a:t>
            </a:r>
            <a:endParaRPr lang="en-US" sz="2400" dirty="0"/>
          </a:p>
        </p:txBody>
      </p:sp>
      <p:sp>
        <p:nvSpPr>
          <p:cNvPr id="20" name="Rectangle 19"/>
          <p:cNvSpPr/>
          <p:nvPr/>
        </p:nvSpPr>
        <p:spPr>
          <a:xfrm>
            <a:off x="4572000" y="1754687"/>
            <a:ext cx="4572000" cy="892552"/>
          </a:xfrm>
          <a:prstGeom prst="rect">
            <a:avLst/>
          </a:prstGeom>
        </p:spPr>
        <p:txBody>
          <a:bodyPr>
            <a:spAutoFit/>
          </a:bodyPr>
          <a:lstStyle/>
          <a:p>
            <a:r>
              <a:rPr lang="en-US" altLang="en-US" sz="2800" dirty="0">
                <a:solidFill>
                  <a:schemeClr val="tx2"/>
                </a:solidFill>
              </a:rPr>
              <a:t> </a:t>
            </a:r>
            <a:r>
              <a:rPr lang="en-US" altLang="en-US" sz="2400" u="sng" dirty="0">
                <a:solidFill>
                  <a:schemeClr val="tx2"/>
                </a:solidFill>
              </a:rPr>
              <a:t>Medicare Advantage</a:t>
            </a:r>
          </a:p>
          <a:p>
            <a:r>
              <a:rPr lang="en-US" sz="2400" dirty="0">
                <a:solidFill>
                  <a:schemeClr val="tx2"/>
                </a:solidFill>
              </a:rPr>
              <a:t>              </a:t>
            </a:r>
            <a:r>
              <a:rPr lang="en-US" sz="2400" u="sng" dirty="0">
                <a:solidFill>
                  <a:schemeClr val="tx2"/>
                </a:solidFill>
              </a:rPr>
              <a:t>Part C</a:t>
            </a:r>
            <a:endParaRPr lang="en-US" sz="2400" u="sng" dirty="0"/>
          </a:p>
        </p:txBody>
      </p:sp>
      <p:sp>
        <p:nvSpPr>
          <p:cNvPr id="21" name="TextBox 20"/>
          <p:cNvSpPr txBox="1"/>
          <p:nvPr/>
        </p:nvSpPr>
        <p:spPr>
          <a:xfrm>
            <a:off x="592905" y="2653963"/>
            <a:ext cx="3062569" cy="707886"/>
          </a:xfrm>
          <a:prstGeom prst="rect">
            <a:avLst/>
          </a:prstGeom>
          <a:noFill/>
          <a:ln>
            <a:solidFill>
              <a:schemeClr val="tx1"/>
            </a:solidFill>
          </a:ln>
        </p:spPr>
        <p:txBody>
          <a:bodyPr wrap="none" rtlCol="0">
            <a:spAutoFit/>
          </a:bodyPr>
          <a:lstStyle/>
          <a:p>
            <a:pPr algn="ctr"/>
            <a:r>
              <a:rPr lang="en-US" sz="2000" dirty="0">
                <a:solidFill>
                  <a:schemeClr val="tx2"/>
                </a:solidFill>
              </a:rPr>
              <a:t>Part A Hospital Insurance</a:t>
            </a:r>
          </a:p>
          <a:p>
            <a:pPr algn="ctr"/>
            <a:r>
              <a:rPr lang="en-US" sz="2000" dirty="0">
                <a:solidFill>
                  <a:schemeClr val="tx2"/>
                </a:solidFill>
              </a:rPr>
              <a:t>Part B Medical Insurance</a:t>
            </a:r>
          </a:p>
        </p:txBody>
      </p:sp>
      <p:sp>
        <p:nvSpPr>
          <p:cNvPr id="22" name="TextBox 21"/>
          <p:cNvSpPr txBox="1"/>
          <p:nvPr/>
        </p:nvSpPr>
        <p:spPr>
          <a:xfrm>
            <a:off x="370412" y="3581251"/>
            <a:ext cx="3285130" cy="400110"/>
          </a:xfrm>
          <a:prstGeom prst="rect">
            <a:avLst/>
          </a:prstGeom>
          <a:noFill/>
          <a:ln>
            <a:solidFill>
              <a:schemeClr val="tx1"/>
            </a:solidFill>
          </a:ln>
        </p:spPr>
        <p:txBody>
          <a:bodyPr wrap="square" rtlCol="0">
            <a:spAutoFit/>
          </a:bodyPr>
          <a:lstStyle/>
          <a:p>
            <a:pPr algn="ctr"/>
            <a:r>
              <a:rPr lang="en-US" sz="2000" dirty="0">
                <a:solidFill>
                  <a:schemeClr val="tx2"/>
                </a:solidFill>
              </a:rPr>
              <a:t>Supplemental coverage</a:t>
            </a:r>
          </a:p>
        </p:txBody>
      </p:sp>
      <p:sp>
        <p:nvSpPr>
          <p:cNvPr id="24" name="TextBox 23"/>
          <p:cNvSpPr txBox="1"/>
          <p:nvPr/>
        </p:nvSpPr>
        <p:spPr>
          <a:xfrm>
            <a:off x="4648201" y="2831650"/>
            <a:ext cx="3505200" cy="400110"/>
          </a:xfrm>
          <a:prstGeom prst="rect">
            <a:avLst/>
          </a:prstGeom>
          <a:noFill/>
          <a:ln>
            <a:solidFill>
              <a:schemeClr val="tx1"/>
            </a:solidFill>
          </a:ln>
        </p:spPr>
        <p:txBody>
          <a:bodyPr wrap="square" rtlCol="0">
            <a:spAutoFit/>
          </a:bodyPr>
          <a:lstStyle/>
          <a:p>
            <a:pPr algn="ctr"/>
            <a:r>
              <a:rPr lang="en-US" sz="2000" dirty="0">
                <a:solidFill>
                  <a:schemeClr val="tx2"/>
                </a:solidFill>
              </a:rPr>
              <a:t>Combines Part A &amp; Part B </a:t>
            </a:r>
          </a:p>
        </p:txBody>
      </p:sp>
      <p:sp>
        <p:nvSpPr>
          <p:cNvPr id="25" name="TextBox 24"/>
          <p:cNvSpPr txBox="1"/>
          <p:nvPr/>
        </p:nvSpPr>
        <p:spPr>
          <a:xfrm>
            <a:off x="4654421" y="3643528"/>
            <a:ext cx="3498979" cy="707886"/>
          </a:xfrm>
          <a:prstGeom prst="rect">
            <a:avLst/>
          </a:prstGeom>
          <a:noFill/>
          <a:ln>
            <a:solidFill>
              <a:schemeClr val="tx1"/>
            </a:solidFill>
          </a:ln>
        </p:spPr>
        <p:txBody>
          <a:bodyPr wrap="square" rtlCol="0">
            <a:spAutoFit/>
          </a:bodyPr>
          <a:lstStyle/>
          <a:p>
            <a:pPr algn="ctr"/>
            <a:r>
              <a:rPr lang="en-US" sz="2000" dirty="0">
                <a:solidFill>
                  <a:schemeClr val="tx2"/>
                </a:solidFill>
              </a:rPr>
              <a:t>May include Prescription Drug Coverage – Part D</a:t>
            </a:r>
          </a:p>
        </p:txBody>
      </p:sp>
      <p:sp>
        <p:nvSpPr>
          <p:cNvPr id="26" name="TextBox 25"/>
          <p:cNvSpPr txBox="1"/>
          <p:nvPr/>
        </p:nvSpPr>
        <p:spPr>
          <a:xfrm>
            <a:off x="379923" y="4230658"/>
            <a:ext cx="3275799" cy="954107"/>
          </a:xfrm>
          <a:prstGeom prst="rect">
            <a:avLst/>
          </a:prstGeom>
          <a:solidFill>
            <a:schemeClr val="accent1"/>
          </a:solidFill>
          <a:ln>
            <a:solidFill>
              <a:schemeClr val="tx1"/>
            </a:solidFill>
          </a:ln>
        </p:spPr>
        <p:txBody>
          <a:bodyPr wrap="square" rtlCol="0">
            <a:spAutoFit/>
          </a:bodyPr>
          <a:lstStyle/>
          <a:p>
            <a:r>
              <a:rPr lang="en-US" sz="2800" b="1" dirty="0">
                <a:solidFill>
                  <a:schemeClr val="bg1"/>
                </a:solidFill>
              </a:rPr>
              <a:t>Prescription Drug Coverage – Part D</a:t>
            </a:r>
          </a:p>
        </p:txBody>
      </p:sp>
    </p:spTree>
    <p:extLst>
      <p:ext uri="{BB962C8B-B14F-4D97-AF65-F5344CB8AC3E}">
        <p14:creationId xmlns:p14="http://schemas.microsoft.com/office/powerpoint/2010/main" val="4113617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68563" y="342900"/>
            <a:ext cx="8458200" cy="685800"/>
          </a:xfrm>
        </p:spPr>
        <p:txBody>
          <a:bodyPr>
            <a:noAutofit/>
          </a:bodyPr>
          <a:lstStyle/>
          <a:p>
            <a:pPr algn="ctr" eaLnBrk="1" hangingPunct="1"/>
            <a:r>
              <a:rPr lang="en-US" altLang="en-US" sz="4400" dirty="0">
                <a:latin typeface="Arial" panose="020B0604020202020204" pitchFamily="34" charset="0"/>
                <a:cs typeface="Arial" panose="020B0604020202020204" pitchFamily="34" charset="0"/>
              </a:rPr>
              <a:t>Medicare Part D</a:t>
            </a:r>
          </a:p>
        </p:txBody>
      </p:sp>
      <p:sp>
        <p:nvSpPr>
          <p:cNvPr id="89091" name="Rectangle 3"/>
          <p:cNvSpPr>
            <a:spLocks noGrp="1" noChangeArrowheads="1"/>
          </p:cNvSpPr>
          <p:nvPr>
            <p:ph idx="1"/>
          </p:nvPr>
        </p:nvSpPr>
        <p:spPr>
          <a:xfrm>
            <a:off x="517236" y="892557"/>
            <a:ext cx="8109527" cy="4530725"/>
          </a:xfrm>
        </p:spPr>
        <p:txBody>
          <a:bodyPr/>
          <a:lstStyle/>
          <a:p>
            <a:pPr lvl="1" eaLnBrk="1" hangingPunct="1">
              <a:buClrTx/>
              <a:buSzTx/>
              <a:buFont typeface="Arial" panose="020B0604020202020204" pitchFamily="34" charset="0"/>
              <a:buChar char="•"/>
            </a:pPr>
            <a:endParaRPr lang="en-US" altLang="en-US" sz="3000" dirty="0"/>
          </a:p>
          <a:p>
            <a:pPr marL="119062" indent="0" eaLnBrk="1" hangingPunct="1">
              <a:buClrTx/>
              <a:buSzTx/>
              <a:buNone/>
            </a:pPr>
            <a:r>
              <a:rPr lang="en-US" altLang="en-US" sz="3600" b="0" dirty="0">
                <a:latin typeface="Arial" panose="020B0604020202020204" pitchFamily="34" charset="0"/>
                <a:cs typeface="Arial" panose="020B0604020202020204" pitchFamily="34" charset="0"/>
              </a:rPr>
              <a:t>Available for all people with Medicare </a:t>
            </a:r>
          </a:p>
          <a:p>
            <a:pPr lvl="1" eaLnBrk="1" hangingPunct="1">
              <a:buClrTx/>
              <a:buSzTx/>
              <a:buFont typeface="Arial" panose="020B0604020202020204" pitchFamily="34" charset="0"/>
              <a:buChar char="•"/>
            </a:pPr>
            <a:r>
              <a:rPr lang="en-US" altLang="en-US" sz="3000" dirty="0">
                <a:latin typeface="Arial" panose="020B0604020202020204" pitchFamily="34" charset="0"/>
                <a:cs typeface="Arial" panose="020B0604020202020204" pitchFamily="34" charset="0"/>
              </a:rPr>
              <a:t>Enrolled in Part A and/or Part B</a:t>
            </a:r>
          </a:p>
          <a:p>
            <a:pPr lvl="1" eaLnBrk="1" hangingPunct="1">
              <a:buClrTx/>
              <a:buSzTx/>
              <a:buFont typeface="Arial" panose="020B0604020202020204" pitchFamily="34" charset="0"/>
              <a:buChar char="•"/>
            </a:pPr>
            <a:r>
              <a:rPr lang="en-US" altLang="en-US" sz="3000" dirty="0">
                <a:latin typeface="Arial" panose="020B0604020202020204" pitchFamily="34" charset="0"/>
                <a:cs typeface="Arial" panose="020B0604020202020204" pitchFamily="34" charset="0"/>
              </a:rPr>
              <a:t>Includes those on Medicare due to disability, ALS or ESRD</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506" y="3675612"/>
            <a:ext cx="6841903" cy="2403912"/>
          </a:xfrm>
          <a:prstGeom prst="rect">
            <a:avLst/>
          </a:prstGeom>
        </p:spPr>
      </p:pic>
    </p:spTree>
    <p:custDataLst>
      <p:tags r:id="rId1"/>
    </p:custDataLst>
    <p:extLst>
      <p:ext uri="{BB962C8B-B14F-4D97-AF65-F5344CB8AC3E}">
        <p14:creationId xmlns:p14="http://schemas.microsoft.com/office/powerpoint/2010/main" val="202351126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28DB3B-EA88-9B3C-5126-070CF26C1C02}"/>
              </a:ext>
            </a:extLst>
          </p:cNvPr>
          <p:cNvSpPr>
            <a:spLocks noGrp="1"/>
          </p:cNvSpPr>
          <p:nvPr>
            <p:ph type="title"/>
          </p:nvPr>
        </p:nvSpPr>
        <p:spPr/>
        <p:txBody>
          <a:bodyPr>
            <a:normAutofit/>
          </a:bodyPr>
          <a:lstStyle/>
          <a:p>
            <a:pPr algn="ctr"/>
            <a:r>
              <a:rPr lang="en-US" sz="4400" dirty="0">
                <a:latin typeface="+mj-lt"/>
              </a:rPr>
              <a:t>New in 2023</a:t>
            </a:r>
          </a:p>
        </p:txBody>
      </p:sp>
      <p:sp>
        <p:nvSpPr>
          <p:cNvPr id="3" name="Content Placeholder 2">
            <a:extLst>
              <a:ext uri="{FF2B5EF4-FFF2-40B4-BE49-F238E27FC236}">
                <a16:creationId xmlns:a16="http://schemas.microsoft.com/office/drawing/2014/main" xmlns="" id="{312A9153-BED9-7C37-CD3A-AD076018BBA8}"/>
              </a:ext>
            </a:extLst>
          </p:cNvPr>
          <p:cNvSpPr>
            <a:spLocks noGrp="1"/>
          </p:cNvSpPr>
          <p:nvPr>
            <p:ph idx="1"/>
          </p:nvPr>
        </p:nvSpPr>
        <p:spPr/>
        <p:txBody>
          <a:bodyPr>
            <a:normAutofit/>
          </a:bodyPr>
          <a:lstStyle/>
          <a:p>
            <a:r>
              <a:rPr lang="en-US" sz="3600" dirty="0"/>
              <a:t>No cost sharing for adult vaccines covered under Part D</a:t>
            </a:r>
          </a:p>
          <a:p>
            <a:pPr lvl="1"/>
            <a:r>
              <a:rPr lang="en-US" sz="2600" dirty="0"/>
              <a:t>This includes Shingles and TDAP</a:t>
            </a:r>
          </a:p>
          <a:p>
            <a:pPr lvl="1"/>
            <a:endParaRPr lang="en-US" sz="2500" dirty="0"/>
          </a:p>
          <a:p>
            <a:r>
              <a:rPr lang="en-US" sz="3600" dirty="0"/>
              <a:t>Maximum $35 monthly co-pay for a one-month supply of injectable insulin covered by the Part D Plan</a:t>
            </a:r>
          </a:p>
        </p:txBody>
      </p:sp>
    </p:spTree>
    <p:extLst>
      <p:ext uri="{BB962C8B-B14F-4D97-AF65-F5344CB8AC3E}">
        <p14:creationId xmlns:p14="http://schemas.microsoft.com/office/powerpoint/2010/main" val="3594744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543697" y="444843"/>
            <a:ext cx="8458200" cy="685800"/>
          </a:xfrm>
        </p:spPr>
        <p:txBody>
          <a:bodyPr>
            <a:noAutofit/>
          </a:bodyPr>
          <a:lstStyle/>
          <a:p>
            <a:pPr algn="ctr"/>
            <a:r>
              <a:rPr lang="en-US" altLang="en-US" sz="4400" dirty="0">
                <a:latin typeface="Arial" panose="020B0604020202020204" pitchFamily="34" charset="0"/>
                <a:cs typeface="Arial" panose="020B0604020202020204" pitchFamily="34" charset="0"/>
              </a:rPr>
              <a:t>What Is “Creditable Coverage” ?</a:t>
            </a:r>
          </a:p>
        </p:txBody>
      </p:sp>
      <p:sp>
        <p:nvSpPr>
          <p:cNvPr id="91139" name="Content Placeholder 2"/>
          <p:cNvSpPr>
            <a:spLocks noGrp="1"/>
          </p:cNvSpPr>
          <p:nvPr>
            <p:ph idx="1"/>
          </p:nvPr>
        </p:nvSpPr>
        <p:spPr/>
        <p:txBody>
          <a:bodyPr/>
          <a:lstStyle/>
          <a:p>
            <a:pPr>
              <a:buClrTx/>
            </a:pPr>
            <a:r>
              <a:rPr lang="en-US" altLang="en-US" sz="2800" b="0" dirty="0">
                <a:latin typeface="Arial" panose="020B0604020202020204" pitchFamily="34" charset="0"/>
                <a:cs typeface="Arial" panose="020B0604020202020204" pitchFamily="34" charset="0"/>
              </a:rPr>
              <a:t>Drug coverage that is as good as or better than a Medicare prescription drug plan</a:t>
            </a:r>
          </a:p>
          <a:p>
            <a:pPr>
              <a:buClrTx/>
            </a:pPr>
            <a:r>
              <a:rPr lang="en-US" altLang="en-US" sz="2800" b="0" dirty="0">
                <a:solidFill>
                  <a:schemeClr val="accent2"/>
                </a:solidFill>
              </a:rPr>
              <a:t>Includes: </a:t>
            </a:r>
          </a:p>
          <a:p>
            <a:pPr marL="800100" lvl="1" indent="-457200">
              <a:buFont typeface="Arial" panose="020B0604020202020204" pitchFamily="34" charset="0"/>
              <a:buChar char="•"/>
            </a:pPr>
            <a:r>
              <a:rPr lang="en-US" altLang="en-US" sz="2600" b="0" dirty="0"/>
              <a:t>VA drug benefits</a:t>
            </a:r>
          </a:p>
          <a:p>
            <a:pPr marL="800100" lvl="1" indent="-457200">
              <a:buFont typeface="Arial" panose="020B0604020202020204" pitchFamily="34" charset="0"/>
              <a:buChar char="•"/>
            </a:pPr>
            <a:r>
              <a:rPr lang="en-US" altLang="en-US" sz="2600" b="0" dirty="0"/>
              <a:t>Tricare for Life</a:t>
            </a:r>
          </a:p>
          <a:p>
            <a:pPr marL="800100" lvl="1" indent="-457200">
              <a:buFont typeface="Arial" panose="020B0604020202020204" pitchFamily="34" charset="0"/>
              <a:buChar char="•"/>
            </a:pPr>
            <a:r>
              <a:rPr lang="en-US" altLang="en-US" sz="2600" b="0" dirty="0"/>
              <a:t>Some employer or retiree coverage </a:t>
            </a:r>
          </a:p>
          <a:p>
            <a:pPr marL="800100" lvl="1" indent="-457200">
              <a:buFont typeface="Arial" panose="020B0604020202020204" pitchFamily="34" charset="0"/>
              <a:buChar char="•"/>
            </a:pPr>
            <a:r>
              <a:rPr lang="en-US" altLang="en-US" sz="2600" b="0" dirty="0"/>
              <a:t>Indian Health Services  </a:t>
            </a:r>
          </a:p>
          <a:p>
            <a:pPr marL="342900" indent="-342900">
              <a:buClrTx/>
              <a:buFont typeface="Arial" panose="020B0604020202020204" pitchFamily="34" charset="0"/>
              <a:buChar char="•"/>
            </a:pPr>
            <a:endParaRPr lang="en-US" altLang="en-US" dirty="0"/>
          </a:p>
        </p:txBody>
      </p:sp>
    </p:spTree>
    <p:custDataLst>
      <p:tags r:id="rId1"/>
    </p:custDataLst>
    <p:extLst>
      <p:ext uri="{BB962C8B-B14F-4D97-AF65-F5344CB8AC3E}">
        <p14:creationId xmlns:p14="http://schemas.microsoft.com/office/powerpoint/2010/main" val="3590605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58346" y="516321"/>
            <a:ext cx="8458200" cy="685800"/>
          </a:xfrm>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Creditable Coverage Notice</a:t>
            </a:r>
          </a:p>
        </p:txBody>
      </p:sp>
      <p:sp>
        <p:nvSpPr>
          <p:cNvPr id="103427" name="Rectangle 3"/>
          <p:cNvSpPr>
            <a:spLocks noGrp="1" noChangeArrowheads="1"/>
          </p:cNvSpPr>
          <p:nvPr>
            <p:ph idx="1"/>
          </p:nvPr>
        </p:nvSpPr>
        <p:spPr>
          <a:xfrm>
            <a:off x="685800" y="1798254"/>
            <a:ext cx="7620000" cy="4530725"/>
          </a:xfrm>
        </p:spPr>
        <p:txBody>
          <a:bodyPr>
            <a:normAutofit/>
          </a:bodyPr>
          <a:lstStyle/>
          <a:p>
            <a:pPr eaLnBrk="1" hangingPunct="1">
              <a:buClrTx/>
              <a:buSzPct val="100000"/>
            </a:pPr>
            <a:r>
              <a:rPr lang="en-US" altLang="en-US" sz="2800" b="0" dirty="0">
                <a:latin typeface="Arial" panose="020B0604020202020204" pitchFamily="34" charset="0"/>
                <a:cs typeface="Arial" panose="020B0604020202020204" pitchFamily="34" charset="0"/>
              </a:rPr>
              <a:t>Individuals receiving their prescription drug coverage from an employer or retiree plan will receive a </a:t>
            </a:r>
            <a:r>
              <a:rPr lang="en-US" altLang="en-US" sz="2800" b="1" dirty="0">
                <a:solidFill>
                  <a:schemeClr val="accent2"/>
                </a:solidFill>
                <a:latin typeface="Arial" panose="020B0604020202020204" pitchFamily="34" charset="0"/>
                <a:cs typeface="Arial" panose="020B0604020202020204" pitchFamily="34" charset="0"/>
              </a:rPr>
              <a:t>notice by October 15th </a:t>
            </a:r>
            <a:r>
              <a:rPr lang="en-US" altLang="en-US" sz="2800" b="0" dirty="0">
                <a:latin typeface="Arial" panose="020B0604020202020204" pitchFamily="34" charset="0"/>
                <a:cs typeface="Arial" panose="020B0604020202020204" pitchFamily="34" charset="0"/>
              </a:rPr>
              <a:t>each year telling them if their coverage is “as good as or better than Medicare coverage”.</a:t>
            </a:r>
          </a:p>
          <a:p>
            <a:pPr eaLnBrk="1" hangingPunct="1">
              <a:buClrTx/>
              <a:buSzPct val="100000"/>
              <a:buNone/>
            </a:pPr>
            <a:r>
              <a:rPr lang="en-US" altLang="en-US" sz="2800" b="0" dirty="0">
                <a:latin typeface="Arial" panose="020B0604020202020204" pitchFamily="34" charset="0"/>
                <a:cs typeface="Arial" panose="020B0604020202020204" pitchFamily="34" charset="0"/>
              </a:rPr>
              <a:t> </a:t>
            </a:r>
          </a:p>
          <a:p>
            <a:pPr eaLnBrk="1" hangingPunct="1">
              <a:buClrTx/>
              <a:buSzPct val="100000"/>
            </a:pPr>
            <a:r>
              <a:rPr lang="en-US" altLang="en-US" sz="2800" b="0" dirty="0">
                <a:latin typeface="Arial" panose="020B0604020202020204" pitchFamily="34" charset="0"/>
                <a:cs typeface="Arial" panose="020B0604020202020204" pitchFamily="34" charset="0"/>
              </a:rPr>
              <a:t>Keep this notice.</a:t>
            </a:r>
          </a:p>
          <a:p>
            <a:pPr marL="744537" lvl="2" indent="0" eaLnBrk="1" hangingPunct="1">
              <a:buClrTx/>
              <a:buSzPct val="100000"/>
              <a:buNone/>
            </a:pPr>
            <a:endParaRPr lang="en-US" altLang="en-US" sz="2800" dirty="0">
              <a:latin typeface="Arial" panose="020B0604020202020204" pitchFamily="34" charset="0"/>
              <a:cs typeface="Arial" panose="020B0604020202020204" pitchFamily="34" charset="0"/>
            </a:endParaRPr>
          </a:p>
          <a:p>
            <a:pPr marL="744537" lvl="2" indent="0" eaLnBrk="1" hangingPunct="1">
              <a:buClrTx/>
              <a:buSzPct val="100000"/>
              <a:buNone/>
            </a:pPr>
            <a:endParaRPr lang="en-US" altLang="en-US"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9231012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66700" y="753679"/>
            <a:ext cx="8877300" cy="685800"/>
          </a:xfrm>
        </p:spPr>
        <p:txBody>
          <a:bodyPr>
            <a:noAutofit/>
          </a:bodyPr>
          <a:lstStyle/>
          <a:p>
            <a:pPr algn="ctr" eaLnBrk="1" hangingPunct="1"/>
            <a:r>
              <a:rPr lang="en-US" altLang="en-US" sz="4000" dirty="0">
                <a:latin typeface="Arial" panose="020B0604020202020204" pitchFamily="34" charset="0"/>
                <a:cs typeface="Arial" panose="020B0604020202020204" pitchFamily="34" charset="0"/>
              </a:rPr>
              <a:t>What Is The Late Enrollment Penalty?</a:t>
            </a:r>
          </a:p>
        </p:txBody>
      </p:sp>
      <p:sp>
        <p:nvSpPr>
          <p:cNvPr id="93187" name="Rectangle 3"/>
          <p:cNvSpPr>
            <a:spLocks noGrp="1" noChangeArrowheads="1"/>
          </p:cNvSpPr>
          <p:nvPr>
            <p:ph idx="1"/>
          </p:nvPr>
        </p:nvSpPr>
        <p:spPr>
          <a:xfrm>
            <a:off x="419100" y="1936531"/>
            <a:ext cx="8229600" cy="4748048"/>
          </a:xfrm>
        </p:spPr>
        <p:txBody>
          <a:bodyPr>
            <a:normAutofit lnSpcReduction="10000"/>
          </a:bodyPr>
          <a:lstStyle/>
          <a:p>
            <a:pPr marL="284163" indent="-166688" eaLnBrk="1" hangingPunct="1">
              <a:lnSpc>
                <a:spcPct val="80000"/>
              </a:lnSpc>
              <a:buClrTx/>
              <a:buFont typeface="Arial" panose="020B0604020202020204" pitchFamily="34" charset="0"/>
              <a:buChar char="•"/>
            </a:pPr>
            <a:r>
              <a:rPr lang="en-US" altLang="en-US" sz="2800" b="0" dirty="0">
                <a:latin typeface="Arial" panose="020B0604020202020204" pitchFamily="34" charset="0"/>
                <a:cs typeface="Arial" panose="020B0604020202020204" pitchFamily="34" charset="0"/>
              </a:rPr>
              <a:t>Assessed 1% of base premium* for every month you were eligible to enroll in Medicare’s prescription drug coverage and did not enroll</a:t>
            </a:r>
          </a:p>
          <a:p>
            <a:pPr marL="117475" indent="0" eaLnBrk="1" hangingPunct="1">
              <a:lnSpc>
                <a:spcPct val="80000"/>
              </a:lnSpc>
              <a:buClrTx/>
              <a:buNone/>
            </a:pPr>
            <a:endParaRPr lang="en-US" altLang="en-US" sz="900" b="0" dirty="0">
              <a:latin typeface="Arial" panose="020B0604020202020204" pitchFamily="34" charset="0"/>
              <a:cs typeface="Arial" panose="020B0604020202020204" pitchFamily="34" charset="0"/>
            </a:endParaRPr>
          </a:p>
          <a:p>
            <a:pPr marL="284163" indent="-166688" eaLnBrk="1" hangingPunct="1">
              <a:lnSpc>
                <a:spcPct val="80000"/>
              </a:lnSpc>
              <a:buClrTx/>
              <a:buFont typeface="Arial" panose="020B0604020202020204" pitchFamily="34" charset="0"/>
              <a:buChar char="•"/>
            </a:pPr>
            <a:r>
              <a:rPr lang="en-US" altLang="en-US" sz="2800" b="0" dirty="0">
                <a:latin typeface="Arial" panose="020B0604020202020204" pitchFamily="34" charset="0"/>
                <a:cs typeface="Arial" panose="020B0604020202020204" pitchFamily="34" charset="0"/>
              </a:rPr>
              <a:t>Pay penalty for life</a:t>
            </a:r>
          </a:p>
          <a:p>
            <a:pPr marL="117475" indent="0" eaLnBrk="1" hangingPunct="1">
              <a:lnSpc>
                <a:spcPct val="80000"/>
              </a:lnSpc>
              <a:buClrTx/>
              <a:buNone/>
            </a:pPr>
            <a:endParaRPr lang="en-US" altLang="en-US" sz="900" b="0" dirty="0">
              <a:latin typeface="Arial" panose="020B0604020202020204" pitchFamily="34" charset="0"/>
              <a:cs typeface="Arial" panose="020B0604020202020204" pitchFamily="34" charset="0"/>
            </a:endParaRPr>
          </a:p>
          <a:p>
            <a:pPr marL="284163" indent="-166688" eaLnBrk="1" hangingPunct="1">
              <a:lnSpc>
                <a:spcPct val="80000"/>
              </a:lnSpc>
              <a:buClrTx/>
              <a:buFont typeface="Arial" panose="020B0604020202020204" pitchFamily="34" charset="0"/>
              <a:buChar char="•"/>
            </a:pPr>
            <a:r>
              <a:rPr lang="en-US" altLang="en-US" sz="2800" b="0" dirty="0">
                <a:latin typeface="Arial" panose="020B0604020202020204" pitchFamily="34" charset="0"/>
                <a:cs typeface="Arial" panose="020B0604020202020204" pitchFamily="34" charset="0"/>
              </a:rPr>
              <a:t>Example:  </a:t>
            </a:r>
            <a:r>
              <a:rPr lang="en-US" altLang="en-US" sz="2800" dirty="0">
                <a:latin typeface="Arial" panose="020B0604020202020204" pitchFamily="34" charset="0"/>
                <a:cs typeface="Arial" panose="020B0604020202020204" pitchFamily="34" charset="0"/>
              </a:rPr>
              <a:t>Eligible for Part D but delay 5 years </a:t>
            </a:r>
          </a:p>
          <a:p>
            <a:pPr marL="117475" indent="0" eaLnBrk="1" hangingPunct="1">
              <a:lnSpc>
                <a:spcPct val="80000"/>
              </a:lnSpc>
              <a:buClrTx/>
              <a:buNone/>
            </a:pPr>
            <a:endParaRPr lang="en-US" altLang="en-US" sz="900" dirty="0">
              <a:latin typeface="Arial" panose="020B0604020202020204" pitchFamily="34" charset="0"/>
              <a:cs typeface="Arial" panose="020B0604020202020204" pitchFamily="34" charset="0"/>
            </a:endParaRPr>
          </a:p>
          <a:p>
            <a:pPr marL="284163" indent="-166688" eaLnBrk="1" hangingPunct="1">
              <a:lnSpc>
                <a:spcPct val="80000"/>
              </a:lnSpc>
              <a:buClrTx/>
              <a:buFont typeface="Arial" panose="020B0604020202020204" pitchFamily="34" charset="0"/>
              <a:buChar char="•"/>
            </a:pPr>
            <a:r>
              <a:rPr lang="en-US" altLang="en-US" sz="2800" b="0" dirty="0">
                <a:latin typeface="Arial" panose="020B0604020202020204" pitchFamily="34" charset="0"/>
                <a:cs typeface="Arial" panose="020B0604020202020204" pitchFamily="34" charset="0"/>
              </a:rPr>
              <a:t> Penalty = </a:t>
            </a:r>
            <a:r>
              <a:rPr lang="en-US" altLang="en-US" sz="2800" dirty="0">
                <a:latin typeface="Arial" panose="020B0604020202020204" pitchFamily="34" charset="0"/>
                <a:cs typeface="Arial" panose="020B0604020202020204" pitchFamily="34" charset="0"/>
              </a:rPr>
              <a:t>6</a:t>
            </a:r>
            <a:r>
              <a:rPr lang="en-US" altLang="en-US" sz="2800" b="0" dirty="0">
                <a:latin typeface="Arial" panose="020B0604020202020204" pitchFamily="34" charset="0"/>
                <a:cs typeface="Arial" panose="020B0604020202020204" pitchFamily="34" charset="0"/>
              </a:rPr>
              <a:t>0 months X 1%  or </a:t>
            </a:r>
            <a:r>
              <a:rPr lang="en-US" altLang="en-US" sz="2800" dirty="0">
                <a:latin typeface="Arial" panose="020B0604020202020204" pitchFamily="34" charset="0"/>
                <a:cs typeface="Arial" panose="020B0604020202020204" pitchFamily="34" charset="0"/>
              </a:rPr>
              <a:t>6</a:t>
            </a:r>
            <a:r>
              <a:rPr lang="en-US" altLang="en-US" sz="2800" b="0" dirty="0">
                <a:latin typeface="Arial" panose="020B0604020202020204" pitchFamily="34" charset="0"/>
                <a:cs typeface="Arial" panose="020B0604020202020204" pitchFamily="34" charset="0"/>
              </a:rPr>
              <a:t>0% X </a:t>
            </a:r>
            <a:r>
              <a:rPr lang="en-US" altLang="en-US" sz="2800" b="1" dirty="0">
                <a:solidFill>
                  <a:schemeClr val="accent2"/>
                </a:solidFill>
                <a:latin typeface="Arial" panose="020B0604020202020204" pitchFamily="34" charset="0"/>
                <a:cs typeface="Arial" panose="020B0604020202020204" pitchFamily="34" charset="0"/>
              </a:rPr>
              <a:t>$32.74*</a:t>
            </a:r>
            <a:endParaRPr lang="en-US" altLang="en-US" sz="2800" b="0" dirty="0">
              <a:latin typeface="Arial" panose="020B0604020202020204" pitchFamily="34" charset="0"/>
              <a:cs typeface="Arial" panose="020B0604020202020204" pitchFamily="34" charset="0"/>
            </a:endParaRPr>
          </a:p>
          <a:p>
            <a:pPr marL="117475" indent="0" algn="ctr" eaLnBrk="1" hangingPunct="1">
              <a:lnSpc>
                <a:spcPct val="80000"/>
              </a:lnSpc>
              <a:buClrTx/>
              <a:buNone/>
            </a:pPr>
            <a:r>
              <a:rPr lang="en-US" altLang="en-US" sz="2800" b="0" dirty="0">
                <a:latin typeface="Arial" panose="020B0604020202020204" pitchFamily="34" charset="0"/>
                <a:cs typeface="Arial" panose="020B0604020202020204" pitchFamily="34" charset="0"/>
              </a:rPr>
              <a:t> $19.64 per month in penalty</a:t>
            </a:r>
          </a:p>
          <a:p>
            <a:pPr marL="117475" indent="0" eaLnBrk="1" hangingPunct="1">
              <a:lnSpc>
                <a:spcPct val="80000"/>
              </a:lnSpc>
              <a:buClrTx/>
              <a:buNone/>
            </a:pPr>
            <a:endParaRPr lang="en-US" altLang="en-US" sz="2800" b="0" dirty="0">
              <a:latin typeface="Arial" panose="020B0604020202020204" pitchFamily="34" charset="0"/>
              <a:cs typeface="Arial" panose="020B0604020202020204" pitchFamily="34" charset="0"/>
            </a:endParaRPr>
          </a:p>
          <a:p>
            <a:pPr marL="117475" indent="0" eaLnBrk="1" hangingPunct="1">
              <a:lnSpc>
                <a:spcPct val="80000"/>
              </a:lnSpc>
              <a:buClrTx/>
              <a:buNone/>
            </a:pPr>
            <a:r>
              <a:rPr lang="en-US" altLang="en-US" sz="2800" b="1" dirty="0">
                <a:solidFill>
                  <a:schemeClr val="accent2"/>
                </a:solidFill>
                <a:latin typeface="Arial" panose="020B0604020202020204" pitchFamily="34" charset="0"/>
                <a:cs typeface="Arial" panose="020B0604020202020204" pitchFamily="34" charset="0"/>
              </a:rPr>
              <a:t>* $33.37 in 2022 </a:t>
            </a:r>
          </a:p>
          <a:p>
            <a:pPr marL="117475" indent="0" eaLnBrk="1" hangingPunct="1">
              <a:lnSpc>
                <a:spcPct val="80000"/>
              </a:lnSpc>
              <a:buClrTx/>
              <a:buNone/>
            </a:pPr>
            <a:r>
              <a:rPr lang="en-US" altLang="en-US" sz="2800" b="1" dirty="0">
                <a:solidFill>
                  <a:schemeClr val="accent2"/>
                </a:solidFill>
                <a:latin typeface="Arial" panose="020B0604020202020204" pitchFamily="34" charset="0"/>
                <a:cs typeface="Arial" panose="020B0604020202020204" pitchFamily="34" charset="0"/>
              </a:rPr>
              <a:t>* $32.74 in 2023</a:t>
            </a:r>
          </a:p>
        </p:txBody>
      </p:sp>
      <p:sp>
        <p:nvSpPr>
          <p:cNvPr id="2" name="TextBox 1">
            <a:extLst>
              <a:ext uri="{FF2B5EF4-FFF2-40B4-BE49-F238E27FC236}">
                <a16:creationId xmlns:a16="http://schemas.microsoft.com/office/drawing/2014/main" xmlns="" id="{3D3043BA-F822-436E-9008-CF42EBE82D43}"/>
              </a:ext>
            </a:extLst>
          </p:cNvPr>
          <p:cNvSpPr txBox="1"/>
          <p:nvPr/>
        </p:nvSpPr>
        <p:spPr>
          <a:xfrm>
            <a:off x="4048124" y="5557837"/>
            <a:ext cx="2943225" cy="707886"/>
          </a:xfrm>
          <a:prstGeom prst="rect">
            <a:avLst/>
          </a:prstGeom>
          <a:noFill/>
        </p:spPr>
        <p:txBody>
          <a:bodyPr wrap="square" rtlCol="0">
            <a:spAutoFit/>
          </a:bodyPr>
          <a:lstStyle/>
          <a:p>
            <a:r>
              <a:rPr lang="en-US" sz="2000" dirty="0"/>
              <a:t>Each year the National Premium changes</a:t>
            </a:r>
          </a:p>
        </p:txBody>
      </p:sp>
      <p:sp>
        <p:nvSpPr>
          <p:cNvPr id="3" name="Arrow: Right 2">
            <a:extLst>
              <a:ext uri="{FF2B5EF4-FFF2-40B4-BE49-F238E27FC236}">
                <a16:creationId xmlns:a16="http://schemas.microsoft.com/office/drawing/2014/main" xmlns="" id="{32882719-AC79-4F35-8FF6-30908F85371A}"/>
              </a:ext>
            </a:extLst>
          </p:cNvPr>
          <p:cNvSpPr/>
          <p:nvPr/>
        </p:nvSpPr>
        <p:spPr>
          <a:xfrm>
            <a:off x="3543300" y="5629275"/>
            <a:ext cx="409575" cy="390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2327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84018" y="894190"/>
            <a:ext cx="8534400" cy="676275"/>
          </a:xfrm>
        </p:spPr>
        <p:txBody>
          <a:bodyPr>
            <a:noAutofit/>
          </a:bodyPr>
          <a:lstStyle/>
          <a:p>
            <a:pPr algn="ctr" eaLnBrk="1" hangingPunct="1"/>
            <a:r>
              <a:rPr lang="en-US" altLang="en-US" sz="4400" dirty="0">
                <a:latin typeface="Arial" panose="020B0604020202020204" pitchFamily="34" charset="0"/>
                <a:cs typeface="Arial" panose="020B0604020202020204" pitchFamily="34" charset="0"/>
              </a:rPr>
              <a:t>When Can You Enroll In A Prescription Drug Plan?</a:t>
            </a:r>
          </a:p>
        </p:txBody>
      </p:sp>
      <p:pic>
        <p:nvPicPr>
          <p:cNvPr id="9523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82" y="2463800"/>
            <a:ext cx="9144000"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960047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414981" y="2240692"/>
            <a:ext cx="8610600" cy="5334000"/>
          </a:xfrm>
        </p:spPr>
        <p:txBody>
          <a:bodyPr>
            <a:normAutofit/>
          </a:bodyPr>
          <a:lstStyle/>
          <a:p>
            <a:pPr eaLnBrk="1" hangingPunct="1">
              <a:buClrTx/>
            </a:pPr>
            <a:r>
              <a:rPr lang="en-US" altLang="en-US" sz="2800" b="0" dirty="0">
                <a:latin typeface="Arial" panose="020B0604020202020204" pitchFamily="34" charset="0"/>
                <a:cs typeface="Arial" panose="020B0604020202020204" pitchFamily="34" charset="0"/>
              </a:rPr>
              <a:t>Annual Election Period: </a:t>
            </a:r>
            <a:r>
              <a:rPr lang="en-US" altLang="en-US" sz="2800" b="1" dirty="0">
                <a:solidFill>
                  <a:schemeClr val="tx2"/>
                </a:solidFill>
                <a:latin typeface="Arial" panose="020B0604020202020204" pitchFamily="34" charset="0"/>
                <a:cs typeface="Arial" panose="020B0604020202020204" pitchFamily="34" charset="0"/>
              </a:rPr>
              <a:t>October 15 – December 7</a:t>
            </a:r>
          </a:p>
          <a:p>
            <a:pPr eaLnBrk="1" hangingPunct="1">
              <a:buClrTx/>
            </a:pPr>
            <a:r>
              <a:rPr lang="en-US" altLang="en-US" sz="2800" dirty="0">
                <a:latin typeface="Arial" panose="020B0604020202020204" pitchFamily="34" charset="0"/>
                <a:cs typeface="Arial" panose="020B0604020202020204" pitchFamily="34" charset="0"/>
              </a:rPr>
              <a:t>Special Election Periods</a:t>
            </a:r>
            <a:endParaRPr lang="en-US" altLang="en-US" sz="2800" b="0" dirty="0">
              <a:latin typeface="Arial" panose="020B0604020202020204" pitchFamily="34" charset="0"/>
              <a:cs typeface="Arial" panose="020B0604020202020204" pitchFamily="34" charset="0"/>
            </a:endParaRPr>
          </a:p>
          <a:p>
            <a:pPr marL="800100" lvl="1"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Loss of employer/retiree coverage </a:t>
            </a:r>
          </a:p>
          <a:p>
            <a:pPr marL="800100" lvl="1"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Change in residence</a:t>
            </a:r>
          </a:p>
          <a:p>
            <a:pPr marL="800100" lvl="1"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Moving into, residing in or leaving a long-term care or skilled facility</a:t>
            </a:r>
          </a:p>
          <a:p>
            <a:pPr marL="800100" lvl="1"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Qualify for Extra Help with drug costs</a:t>
            </a:r>
          </a:p>
          <a:p>
            <a:pPr marL="342900" indent="-342900" eaLnBrk="1" hangingPunct="1">
              <a:buClrTx/>
              <a:buFont typeface="Arial" panose="020B0604020202020204" pitchFamily="34" charset="0"/>
              <a:buChar char="•"/>
            </a:pPr>
            <a:endParaRPr lang="en-US" altLang="en-US" sz="2800" dirty="0">
              <a:solidFill>
                <a:schemeClr val="accent1"/>
              </a:solidFill>
            </a:endParaRPr>
          </a:p>
        </p:txBody>
      </p:sp>
      <p:sp>
        <p:nvSpPr>
          <p:cNvPr id="5" name="Rectangle 2">
            <a:extLst>
              <a:ext uri="{FF2B5EF4-FFF2-40B4-BE49-F238E27FC236}">
                <a16:creationId xmlns:a16="http://schemas.microsoft.com/office/drawing/2014/main" xmlns="" id="{D772207C-FE7E-4781-8CF6-954CA9318247}"/>
              </a:ext>
            </a:extLst>
          </p:cNvPr>
          <p:cNvSpPr txBox="1">
            <a:spLocks noChangeArrowheads="1"/>
          </p:cNvSpPr>
          <p:nvPr/>
        </p:nvSpPr>
        <p:spPr>
          <a:xfrm>
            <a:off x="0" y="894805"/>
            <a:ext cx="8534400" cy="67627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b="0" i="0" u="none" kern="1200">
                <a:solidFill>
                  <a:schemeClr val="accent2"/>
                </a:solidFill>
                <a:latin typeface="DM Serif Display" pitchFamily="2" charset="0"/>
                <a:ea typeface="+mj-ea"/>
                <a:cs typeface="+mj-cs"/>
              </a:defRPr>
            </a:lvl1pPr>
          </a:lstStyle>
          <a:p>
            <a:pPr algn="ctr"/>
            <a:r>
              <a:rPr lang="en-US" altLang="en-US" sz="4400" dirty="0">
                <a:latin typeface="Arial" panose="020B0604020202020204" pitchFamily="34" charset="0"/>
                <a:cs typeface="Arial" panose="020B0604020202020204" pitchFamily="34" charset="0"/>
              </a:rPr>
              <a:t>When Can You Enroll and Change Drug Plans?</a:t>
            </a:r>
          </a:p>
        </p:txBody>
      </p:sp>
    </p:spTree>
    <p:custDataLst>
      <p:tags r:id="rId1"/>
    </p:custDataLst>
    <p:extLst>
      <p:ext uri="{BB962C8B-B14F-4D97-AF65-F5344CB8AC3E}">
        <p14:creationId xmlns:p14="http://schemas.microsoft.com/office/powerpoint/2010/main" val="196479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22572" y="3237476"/>
            <a:ext cx="3781168" cy="685800"/>
          </a:xfrm>
        </p:spPr>
        <p:txBody>
          <a:bodyPr>
            <a:noAutofit/>
          </a:bodyPr>
          <a:lstStyle/>
          <a:p>
            <a:pPr algn="ctr"/>
            <a:r>
              <a:rPr lang="en-US" altLang="en-US" sz="4000" dirty="0">
                <a:solidFill>
                  <a:schemeClr val="tx1"/>
                </a:solidFill>
                <a:latin typeface="Arial" panose="020B0604020202020204" pitchFamily="34" charset="0"/>
                <a:cs typeface="Arial" panose="020B0604020202020204" pitchFamily="34" charset="0"/>
              </a:rPr>
              <a:t>What should I do? </a:t>
            </a:r>
            <a:br>
              <a:rPr lang="en-US" altLang="en-US" sz="4000" dirty="0">
                <a:solidFill>
                  <a:schemeClr val="tx1"/>
                </a:solidFill>
                <a:latin typeface="Arial" panose="020B0604020202020204" pitchFamily="34" charset="0"/>
                <a:cs typeface="Arial" panose="020B0604020202020204" pitchFamily="34" charset="0"/>
              </a:rPr>
            </a:br>
            <a:r>
              <a:rPr lang="en-US" altLang="en-US" sz="4000" dirty="0">
                <a:solidFill>
                  <a:schemeClr val="tx1"/>
                </a:solidFill>
                <a:latin typeface="Arial" panose="020B0604020202020204" pitchFamily="34" charset="0"/>
                <a:cs typeface="Arial" panose="020B0604020202020204" pitchFamily="34" charset="0"/>
              </a:rPr>
              <a:t>Should I enroll in Medicare?</a:t>
            </a:r>
            <a:endParaRPr lang="en-US" altLang="en-US" sz="4000" dirty="0">
              <a:latin typeface="+mn-l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7139" y="1356160"/>
            <a:ext cx="3042559" cy="4448432"/>
          </a:xfrm>
          <a:prstGeom prst="rect">
            <a:avLst/>
          </a:prstGeom>
        </p:spPr>
      </p:pic>
      <p:sp>
        <p:nvSpPr>
          <p:cNvPr id="5" name="Rectangle 2"/>
          <p:cNvSpPr txBox="1">
            <a:spLocks noChangeArrowheads="1"/>
          </p:cNvSpPr>
          <p:nvPr/>
        </p:nvSpPr>
        <p:spPr>
          <a:xfrm>
            <a:off x="269631" y="187567"/>
            <a:ext cx="8874369" cy="67586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accent2"/>
                </a:solidFill>
                <a:latin typeface="DM Serif Display" pitchFamily="2" charset="0"/>
                <a:ea typeface="+mj-ea"/>
                <a:cs typeface="+mj-cs"/>
              </a:defRPr>
            </a:lvl1pPr>
          </a:lstStyle>
          <a:p>
            <a:pPr algn="ctr"/>
            <a:r>
              <a:rPr lang="en-US" altLang="en-US" sz="4400" dirty="0">
                <a:latin typeface="Arial" panose="020B0604020202020204" pitchFamily="34" charset="0"/>
              </a:rPr>
              <a:t>I’m Turning 65</a:t>
            </a:r>
            <a:endParaRPr lang="en-US" altLang="en-US" sz="4400" dirty="0">
              <a:solidFill>
                <a:schemeClr val="tx1"/>
              </a:solidFill>
              <a:latin typeface="Arial" panose="020B0604020202020204" pitchFamily="34" charset="0"/>
            </a:endParaRPr>
          </a:p>
        </p:txBody>
      </p:sp>
    </p:spTree>
    <p:extLst>
      <p:ext uri="{BB962C8B-B14F-4D97-AF65-F5344CB8AC3E}">
        <p14:creationId xmlns:p14="http://schemas.microsoft.com/office/powerpoint/2010/main" val="976220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698500"/>
            <a:ext cx="8458200" cy="685800"/>
          </a:xfrm>
        </p:spPr>
        <p:txBody>
          <a:bodyPr lIns="82058" tIns="41029" rIns="82058" bIns="41029" anchor="t">
            <a:noAutofit/>
          </a:bodyPr>
          <a:lstStyle/>
          <a:p>
            <a:pPr algn="ctr" eaLnBrk="1" hangingPunct="1"/>
            <a:r>
              <a:rPr lang="en-US" altLang="en-US" sz="4400" dirty="0">
                <a:latin typeface="Arial" panose="020B0604020202020204" pitchFamily="34" charset="0"/>
                <a:cs typeface="Arial" panose="020B0604020202020204" pitchFamily="34" charset="0"/>
              </a:rPr>
              <a:t>Special Considerations For Worker Or Spouse </a:t>
            </a:r>
          </a:p>
        </p:txBody>
      </p:sp>
      <p:sp>
        <p:nvSpPr>
          <p:cNvPr id="101379" name="Rectangle 3"/>
          <p:cNvSpPr>
            <a:spLocks noGrp="1" noChangeArrowheads="1"/>
          </p:cNvSpPr>
          <p:nvPr>
            <p:ph idx="1"/>
          </p:nvPr>
        </p:nvSpPr>
        <p:spPr>
          <a:xfrm>
            <a:off x="771393" y="2162090"/>
            <a:ext cx="7315200" cy="4114800"/>
          </a:xfrm>
          <a:noFill/>
        </p:spPr>
        <p:txBody>
          <a:bodyPr/>
          <a:lstStyle/>
          <a:p>
            <a:pPr eaLnBrk="1" hangingPunct="1">
              <a:buClrTx/>
              <a:buNone/>
            </a:pPr>
            <a:r>
              <a:rPr lang="en-US" altLang="en-US" sz="2800" b="0" dirty="0">
                <a:latin typeface="Arial" panose="020B0604020202020204" pitchFamily="34" charset="0"/>
                <a:cs typeface="Arial" panose="020B0604020202020204" pitchFamily="34" charset="0"/>
              </a:rPr>
              <a:t>If actively working, you may be able to delay enrollment into Part D until you retire</a:t>
            </a:r>
          </a:p>
          <a:p>
            <a:pPr marL="457200" indent="-457200" eaLnBrk="1" hangingPunct="1">
              <a:buClrTx/>
              <a:buFont typeface="Arial" panose="020B0604020202020204" pitchFamily="34" charset="0"/>
              <a:buChar char="•"/>
            </a:pPr>
            <a:r>
              <a:rPr lang="en-US" altLang="en-US" sz="2800" b="0" dirty="0">
                <a:latin typeface="Arial" panose="020B0604020202020204" pitchFamily="34" charset="0"/>
                <a:cs typeface="Arial" panose="020B0604020202020204" pitchFamily="34" charset="0"/>
              </a:rPr>
              <a:t>Check if employer coverage is “creditable”</a:t>
            </a:r>
          </a:p>
          <a:p>
            <a:pPr marL="457200" indent="-457200" eaLnBrk="1" hangingPunct="1">
              <a:buClrTx/>
              <a:buFont typeface="Arial" panose="020B0604020202020204" pitchFamily="34" charset="0"/>
              <a:buChar char="•"/>
            </a:pPr>
            <a:r>
              <a:rPr lang="en-US" altLang="en-US" sz="2800" b="0" dirty="0">
                <a:latin typeface="Arial" panose="020B0604020202020204" pitchFamily="34" charset="0"/>
                <a:cs typeface="Arial" panose="020B0604020202020204" pitchFamily="34" charset="0"/>
              </a:rPr>
              <a:t>Special enrollment period – 2 months after employer coverage ends</a:t>
            </a:r>
          </a:p>
        </p:txBody>
      </p:sp>
    </p:spTree>
    <p:custDataLst>
      <p:tags r:id="rId1"/>
    </p:custDataLst>
    <p:extLst>
      <p:ext uri="{BB962C8B-B14F-4D97-AF65-F5344CB8AC3E}">
        <p14:creationId xmlns:p14="http://schemas.microsoft.com/office/powerpoint/2010/main" val="2966028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71" y="222422"/>
            <a:ext cx="8458200" cy="685800"/>
          </a:xfrm>
        </p:spPr>
        <p:txBody>
          <a:bodyPr>
            <a:noAutofit/>
          </a:bodyPr>
          <a:lstStyle/>
          <a:p>
            <a:pPr algn="ctr"/>
            <a:r>
              <a:rPr lang="en-US" sz="4400" dirty="0">
                <a:latin typeface="+mn-lt"/>
              </a:rPr>
              <a:t>Comparing Part D Plans</a:t>
            </a:r>
          </a:p>
        </p:txBody>
      </p:sp>
      <p:sp>
        <p:nvSpPr>
          <p:cNvPr id="4" name="Text Box 3"/>
          <p:cNvSpPr txBox="1">
            <a:spLocks noGrp="1" noChangeArrowheads="1"/>
          </p:cNvSpPr>
          <p:nvPr>
            <p:ph idx="1"/>
          </p:nvPr>
        </p:nvSpPr>
        <p:spPr bwMode="auto">
          <a:xfrm>
            <a:off x="265471" y="1219200"/>
            <a:ext cx="82296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457200" indent="-457200" eaLnBrk="1" hangingPunct="1">
              <a:spcBef>
                <a:spcPct val="50000"/>
              </a:spcBef>
              <a:buClrTx/>
              <a:buSzTx/>
              <a:buFont typeface="Arial" panose="020B0604020202020204" pitchFamily="34" charset="0"/>
              <a:buChar char="•"/>
            </a:pPr>
            <a:r>
              <a:rPr lang="en-US" altLang="en-US" sz="2800" b="1" dirty="0">
                <a:latin typeface="Arial" panose="020B0604020202020204" pitchFamily="34" charset="0"/>
              </a:rPr>
              <a:t>Premium</a:t>
            </a:r>
          </a:p>
          <a:p>
            <a:pPr marL="457200" indent="-457200" eaLnBrk="1" hangingPunct="1">
              <a:spcBef>
                <a:spcPct val="50000"/>
              </a:spcBef>
              <a:buClrTx/>
              <a:buSzTx/>
              <a:buFont typeface="Arial" panose="020B0604020202020204" pitchFamily="34" charset="0"/>
              <a:buChar char="•"/>
            </a:pPr>
            <a:r>
              <a:rPr lang="en-US" altLang="en-US" sz="2800" b="1" dirty="0">
                <a:latin typeface="Arial" panose="020B0604020202020204" pitchFamily="34" charset="0"/>
              </a:rPr>
              <a:t>Deductible</a:t>
            </a:r>
            <a:r>
              <a:rPr lang="en-US" altLang="en-US" sz="2800" b="0" dirty="0">
                <a:latin typeface="Arial" panose="020B0604020202020204" pitchFamily="34" charset="0"/>
              </a:rPr>
              <a:t> - </a:t>
            </a:r>
            <a:r>
              <a:rPr lang="en-US" altLang="en-US" sz="2800" b="1" dirty="0">
                <a:solidFill>
                  <a:schemeClr val="accent2"/>
                </a:solidFill>
                <a:latin typeface="Arial" panose="020B0604020202020204" pitchFamily="34" charset="0"/>
              </a:rPr>
              <a:t>$505 </a:t>
            </a:r>
            <a:r>
              <a:rPr lang="en-US" altLang="en-US" sz="2800" b="0" dirty="0">
                <a:latin typeface="Arial" panose="020B0604020202020204" pitchFamily="34" charset="0"/>
              </a:rPr>
              <a:t>maximum in </a:t>
            </a:r>
            <a:r>
              <a:rPr lang="en-US" altLang="en-US" sz="2800" b="1" dirty="0">
                <a:solidFill>
                  <a:schemeClr val="accent2"/>
                </a:solidFill>
                <a:latin typeface="Arial" panose="020B0604020202020204" pitchFamily="34" charset="0"/>
              </a:rPr>
              <a:t>2023</a:t>
            </a:r>
          </a:p>
          <a:p>
            <a:pPr marL="457200" indent="-457200" eaLnBrk="1" hangingPunct="1">
              <a:spcBef>
                <a:spcPct val="50000"/>
              </a:spcBef>
              <a:buClrTx/>
              <a:buSzTx/>
              <a:buFont typeface="Arial" panose="020B0604020202020204" pitchFamily="34" charset="0"/>
              <a:buChar char="•"/>
            </a:pPr>
            <a:r>
              <a:rPr lang="en-US" altLang="en-US" sz="2800" b="1" dirty="0">
                <a:latin typeface="Arial" panose="020B0604020202020204" pitchFamily="34" charset="0"/>
              </a:rPr>
              <a:t>Formulary</a:t>
            </a:r>
            <a:r>
              <a:rPr lang="en-US" altLang="en-US" sz="2800" b="0" dirty="0">
                <a:latin typeface="Arial" panose="020B0604020202020204" pitchFamily="34" charset="0"/>
              </a:rPr>
              <a:t> – list of drugs covered by the plan</a:t>
            </a:r>
          </a:p>
          <a:p>
            <a:pPr marL="457200" indent="-457200" eaLnBrk="1" hangingPunct="1">
              <a:spcBef>
                <a:spcPct val="50000"/>
              </a:spcBef>
              <a:buClrTx/>
              <a:buSzTx/>
              <a:buFont typeface="Arial" panose="020B0604020202020204" pitchFamily="34" charset="0"/>
              <a:buChar char="•"/>
            </a:pPr>
            <a:r>
              <a:rPr lang="en-US" altLang="en-US" sz="2800" b="1" dirty="0">
                <a:latin typeface="Arial" panose="020B0604020202020204" pitchFamily="34" charset="0"/>
              </a:rPr>
              <a:t>Restrictions</a:t>
            </a:r>
            <a:r>
              <a:rPr lang="en-US" altLang="en-US" sz="2800" b="0" dirty="0">
                <a:latin typeface="Arial" panose="020B0604020202020204" pitchFamily="34" charset="0"/>
              </a:rPr>
              <a:t> on your medications</a:t>
            </a:r>
          </a:p>
          <a:p>
            <a:pPr marL="457200" indent="-457200" eaLnBrk="1" hangingPunct="1">
              <a:spcBef>
                <a:spcPct val="50000"/>
              </a:spcBef>
              <a:buClrTx/>
              <a:buSzTx/>
              <a:buFont typeface="Arial" panose="020B0604020202020204" pitchFamily="34" charset="0"/>
              <a:buChar char="•"/>
            </a:pPr>
            <a:r>
              <a:rPr lang="en-US" altLang="en-US" sz="2800" b="1" dirty="0">
                <a:latin typeface="Arial" panose="020B0604020202020204" pitchFamily="34" charset="0"/>
              </a:rPr>
              <a:t>Cost</a:t>
            </a:r>
            <a:r>
              <a:rPr lang="en-US" altLang="en-US" sz="2800" b="0" dirty="0">
                <a:latin typeface="Arial" panose="020B0604020202020204" pitchFamily="34" charset="0"/>
              </a:rPr>
              <a:t> – What you pay for your prescriptions </a:t>
            </a:r>
          </a:p>
          <a:p>
            <a:pPr marL="457200" indent="-457200" eaLnBrk="1" hangingPunct="1">
              <a:spcBef>
                <a:spcPct val="50000"/>
              </a:spcBef>
              <a:buClrTx/>
              <a:buSzTx/>
              <a:buFont typeface="Arial" panose="020B0604020202020204" pitchFamily="34" charset="0"/>
              <a:buChar char="•"/>
            </a:pPr>
            <a:r>
              <a:rPr lang="en-US" altLang="en-US" sz="2800" b="1" dirty="0">
                <a:latin typeface="Arial" panose="020B0604020202020204" pitchFamily="34" charset="0"/>
              </a:rPr>
              <a:t>Coverage in the Gap </a:t>
            </a:r>
            <a:r>
              <a:rPr lang="en-US" altLang="en-US" sz="2800" dirty="0">
                <a:latin typeface="Arial" panose="020B0604020202020204" pitchFamily="34" charset="0"/>
              </a:rPr>
              <a:t>- </a:t>
            </a:r>
            <a:r>
              <a:rPr lang="en-US" altLang="en-US" sz="2800" b="1" dirty="0">
                <a:solidFill>
                  <a:schemeClr val="accent2"/>
                </a:solidFill>
                <a:latin typeface="Arial" panose="020B0604020202020204" pitchFamily="34" charset="0"/>
              </a:rPr>
              <a:t>$4,660 </a:t>
            </a:r>
            <a:r>
              <a:rPr lang="en-US" altLang="en-US" sz="2800" dirty="0">
                <a:latin typeface="Arial" panose="020B0604020202020204" pitchFamily="34" charset="0"/>
              </a:rPr>
              <a:t>total drug costs in </a:t>
            </a:r>
            <a:r>
              <a:rPr lang="en-US" altLang="en-US" sz="2800" b="1" dirty="0">
                <a:solidFill>
                  <a:schemeClr val="accent2"/>
                </a:solidFill>
                <a:latin typeface="Arial" panose="020B0604020202020204" pitchFamily="34" charset="0"/>
              </a:rPr>
              <a:t>2023</a:t>
            </a:r>
            <a:r>
              <a:rPr lang="en-US" altLang="en-US" sz="2800" dirty="0">
                <a:solidFill>
                  <a:schemeClr val="accent2"/>
                </a:solidFill>
                <a:latin typeface="Arial" panose="020B0604020202020204" pitchFamily="34" charset="0"/>
              </a:rPr>
              <a:t> </a:t>
            </a:r>
            <a:r>
              <a:rPr lang="en-US" altLang="en-US" sz="2800" dirty="0">
                <a:latin typeface="Arial" panose="020B0604020202020204" pitchFamily="34" charset="0"/>
              </a:rPr>
              <a:t> </a:t>
            </a:r>
          </a:p>
          <a:p>
            <a:pPr marL="457200" indent="-457200" eaLnBrk="1" hangingPunct="1">
              <a:spcBef>
                <a:spcPct val="50000"/>
              </a:spcBef>
              <a:buClrTx/>
              <a:buSzTx/>
              <a:buFont typeface="Arial" panose="020B0604020202020204" pitchFamily="34" charset="0"/>
              <a:buChar char="•"/>
            </a:pPr>
            <a:r>
              <a:rPr lang="en-US" altLang="en-US" sz="2800" b="1" dirty="0">
                <a:latin typeface="Arial" panose="020B0604020202020204" pitchFamily="34" charset="0"/>
              </a:rPr>
              <a:t>Pharmacy network </a:t>
            </a:r>
          </a:p>
          <a:p>
            <a:pPr marL="457200" indent="-457200" eaLnBrk="1" hangingPunct="1">
              <a:spcBef>
                <a:spcPct val="50000"/>
              </a:spcBef>
              <a:buClrTx/>
              <a:buSzTx/>
              <a:buFont typeface="Arial" panose="020B0604020202020204" pitchFamily="34" charset="0"/>
              <a:buChar char="•"/>
            </a:pPr>
            <a:r>
              <a:rPr lang="en-US" altLang="en-US" sz="2800" b="1" dirty="0">
                <a:latin typeface="Arial" panose="020B0604020202020204" pitchFamily="34" charset="0"/>
              </a:rPr>
              <a:t>Travel</a:t>
            </a:r>
            <a:r>
              <a:rPr lang="en-US" altLang="en-US" sz="2800" b="0" dirty="0">
                <a:latin typeface="Arial" panose="020B0604020202020204" pitchFamily="34" charset="0"/>
              </a:rPr>
              <a:t> - (national availability?) </a:t>
            </a:r>
          </a:p>
          <a:p>
            <a:pPr marL="457200" indent="-457200" eaLnBrk="1" hangingPunct="1">
              <a:spcBef>
                <a:spcPct val="50000"/>
              </a:spcBef>
              <a:buClrTx/>
              <a:buSzTx/>
              <a:buNone/>
            </a:pPr>
            <a:endParaRPr lang="en-US" altLang="en-US" sz="2800" b="0" dirty="0">
              <a:latin typeface="Arial" panose="020B0604020202020204" pitchFamily="34" charset="0"/>
            </a:endParaRPr>
          </a:p>
        </p:txBody>
      </p:sp>
    </p:spTree>
    <p:custDataLst>
      <p:tags r:id="rId1"/>
    </p:custDataLst>
    <p:extLst>
      <p:ext uri="{BB962C8B-B14F-4D97-AF65-F5344CB8AC3E}">
        <p14:creationId xmlns:p14="http://schemas.microsoft.com/office/powerpoint/2010/main" val="1978676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35924" y="590378"/>
            <a:ext cx="8458200" cy="685800"/>
          </a:xfrm>
        </p:spPr>
        <p:txBody>
          <a:bodyPr lIns="82058" tIns="41029" rIns="82058" bIns="41029" anchor="t">
            <a:normAutofit/>
          </a:bodyPr>
          <a:lstStyle/>
          <a:p>
            <a:pPr algn="ctr" eaLnBrk="1" hangingPunct="1"/>
            <a:r>
              <a:rPr lang="en-US" altLang="en-US" sz="4400" dirty="0">
                <a:latin typeface="Arial" panose="020B0604020202020204" pitchFamily="34" charset="0"/>
                <a:cs typeface="Arial" panose="020B0604020202020204" pitchFamily="34" charset="0"/>
              </a:rPr>
              <a:t>Part D Premiums</a:t>
            </a:r>
          </a:p>
        </p:txBody>
      </p:sp>
      <p:sp>
        <p:nvSpPr>
          <p:cNvPr id="105475" name="Content Placeholder 3"/>
          <p:cNvSpPr>
            <a:spLocks noGrp="1"/>
          </p:cNvSpPr>
          <p:nvPr>
            <p:ph idx="1"/>
          </p:nvPr>
        </p:nvSpPr>
        <p:spPr>
          <a:xfrm>
            <a:off x="419100" y="1752600"/>
            <a:ext cx="8610600" cy="4483100"/>
          </a:xfrm>
        </p:spPr>
        <p:txBody>
          <a:bodyPr>
            <a:noAutofit/>
          </a:bodyPr>
          <a:lstStyle/>
          <a:p>
            <a:pPr>
              <a:buClrTx/>
            </a:pPr>
            <a:r>
              <a:rPr lang="en-US" altLang="en-US" sz="2800" b="0" dirty="0">
                <a:latin typeface="Arial" panose="020B0604020202020204" pitchFamily="34" charset="0"/>
                <a:cs typeface="Arial" panose="020B0604020202020204" pitchFamily="34" charset="0"/>
              </a:rPr>
              <a:t>Premiums can change from year to year</a:t>
            </a:r>
            <a:r>
              <a:rPr lang="en-US" altLang="en-US" sz="2600" b="0" dirty="0">
                <a:latin typeface="Arial" panose="020B0604020202020204" pitchFamily="34" charset="0"/>
                <a:cs typeface="Arial" panose="020B0604020202020204" pitchFamily="34" charset="0"/>
              </a:rPr>
              <a:t> </a:t>
            </a:r>
          </a:p>
          <a:p>
            <a:pPr marL="0" indent="0">
              <a:buClrTx/>
              <a:buNone/>
            </a:pPr>
            <a:endParaRPr lang="en-US" altLang="en-US" sz="2800" b="0" dirty="0">
              <a:latin typeface="Arial" panose="020B0604020202020204" pitchFamily="34" charset="0"/>
              <a:cs typeface="Arial" panose="020B0604020202020204" pitchFamily="34" charset="0"/>
            </a:endParaRPr>
          </a:p>
          <a:p>
            <a:pPr>
              <a:buClrTx/>
            </a:pPr>
            <a:r>
              <a:rPr lang="en-US" altLang="en-US" sz="2800" b="0" dirty="0">
                <a:latin typeface="Arial" panose="020B0604020202020204" pitchFamily="34" charset="0"/>
                <a:cs typeface="Arial" panose="020B0604020202020204" pitchFamily="34" charset="0"/>
              </a:rPr>
              <a:t>Some people pay more than the plan’s usual monthly premium if their income is above: </a:t>
            </a:r>
          </a:p>
          <a:p>
            <a:pPr marL="1725612" lvl="4" indent="-457200"/>
            <a:r>
              <a:rPr lang="en-US" altLang="en-US" sz="2800" b="0" dirty="0">
                <a:solidFill>
                  <a:schemeClr val="tx1"/>
                </a:solidFill>
                <a:latin typeface="Arial" panose="020B0604020202020204" pitchFamily="34" charset="0"/>
                <a:cs typeface="Arial" panose="020B0604020202020204" pitchFamily="34" charset="0"/>
              </a:rPr>
              <a:t> </a:t>
            </a:r>
            <a:r>
              <a:rPr lang="en-US" altLang="en-US" sz="2800" b="1" dirty="0">
                <a:solidFill>
                  <a:schemeClr val="tx1"/>
                </a:solidFill>
                <a:latin typeface="Arial" panose="020B0604020202020204" pitchFamily="34" charset="0"/>
                <a:cs typeface="Arial" panose="020B0604020202020204" pitchFamily="34" charset="0"/>
              </a:rPr>
              <a:t>$97,000 individual</a:t>
            </a:r>
          </a:p>
          <a:p>
            <a:pPr marL="1725612" lvl="4" indent="-457200"/>
            <a:r>
              <a:rPr lang="en-US" altLang="en-US" sz="2800" b="1" dirty="0">
                <a:solidFill>
                  <a:schemeClr val="tx1"/>
                </a:solidFill>
                <a:latin typeface="Arial" panose="020B0604020202020204" pitchFamily="34" charset="0"/>
                <a:cs typeface="Arial" panose="020B0604020202020204" pitchFamily="34" charset="0"/>
              </a:rPr>
              <a:t>$194,000 couple filing a joint return</a:t>
            </a:r>
          </a:p>
          <a:p>
            <a:pPr lvl="1">
              <a:buClrTx/>
              <a:buFont typeface="Wingdings" panose="05000000000000000000" pitchFamily="2" charset="2"/>
              <a:buNone/>
            </a:pPr>
            <a:r>
              <a:rPr lang="en-US" altLang="en-US" sz="2800" b="0" dirty="0">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1546290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0" y="824814"/>
            <a:ext cx="8458200" cy="685800"/>
          </a:xfrm>
        </p:spPr>
        <p:txBody>
          <a:bodyPr>
            <a:noAutofit/>
          </a:bodyPr>
          <a:lstStyle/>
          <a:p>
            <a:pPr algn="ctr"/>
            <a:r>
              <a:rPr lang="en-US" altLang="en-US" sz="4400" dirty="0">
                <a:latin typeface="Arial" panose="020B0604020202020204" pitchFamily="34" charset="0"/>
                <a:cs typeface="Arial" panose="020B0604020202020204" pitchFamily="34" charset="0"/>
              </a:rPr>
              <a:t>Qualify For “Extra Help” With Prescription Drug Costs </a:t>
            </a:r>
          </a:p>
        </p:txBody>
      </p:sp>
      <p:sp>
        <p:nvSpPr>
          <p:cNvPr id="3" name="Content Placeholder 2"/>
          <p:cNvSpPr>
            <a:spLocks noGrp="1"/>
          </p:cNvSpPr>
          <p:nvPr>
            <p:ph idx="1"/>
          </p:nvPr>
        </p:nvSpPr>
        <p:spPr>
          <a:xfrm>
            <a:off x="381000" y="2059460"/>
            <a:ext cx="8497888" cy="4114800"/>
          </a:xfrm>
        </p:spPr>
        <p:txBody>
          <a:bodyPr>
            <a:normAutofit/>
          </a:bodyPr>
          <a:lstStyle/>
          <a:p>
            <a:pPr>
              <a:defRPr/>
            </a:pPr>
            <a:r>
              <a:rPr lang="en-US" sz="2800" b="0" dirty="0">
                <a:latin typeface="Arial" panose="020B0604020202020204" pitchFamily="34" charset="0"/>
                <a:cs typeface="Arial" panose="020B0604020202020204" pitchFamily="34" charset="0"/>
              </a:rPr>
              <a:t>Helps pay drug plan premium, deductible and co-pays </a:t>
            </a:r>
          </a:p>
          <a:p>
            <a:pPr>
              <a:defRPr/>
            </a:pPr>
            <a:r>
              <a:rPr lang="en-US" sz="2800" b="0" dirty="0">
                <a:latin typeface="Arial" panose="020B0604020202020204" pitchFamily="34" charset="0"/>
                <a:cs typeface="Arial" panose="020B0604020202020204" pitchFamily="34" charset="0"/>
              </a:rPr>
              <a:t> Monthly Income limits </a:t>
            </a:r>
            <a:r>
              <a:rPr lang="en-US" sz="2000" dirty="0">
                <a:latin typeface="Arial" panose="020B0604020202020204" pitchFamily="34" charset="0"/>
                <a:cs typeface="Arial" panose="020B0604020202020204" pitchFamily="34" charset="0"/>
              </a:rPr>
              <a:t>(2023)</a:t>
            </a:r>
            <a:r>
              <a:rPr lang="en-US" sz="2800" b="0" dirty="0">
                <a:latin typeface="Arial" panose="020B0604020202020204" pitchFamily="34" charset="0"/>
                <a:cs typeface="Arial" panose="020B0604020202020204" pitchFamily="34" charset="0"/>
              </a:rPr>
              <a:t>: Resource limits </a:t>
            </a:r>
            <a:r>
              <a:rPr lang="en-US" sz="2000" b="0" dirty="0">
                <a:latin typeface="Arial" panose="020B0604020202020204" pitchFamily="34" charset="0"/>
                <a:cs typeface="Arial" panose="020B0604020202020204" pitchFamily="34" charset="0"/>
              </a:rPr>
              <a:t>(2023):</a:t>
            </a:r>
          </a:p>
          <a:p>
            <a:pPr marL="457200" lvl="1" indent="0">
              <a:buNone/>
              <a:defRPr/>
            </a:pPr>
            <a:r>
              <a:rPr lang="en-US" sz="2800" b="1" dirty="0">
                <a:solidFill>
                  <a:schemeClr val="accent2"/>
                </a:solidFill>
                <a:latin typeface="Arial" panose="020B0604020202020204" pitchFamily="34" charset="0"/>
                <a:cs typeface="Arial" panose="020B0604020202020204" pitchFamily="34" charset="0"/>
              </a:rPr>
              <a:t>$1,842 individual        $16,660 individual</a:t>
            </a:r>
          </a:p>
          <a:p>
            <a:pPr marL="457200" lvl="1" indent="0">
              <a:buNone/>
              <a:defRPr/>
            </a:pPr>
            <a:r>
              <a:rPr lang="en-US" sz="2800" b="1" dirty="0">
                <a:solidFill>
                  <a:schemeClr val="accent2"/>
                </a:solidFill>
                <a:latin typeface="Arial" panose="020B0604020202020204" pitchFamily="34" charset="0"/>
                <a:cs typeface="Arial" panose="020B0604020202020204" pitchFamily="34" charset="0"/>
              </a:rPr>
              <a:t>$2,4855 couple             $33,240 couple</a:t>
            </a:r>
          </a:p>
          <a:p>
            <a:pPr marL="57150" indent="0">
              <a:buFont typeface="Wingdings" panose="05000000000000000000" pitchFamily="2" charset="2"/>
              <a:buNone/>
              <a:defRPr/>
            </a:pPr>
            <a:endParaRPr lang="en-US" sz="2800" b="0" dirty="0">
              <a:latin typeface="Arial" panose="020B0604020202020204" pitchFamily="34" charset="0"/>
              <a:cs typeface="Arial" panose="020B0604020202020204" pitchFamily="34" charset="0"/>
            </a:endParaRPr>
          </a:p>
          <a:p>
            <a:pPr marL="57150" indent="0">
              <a:buFont typeface="Wingdings" panose="05000000000000000000" pitchFamily="2" charset="2"/>
              <a:buNone/>
              <a:defRPr/>
            </a:pPr>
            <a:r>
              <a:rPr lang="en-US" sz="2800" b="0" dirty="0">
                <a:latin typeface="Arial" panose="020B0604020202020204" pitchFamily="34" charset="0"/>
                <a:cs typeface="Arial" panose="020B0604020202020204" pitchFamily="34" charset="0"/>
              </a:rPr>
              <a:t>SHIIP can help you apply! </a:t>
            </a:r>
          </a:p>
        </p:txBody>
      </p:sp>
    </p:spTree>
    <p:custDataLst>
      <p:tags r:id="rId1"/>
    </p:custDataLst>
    <p:extLst>
      <p:ext uri="{BB962C8B-B14F-4D97-AF65-F5344CB8AC3E}">
        <p14:creationId xmlns:p14="http://schemas.microsoft.com/office/powerpoint/2010/main" val="3118043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98137" y="699671"/>
            <a:ext cx="8458200" cy="676275"/>
          </a:xfrm>
        </p:spPr>
        <p:txBody>
          <a:bodyPr>
            <a:noAutofit/>
          </a:bodyPr>
          <a:lstStyle/>
          <a:p>
            <a:pPr algn="ctr" eaLnBrk="1" hangingPunct="1"/>
            <a:r>
              <a:rPr lang="en-US" altLang="en-US" sz="4400" dirty="0">
                <a:latin typeface="Arial" panose="020B0604020202020204" pitchFamily="34" charset="0"/>
                <a:cs typeface="Arial" panose="020B0604020202020204" pitchFamily="34" charset="0"/>
              </a:rPr>
              <a:t>How Do You Compare Plans?</a:t>
            </a:r>
          </a:p>
        </p:txBody>
      </p:sp>
      <p:sp>
        <p:nvSpPr>
          <p:cNvPr id="113667" name="Rectangle 3"/>
          <p:cNvSpPr>
            <a:spLocks noGrp="1" noChangeArrowheads="1"/>
          </p:cNvSpPr>
          <p:nvPr>
            <p:ph idx="1"/>
          </p:nvPr>
        </p:nvSpPr>
        <p:spPr>
          <a:xfrm>
            <a:off x="258891" y="1755131"/>
            <a:ext cx="8397446" cy="929844"/>
          </a:xfrm>
        </p:spPr>
        <p:txBody>
          <a:bodyPr>
            <a:normAutofit fontScale="25000" lnSpcReduction="20000"/>
          </a:bodyPr>
          <a:lstStyle/>
          <a:p>
            <a:pPr eaLnBrk="1" hangingPunct="1">
              <a:buClr>
                <a:schemeClr val="tx1"/>
              </a:buClr>
              <a:buFont typeface="Wingdings" panose="05000000000000000000" pitchFamily="2" charset="2"/>
              <a:buNone/>
            </a:pPr>
            <a:r>
              <a:rPr lang="en-US" altLang="en-US" sz="16000" dirty="0"/>
              <a:t>Information is Online- </a:t>
            </a:r>
            <a:r>
              <a:rPr lang="en-US" altLang="en-US" sz="16000" u="sng" dirty="0"/>
              <a:t>medicare.gov</a:t>
            </a:r>
          </a:p>
          <a:p>
            <a:pPr eaLnBrk="1" hangingPunct="1">
              <a:buClr>
                <a:schemeClr val="tx1"/>
              </a:buClr>
              <a:buFont typeface="Wingdings" panose="05000000000000000000" pitchFamily="2" charset="2"/>
              <a:buNone/>
            </a:pPr>
            <a:endParaRPr lang="en-US" altLang="en-US" sz="16000" dirty="0">
              <a:solidFill>
                <a:schemeClr val="tx2"/>
              </a:solidFill>
            </a:endParaRPr>
          </a:p>
          <a:p>
            <a:pPr eaLnBrk="1" hangingPunct="1">
              <a:buClr>
                <a:schemeClr val="tx1"/>
              </a:buClr>
              <a:buFont typeface="Wingdings" panose="05000000000000000000" pitchFamily="2" charset="2"/>
              <a:buNone/>
            </a:pPr>
            <a:endParaRPr lang="en-US" altLang="en-US" dirty="0">
              <a:solidFill>
                <a:schemeClr val="tx2"/>
              </a:solidFill>
            </a:endParaRPr>
          </a:p>
          <a:p>
            <a:pPr eaLnBrk="1" hangingPunct="1">
              <a:buClr>
                <a:schemeClr val="tx1"/>
              </a:buClr>
              <a:buFont typeface="Wingdings" panose="05000000000000000000" pitchFamily="2" charset="2"/>
              <a:buNone/>
            </a:pPr>
            <a:endParaRPr lang="en-US" altLang="en-US" dirty="0">
              <a:solidFill>
                <a:schemeClr val="tx2"/>
              </a:solidFill>
            </a:endParaRPr>
          </a:p>
          <a:p>
            <a:pPr eaLnBrk="1" hangingPunct="1">
              <a:buClr>
                <a:schemeClr val="tx1"/>
              </a:buClr>
              <a:buFont typeface="Wingdings" panose="05000000000000000000" pitchFamily="2" charset="2"/>
              <a:buNone/>
            </a:pPr>
            <a:endParaRPr lang="en-US" altLang="en-US" dirty="0">
              <a:solidFill>
                <a:schemeClr val="tx2"/>
              </a:solidFill>
            </a:endParaRPr>
          </a:p>
          <a:p>
            <a:pPr eaLnBrk="1" hangingPunct="1">
              <a:buClr>
                <a:schemeClr val="tx1"/>
              </a:buClr>
              <a:buFont typeface="Wingdings" panose="05000000000000000000" pitchFamily="2" charset="2"/>
              <a:buNone/>
            </a:pPr>
            <a:endParaRPr lang="en-US" altLang="en-US" sz="2000" dirty="0">
              <a:solidFill>
                <a:schemeClr val="tx2"/>
              </a:solidFill>
            </a:endParaRPr>
          </a:p>
          <a:p>
            <a:pPr eaLnBrk="1" hangingPunct="1">
              <a:buClr>
                <a:schemeClr val="tx1"/>
              </a:buClr>
              <a:buFont typeface="Wingdings" panose="05000000000000000000" pitchFamily="2" charset="2"/>
              <a:buNone/>
            </a:pPr>
            <a:r>
              <a:rPr lang="en-US" altLang="en-US" sz="2000" b="1" dirty="0">
                <a:solidFill>
                  <a:schemeClr val="tx2"/>
                </a:solidFill>
              </a:rPr>
              <a:t>				</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1009"/>
          <a:stretch/>
        </p:blipFill>
        <p:spPr>
          <a:xfrm>
            <a:off x="5029886" y="3066260"/>
            <a:ext cx="2717114" cy="3428488"/>
          </a:xfrm>
          <a:prstGeom prst="rect">
            <a:avLst/>
          </a:prstGeom>
        </p:spPr>
      </p:pic>
      <p:sp>
        <p:nvSpPr>
          <p:cNvPr id="3" name="Rectangle 2"/>
          <p:cNvSpPr/>
          <p:nvPr/>
        </p:nvSpPr>
        <p:spPr>
          <a:xfrm>
            <a:off x="228514" y="2644273"/>
            <a:ext cx="5219786" cy="2369880"/>
          </a:xfrm>
          <a:prstGeom prst="rect">
            <a:avLst/>
          </a:prstGeom>
        </p:spPr>
        <p:txBody>
          <a:bodyPr wrap="square">
            <a:spAutoFit/>
          </a:bodyPr>
          <a:lstStyle/>
          <a:p>
            <a:r>
              <a:rPr lang="en-US" altLang="en-US" sz="4000" b="0" dirty="0">
                <a:solidFill>
                  <a:schemeClr val="tx1"/>
                </a:solidFill>
              </a:rPr>
              <a:t>SHIIP can help you: </a:t>
            </a:r>
          </a:p>
          <a:p>
            <a:pPr marL="571500" indent="-571500">
              <a:buFont typeface="Arial" panose="020B0604020202020204" pitchFamily="34" charset="0"/>
              <a:buChar char="•"/>
            </a:pPr>
            <a:r>
              <a:rPr lang="en-US" altLang="en-US" sz="3600" b="0" dirty="0">
                <a:solidFill>
                  <a:schemeClr val="tx1"/>
                </a:solidFill>
              </a:rPr>
              <a:t>set up an account</a:t>
            </a:r>
          </a:p>
          <a:p>
            <a:pPr marL="571500" indent="-571500">
              <a:buFont typeface="Arial" panose="020B0604020202020204" pitchFamily="34" charset="0"/>
              <a:buChar char="•"/>
            </a:pPr>
            <a:r>
              <a:rPr lang="en-US" altLang="en-US" sz="3600" b="0" dirty="0">
                <a:solidFill>
                  <a:schemeClr val="tx1"/>
                </a:solidFill>
              </a:rPr>
              <a:t>compare plans</a:t>
            </a:r>
          </a:p>
          <a:p>
            <a:pPr marL="571500" indent="-571500">
              <a:buFont typeface="Arial" panose="020B0604020202020204" pitchFamily="34" charset="0"/>
              <a:buChar char="•"/>
            </a:pPr>
            <a:r>
              <a:rPr lang="en-US" sz="3600" b="0" dirty="0">
                <a:solidFill>
                  <a:schemeClr val="tx1"/>
                </a:solidFill>
              </a:rPr>
              <a:t>enroll</a:t>
            </a:r>
          </a:p>
        </p:txBody>
      </p:sp>
    </p:spTree>
    <p:custDataLst>
      <p:tags r:id="rId1"/>
    </p:custDataLst>
    <p:extLst>
      <p:ext uri="{BB962C8B-B14F-4D97-AF65-F5344CB8AC3E}">
        <p14:creationId xmlns:p14="http://schemas.microsoft.com/office/powerpoint/2010/main" val="128522024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own Arrow 7"/>
          <p:cNvSpPr>
            <a:spLocks noChangeArrowheads="1"/>
          </p:cNvSpPr>
          <p:nvPr/>
        </p:nvSpPr>
        <p:spPr bwMode="auto">
          <a:xfrm>
            <a:off x="5638800" y="2892359"/>
            <a:ext cx="1884006" cy="3051241"/>
          </a:xfrm>
          <a:prstGeom prst="downArrow">
            <a:avLst>
              <a:gd name="adj1" fmla="val 50000"/>
              <a:gd name="adj2" fmla="val 50000"/>
            </a:avLst>
          </a:prstGeom>
          <a:solidFill>
            <a:schemeClr val="accent3"/>
          </a:solidFill>
          <a:ln w="9525" algn="ctr">
            <a:no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800">
              <a:solidFill>
                <a:schemeClr val="hlink"/>
              </a:solidFill>
              <a:latin typeface="Arial" panose="020B0604020202020204" pitchFamily="34" charset="0"/>
            </a:endParaRPr>
          </a:p>
        </p:txBody>
      </p:sp>
      <p:sp>
        <p:nvSpPr>
          <p:cNvPr id="10" name="Down Arrow 7"/>
          <p:cNvSpPr>
            <a:spLocks noChangeArrowheads="1"/>
          </p:cNvSpPr>
          <p:nvPr/>
        </p:nvSpPr>
        <p:spPr bwMode="auto">
          <a:xfrm>
            <a:off x="1332529" y="2793663"/>
            <a:ext cx="1731606" cy="3149937"/>
          </a:xfrm>
          <a:prstGeom prst="downArrow">
            <a:avLst>
              <a:gd name="adj1" fmla="val 50000"/>
              <a:gd name="adj2" fmla="val 50000"/>
            </a:avLst>
          </a:prstGeom>
          <a:solidFill>
            <a:schemeClr val="accent3"/>
          </a:solidFill>
          <a:ln w="9525" algn="ctr">
            <a:no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4400">
              <a:solidFill>
                <a:schemeClr val="hlink"/>
              </a:solidFill>
              <a:latin typeface="Arial" panose="020B0604020202020204" pitchFamily="34" charset="0"/>
            </a:endParaRPr>
          </a:p>
        </p:txBody>
      </p:sp>
      <p:sp>
        <p:nvSpPr>
          <p:cNvPr id="117762" name="Rectangle 2"/>
          <p:cNvSpPr>
            <a:spLocks noGrp="1" noChangeArrowheads="1"/>
          </p:cNvSpPr>
          <p:nvPr>
            <p:ph type="title"/>
          </p:nvPr>
        </p:nvSpPr>
        <p:spPr>
          <a:xfrm>
            <a:off x="214528" y="736954"/>
            <a:ext cx="8458200" cy="685800"/>
          </a:xfrm>
        </p:spPr>
        <p:txBody>
          <a:bodyPr>
            <a:noAutofit/>
          </a:bodyPr>
          <a:lstStyle/>
          <a:p>
            <a:pPr algn="ctr" eaLnBrk="1" hangingPunct="1"/>
            <a:r>
              <a:rPr lang="en-US" altLang="en-US" sz="4400" dirty="0">
                <a:latin typeface="Arial" panose="020B0604020202020204" pitchFamily="34" charset="0"/>
              </a:rPr>
              <a:t>Your Medicare Coverage Choices</a:t>
            </a:r>
          </a:p>
        </p:txBody>
      </p:sp>
      <p:sp>
        <p:nvSpPr>
          <p:cNvPr id="11" name="Rectangle 10"/>
          <p:cNvSpPr/>
          <p:nvPr/>
        </p:nvSpPr>
        <p:spPr>
          <a:xfrm>
            <a:off x="685799" y="2036377"/>
            <a:ext cx="3045941" cy="523220"/>
          </a:xfrm>
          <a:prstGeom prst="rect">
            <a:avLst/>
          </a:prstGeom>
        </p:spPr>
        <p:txBody>
          <a:bodyPr wrap="square">
            <a:spAutoFit/>
          </a:bodyPr>
          <a:lstStyle/>
          <a:p>
            <a:r>
              <a:rPr lang="en-US" altLang="en-US" sz="2800" u="sng" dirty="0">
                <a:solidFill>
                  <a:schemeClr val="tx2"/>
                </a:solidFill>
              </a:rPr>
              <a:t>Original Medicare</a:t>
            </a:r>
            <a:r>
              <a:rPr lang="en-US" altLang="en-US" sz="2800" dirty="0">
                <a:solidFill>
                  <a:schemeClr val="tx2"/>
                </a:solidFill>
              </a:rPr>
              <a:t> </a:t>
            </a:r>
            <a:endParaRPr lang="en-US" sz="2800" dirty="0"/>
          </a:p>
        </p:txBody>
      </p:sp>
      <p:sp>
        <p:nvSpPr>
          <p:cNvPr id="12" name="Rectangle 11"/>
          <p:cNvSpPr/>
          <p:nvPr/>
        </p:nvSpPr>
        <p:spPr>
          <a:xfrm>
            <a:off x="4666713" y="1914278"/>
            <a:ext cx="4134387" cy="954107"/>
          </a:xfrm>
          <a:prstGeom prst="rect">
            <a:avLst/>
          </a:prstGeom>
          <a:solidFill>
            <a:schemeClr val="accent1"/>
          </a:solidFill>
        </p:spPr>
        <p:txBody>
          <a:bodyPr wrap="square">
            <a:spAutoFit/>
          </a:bodyPr>
          <a:lstStyle/>
          <a:p>
            <a:r>
              <a:rPr lang="en-US" altLang="en-US" sz="2800" dirty="0">
                <a:solidFill>
                  <a:schemeClr val="accent2">
                    <a:lumMod val="50000"/>
                  </a:schemeClr>
                </a:solidFill>
              </a:rPr>
              <a:t> </a:t>
            </a:r>
            <a:r>
              <a:rPr lang="en-US" altLang="en-US" sz="2800" u="sng" dirty="0">
                <a:solidFill>
                  <a:schemeClr val="bg1"/>
                </a:solidFill>
              </a:rPr>
              <a:t>Medicare Advantage</a:t>
            </a:r>
          </a:p>
          <a:p>
            <a:r>
              <a:rPr lang="en-US" sz="2800" dirty="0">
                <a:solidFill>
                  <a:schemeClr val="bg1"/>
                </a:solidFill>
              </a:rPr>
              <a:t>              </a:t>
            </a:r>
            <a:r>
              <a:rPr lang="en-US" sz="2800" u="sng" dirty="0">
                <a:solidFill>
                  <a:schemeClr val="bg1"/>
                </a:solidFill>
              </a:rPr>
              <a:t>Part C</a:t>
            </a:r>
            <a:endParaRPr lang="en-US" sz="2800" dirty="0">
              <a:solidFill>
                <a:schemeClr val="bg1"/>
              </a:solidFill>
            </a:endParaRPr>
          </a:p>
        </p:txBody>
      </p:sp>
      <p:sp>
        <p:nvSpPr>
          <p:cNvPr id="2" name="TextBox 1"/>
          <p:cNvSpPr txBox="1"/>
          <p:nvPr/>
        </p:nvSpPr>
        <p:spPr>
          <a:xfrm>
            <a:off x="654690" y="2793663"/>
            <a:ext cx="3062569" cy="707886"/>
          </a:xfrm>
          <a:prstGeom prst="rect">
            <a:avLst/>
          </a:prstGeom>
          <a:noFill/>
          <a:ln>
            <a:solidFill>
              <a:schemeClr val="tx1"/>
            </a:solidFill>
          </a:ln>
        </p:spPr>
        <p:txBody>
          <a:bodyPr wrap="none" rtlCol="0">
            <a:spAutoFit/>
          </a:bodyPr>
          <a:lstStyle/>
          <a:p>
            <a:pPr algn="ctr"/>
            <a:r>
              <a:rPr lang="en-US" sz="2000" dirty="0">
                <a:solidFill>
                  <a:schemeClr val="tx2"/>
                </a:solidFill>
              </a:rPr>
              <a:t>Part A Hospital Insurance</a:t>
            </a:r>
          </a:p>
          <a:p>
            <a:pPr algn="ctr"/>
            <a:r>
              <a:rPr lang="en-US" sz="2000" dirty="0">
                <a:solidFill>
                  <a:schemeClr val="tx2"/>
                </a:solidFill>
              </a:rPr>
              <a:t>Part B Medical Insurance</a:t>
            </a:r>
          </a:p>
        </p:txBody>
      </p:sp>
      <p:sp>
        <p:nvSpPr>
          <p:cNvPr id="18" name="TextBox 17"/>
          <p:cNvSpPr txBox="1"/>
          <p:nvPr/>
        </p:nvSpPr>
        <p:spPr>
          <a:xfrm>
            <a:off x="654618" y="3733310"/>
            <a:ext cx="3077121" cy="400110"/>
          </a:xfrm>
          <a:prstGeom prst="rect">
            <a:avLst/>
          </a:prstGeom>
          <a:noFill/>
          <a:ln>
            <a:solidFill>
              <a:schemeClr val="tx1"/>
            </a:solidFill>
          </a:ln>
        </p:spPr>
        <p:txBody>
          <a:bodyPr wrap="square" rtlCol="0">
            <a:spAutoFit/>
          </a:bodyPr>
          <a:lstStyle/>
          <a:p>
            <a:pPr algn="ctr"/>
            <a:r>
              <a:rPr lang="en-US" sz="2000" dirty="0">
                <a:solidFill>
                  <a:schemeClr val="tx2"/>
                </a:solidFill>
              </a:rPr>
              <a:t>Supplemental coverage</a:t>
            </a:r>
          </a:p>
        </p:txBody>
      </p:sp>
      <p:sp>
        <p:nvSpPr>
          <p:cNvPr id="19" name="TextBox 18"/>
          <p:cNvSpPr txBox="1"/>
          <p:nvPr/>
        </p:nvSpPr>
        <p:spPr>
          <a:xfrm>
            <a:off x="654690" y="4340463"/>
            <a:ext cx="3062569" cy="707886"/>
          </a:xfrm>
          <a:prstGeom prst="rect">
            <a:avLst/>
          </a:prstGeom>
          <a:noFill/>
          <a:ln>
            <a:solidFill>
              <a:schemeClr val="tx1"/>
            </a:solidFill>
          </a:ln>
        </p:spPr>
        <p:txBody>
          <a:bodyPr wrap="square" rtlCol="0">
            <a:spAutoFit/>
          </a:bodyPr>
          <a:lstStyle/>
          <a:p>
            <a:pPr algn="ctr"/>
            <a:r>
              <a:rPr lang="en-US" sz="2000" dirty="0">
                <a:solidFill>
                  <a:schemeClr val="tx2"/>
                </a:solidFill>
              </a:rPr>
              <a:t>Prescription Drug Coverage – Part D</a:t>
            </a:r>
          </a:p>
        </p:txBody>
      </p:sp>
      <p:sp>
        <p:nvSpPr>
          <p:cNvPr id="21" name="TextBox 20"/>
          <p:cNvSpPr txBox="1"/>
          <p:nvPr/>
        </p:nvSpPr>
        <p:spPr>
          <a:xfrm>
            <a:off x="4859027" y="3102427"/>
            <a:ext cx="3505200" cy="400110"/>
          </a:xfrm>
          <a:prstGeom prst="rect">
            <a:avLst/>
          </a:prstGeom>
          <a:solidFill>
            <a:schemeClr val="accent1"/>
          </a:solidFill>
          <a:ln>
            <a:solidFill>
              <a:schemeClr val="tx1"/>
            </a:solidFill>
          </a:ln>
        </p:spPr>
        <p:txBody>
          <a:bodyPr wrap="square" rtlCol="0">
            <a:spAutoFit/>
          </a:bodyPr>
          <a:lstStyle/>
          <a:p>
            <a:pPr algn="ctr"/>
            <a:r>
              <a:rPr lang="en-US" sz="2000" dirty="0">
                <a:solidFill>
                  <a:schemeClr val="bg1"/>
                </a:solidFill>
              </a:rPr>
              <a:t>Combines Part A &amp; Part B</a:t>
            </a:r>
          </a:p>
        </p:txBody>
      </p:sp>
      <p:sp>
        <p:nvSpPr>
          <p:cNvPr id="22" name="TextBox 21"/>
          <p:cNvSpPr txBox="1"/>
          <p:nvPr/>
        </p:nvSpPr>
        <p:spPr>
          <a:xfrm>
            <a:off x="4897397" y="3799785"/>
            <a:ext cx="3441293" cy="707886"/>
          </a:xfrm>
          <a:prstGeom prst="rect">
            <a:avLst/>
          </a:prstGeom>
          <a:solidFill>
            <a:schemeClr val="accent1"/>
          </a:solidFill>
          <a:ln>
            <a:solidFill>
              <a:schemeClr val="tx1"/>
            </a:solidFill>
          </a:ln>
        </p:spPr>
        <p:txBody>
          <a:bodyPr wrap="square" rtlCol="0">
            <a:spAutoFit/>
          </a:bodyPr>
          <a:lstStyle/>
          <a:p>
            <a:pPr algn="ctr"/>
            <a:r>
              <a:rPr lang="en-US" sz="2000" dirty="0">
                <a:solidFill>
                  <a:schemeClr val="bg1"/>
                </a:solidFill>
              </a:rPr>
              <a:t>May include Prescription Drug Coverage – Part D</a:t>
            </a:r>
          </a:p>
        </p:txBody>
      </p:sp>
    </p:spTree>
    <p:custDataLst>
      <p:tags r:id="rId1"/>
    </p:custDataLst>
    <p:extLst>
      <p:ext uri="{BB962C8B-B14F-4D97-AF65-F5344CB8AC3E}">
        <p14:creationId xmlns:p14="http://schemas.microsoft.com/office/powerpoint/2010/main" val="7524619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47518" y="655251"/>
            <a:ext cx="8448964" cy="685800"/>
          </a:xfrm>
        </p:spPr>
        <p:txBody>
          <a:bodyPr lIns="82058" tIns="41029" rIns="82058" bIns="41029" anchor="t">
            <a:noAutofit/>
          </a:bodyPr>
          <a:lstStyle/>
          <a:p>
            <a:pPr algn="ctr" eaLnBrk="1" hangingPunct="1"/>
            <a:r>
              <a:rPr lang="en-US" altLang="en-US" sz="4400" dirty="0">
                <a:latin typeface="Arial" panose="020B0604020202020204" pitchFamily="34" charset="0"/>
              </a:rPr>
              <a:t>Medicare Advantage - Eligibility</a:t>
            </a:r>
          </a:p>
        </p:txBody>
      </p:sp>
      <p:sp>
        <p:nvSpPr>
          <p:cNvPr id="138243" name="Rectangle 3"/>
          <p:cNvSpPr>
            <a:spLocks noGrp="1" noChangeArrowheads="1"/>
          </p:cNvSpPr>
          <p:nvPr>
            <p:ph idx="1"/>
          </p:nvPr>
        </p:nvSpPr>
        <p:spPr>
          <a:xfrm>
            <a:off x="381000" y="2120900"/>
            <a:ext cx="8382000" cy="4229100"/>
          </a:xfrm>
          <a:noFill/>
        </p:spPr>
        <p:txBody>
          <a:bodyPr lIns="82058" tIns="41029" rIns="82058" bIns="41029"/>
          <a:lstStyle/>
          <a:p>
            <a:pPr marL="457200" indent="-457200" eaLnBrk="1" hangingPunct="1">
              <a:lnSpc>
                <a:spcPct val="90000"/>
              </a:lnSpc>
              <a:spcBef>
                <a:spcPct val="40000"/>
              </a:spcBef>
            </a:pPr>
            <a:r>
              <a:rPr lang="en-US" altLang="en-US" sz="3200" b="0" dirty="0">
                <a:latin typeface="Arial" panose="020B0604020202020204" pitchFamily="34" charset="0"/>
              </a:rPr>
              <a:t>Have Medicare Parts A &amp; B</a:t>
            </a:r>
          </a:p>
          <a:p>
            <a:pPr marL="457200" indent="-457200" eaLnBrk="1" hangingPunct="1">
              <a:lnSpc>
                <a:spcPct val="90000"/>
              </a:lnSpc>
              <a:spcBef>
                <a:spcPct val="40000"/>
              </a:spcBef>
            </a:pPr>
            <a:r>
              <a:rPr lang="en-US" altLang="en-US" sz="3200" b="0" dirty="0">
                <a:latin typeface="Arial" panose="020B0604020202020204" pitchFamily="34" charset="0"/>
              </a:rPr>
              <a:t>Live in service area  (county-specific)</a:t>
            </a:r>
          </a:p>
          <a:p>
            <a:pPr marL="457200" indent="-457200" eaLnBrk="1" hangingPunct="1">
              <a:lnSpc>
                <a:spcPct val="90000"/>
              </a:lnSpc>
              <a:spcBef>
                <a:spcPct val="40000"/>
              </a:spcBef>
            </a:pPr>
            <a:r>
              <a:rPr lang="en-US" altLang="en-US" sz="3200" b="0" dirty="0">
                <a:latin typeface="Arial" panose="020B0604020202020204" pitchFamily="34" charset="0"/>
              </a:rPr>
              <a:t>Covers people on Medicare because of disability</a:t>
            </a:r>
            <a:endParaRPr lang="en-US" altLang="en-US" sz="3000" b="1" dirty="0">
              <a:solidFill>
                <a:schemeClr val="tx2"/>
              </a:solidFill>
              <a:latin typeface="Arial" panose="020B0604020202020204" pitchFamily="34" charset="0"/>
            </a:endParaRPr>
          </a:p>
          <a:p>
            <a:pPr marL="457200" indent="-457200" eaLnBrk="1" hangingPunct="1">
              <a:lnSpc>
                <a:spcPct val="90000"/>
              </a:lnSpc>
              <a:spcBef>
                <a:spcPct val="40000"/>
              </a:spcBef>
            </a:pPr>
            <a:endParaRPr lang="en-US" altLang="en-US" sz="3000" b="1" dirty="0">
              <a:solidFill>
                <a:schemeClr val="tx2"/>
              </a:solidFill>
              <a:latin typeface="Arial" panose="020B0604020202020204" pitchFamily="34" charset="0"/>
            </a:endParaRPr>
          </a:p>
          <a:p>
            <a:pPr marL="457200" indent="-457200" eaLnBrk="1" hangingPunct="1">
              <a:lnSpc>
                <a:spcPct val="90000"/>
              </a:lnSpc>
              <a:spcBef>
                <a:spcPct val="40000"/>
              </a:spcBef>
            </a:pPr>
            <a:endParaRPr lang="en-US" altLang="en-US" sz="3000" dirty="0">
              <a:solidFill>
                <a:schemeClr val="tx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42223326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04800" y="729735"/>
            <a:ext cx="8458200" cy="685800"/>
          </a:xfrm>
        </p:spPr>
        <p:txBody>
          <a:bodyPr lIns="82058" tIns="41029" rIns="82058" bIns="41029" anchor="t">
            <a:noAutofit/>
          </a:bodyPr>
          <a:lstStyle/>
          <a:p>
            <a:pPr algn="ctr" eaLnBrk="1" hangingPunct="1"/>
            <a:r>
              <a:rPr lang="en-US" altLang="en-US" sz="3600" dirty="0">
                <a:latin typeface="Arial" panose="020B0604020202020204" pitchFamily="34" charset="0"/>
              </a:rPr>
              <a:t>Medicare Advantage - A Private Solution</a:t>
            </a:r>
          </a:p>
        </p:txBody>
      </p:sp>
      <p:sp>
        <p:nvSpPr>
          <p:cNvPr id="121859" name="Rectangle 3"/>
          <p:cNvSpPr>
            <a:spLocks noGrp="1" noChangeArrowheads="1"/>
          </p:cNvSpPr>
          <p:nvPr>
            <p:ph idx="1"/>
          </p:nvPr>
        </p:nvSpPr>
        <p:spPr>
          <a:xfrm>
            <a:off x="304800" y="1581665"/>
            <a:ext cx="8178800" cy="4686300"/>
          </a:xfrm>
          <a:noFill/>
        </p:spPr>
        <p:txBody>
          <a:bodyPr lIns="82058" tIns="41029" rIns="82058" bIns="41029">
            <a:noAutofit/>
          </a:bodyPr>
          <a:lstStyle/>
          <a:p>
            <a:pPr marL="457200" indent="-457200" eaLnBrk="1" hangingPunct="1">
              <a:lnSpc>
                <a:spcPct val="90000"/>
              </a:lnSpc>
              <a:spcBef>
                <a:spcPct val="40000"/>
              </a:spcBef>
              <a:buClrTx/>
              <a:buFont typeface="Arial" panose="020B0604020202020204" pitchFamily="34" charset="0"/>
              <a:buChar char="•"/>
            </a:pPr>
            <a:r>
              <a:rPr lang="en-US" altLang="en-US" sz="2800" b="0" dirty="0">
                <a:latin typeface="Arial" panose="020B0604020202020204" pitchFamily="34" charset="0"/>
              </a:rPr>
              <a:t>Private companies that contract with Medicare </a:t>
            </a:r>
          </a:p>
          <a:p>
            <a:pPr marL="457200" indent="-457200" eaLnBrk="1" hangingPunct="1">
              <a:lnSpc>
                <a:spcPct val="90000"/>
              </a:lnSpc>
              <a:spcBef>
                <a:spcPct val="40000"/>
              </a:spcBef>
              <a:buClrTx/>
              <a:buFont typeface="Arial" panose="020B0604020202020204" pitchFamily="34" charset="0"/>
              <a:buChar char="•"/>
            </a:pPr>
            <a:r>
              <a:rPr lang="en-US" altLang="en-US" sz="2800" b="0" dirty="0">
                <a:latin typeface="Arial" panose="020B0604020202020204" pitchFamily="34" charset="0"/>
              </a:rPr>
              <a:t>Required to provide Medicare Part A &amp; B services.</a:t>
            </a:r>
          </a:p>
          <a:p>
            <a:pPr marL="457200" indent="-457200" eaLnBrk="1" hangingPunct="1">
              <a:lnSpc>
                <a:spcPct val="90000"/>
              </a:lnSpc>
              <a:spcBef>
                <a:spcPct val="40000"/>
              </a:spcBef>
              <a:buClrTx/>
              <a:buFont typeface="Arial" panose="020B0604020202020204" pitchFamily="34" charset="0"/>
              <a:buChar char="•"/>
            </a:pPr>
            <a:r>
              <a:rPr lang="en-US" altLang="en-US" sz="2800" b="0" dirty="0">
                <a:latin typeface="Arial" panose="020B0604020202020204" pitchFamily="34" charset="0"/>
              </a:rPr>
              <a:t>Sometimes called “Part C”</a:t>
            </a:r>
          </a:p>
          <a:p>
            <a:pPr marL="457200" indent="-457200" eaLnBrk="1" hangingPunct="1">
              <a:lnSpc>
                <a:spcPct val="90000"/>
              </a:lnSpc>
              <a:spcBef>
                <a:spcPct val="40000"/>
              </a:spcBef>
              <a:buClrTx/>
              <a:buFont typeface="Arial" panose="020B0604020202020204" pitchFamily="34" charset="0"/>
              <a:buChar char="•"/>
            </a:pPr>
            <a:r>
              <a:rPr lang="en-US" altLang="en-US" sz="2800" b="0" dirty="0">
                <a:latin typeface="Arial" panose="020B0604020202020204" pitchFamily="34" charset="0"/>
              </a:rPr>
              <a:t>MA plan handles the claims </a:t>
            </a:r>
          </a:p>
          <a:p>
            <a:pPr marL="457200" indent="-457200" eaLnBrk="1" hangingPunct="1">
              <a:lnSpc>
                <a:spcPct val="90000"/>
              </a:lnSpc>
              <a:spcBef>
                <a:spcPct val="40000"/>
              </a:spcBef>
              <a:buClrTx/>
              <a:buFont typeface="Arial" panose="020B0604020202020204" pitchFamily="34" charset="0"/>
              <a:buChar char="•"/>
            </a:pPr>
            <a:r>
              <a:rPr lang="en-US" altLang="en-US" sz="2800" b="0" dirty="0">
                <a:latin typeface="Arial" panose="020B0604020202020204" pitchFamily="34" charset="0"/>
              </a:rPr>
              <a:t>The plan may offer extra benefits – dental, vision, health club membership </a:t>
            </a:r>
          </a:p>
          <a:p>
            <a:pPr marL="457200" indent="-457200" eaLnBrk="1" hangingPunct="1">
              <a:lnSpc>
                <a:spcPct val="90000"/>
              </a:lnSpc>
              <a:spcBef>
                <a:spcPct val="40000"/>
              </a:spcBef>
              <a:buClrTx/>
              <a:buFont typeface="Arial" panose="020B0604020202020204" pitchFamily="34" charset="0"/>
              <a:buChar char="•"/>
            </a:pPr>
            <a:r>
              <a:rPr lang="en-US" altLang="en-US" sz="2800" dirty="0">
                <a:latin typeface="Arial" panose="020B0604020202020204" pitchFamily="34" charset="0"/>
              </a:rPr>
              <a:t>Show your Medicare Advantage card to providers and pharmacy if it includes drug coverage</a:t>
            </a:r>
            <a:endParaRPr lang="en-US" altLang="en-US" sz="2800" b="0" dirty="0">
              <a:latin typeface="Arial" panose="020B0604020202020204" pitchFamily="34" charset="0"/>
            </a:endParaRPr>
          </a:p>
        </p:txBody>
      </p:sp>
    </p:spTree>
    <p:custDataLst>
      <p:tags r:id="rId1"/>
    </p:custDataLst>
    <p:extLst>
      <p:ext uri="{BB962C8B-B14F-4D97-AF65-F5344CB8AC3E}">
        <p14:creationId xmlns:p14="http://schemas.microsoft.com/office/powerpoint/2010/main" val="1987535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33867" y="338784"/>
            <a:ext cx="8458200" cy="1286816"/>
          </a:xfrm>
        </p:spPr>
        <p:txBody>
          <a:bodyPr lIns="82058" tIns="41029" rIns="82058" bIns="41029" anchor="t">
            <a:noAutofit/>
          </a:bodyPr>
          <a:lstStyle/>
          <a:p>
            <a:pPr algn="ctr" eaLnBrk="1" hangingPunct="1"/>
            <a:r>
              <a:rPr lang="en-US" altLang="en-US" sz="4000" dirty="0">
                <a:latin typeface="Arial" panose="020B0604020202020204" pitchFamily="34" charset="0"/>
              </a:rPr>
              <a:t>Medicare Advantage vs </a:t>
            </a:r>
            <a:br>
              <a:rPr lang="en-US" altLang="en-US" sz="4000" dirty="0">
                <a:latin typeface="Arial" panose="020B0604020202020204" pitchFamily="34" charset="0"/>
              </a:rPr>
            </a:br>
            <a:r>
              <a:rPr lang="en-US" altLang="en-US" sz="4000" dirty="0">
                <a:latin typeface="Arial" panose="020B0604020202020204" pitchFamily="34" charset="0"/>
              </a:rPr>
              <a:t>Original Medicare</a:t>
            </a:r>
          </a:p>
        </p:txBody>
      </p:sp>
      <p:sp>
        <p:nvSpPr>
          <p:cNvPr id="121859" name="Rectangle 3"/>
          <p:cNvSpPr>
            <a:spLocks noGrp="1" noChangeArrowheads="1"/>
          </p:cNvSpPr>
          <p:nvPr>
            <p:ph idx="1"/>
          </p:nvPr>
        </p:nvSpPr>
        <p:spPr>
          <a:xfrm>
            <a:off x="629167" y="2360141"/>
            <a:ext cx="7962900" cy="4746600"/>
          </a:xfrm>
          <a:noFill/>
        </p:spPr>
        <p:txBody>
          <a:bodyPr lIns="82058" tIns="41029" rIns="82058" bIns="41029">
            <a:normAutofit/>
          </a:bodyPr>
          <a:lstStyle/>
          <a:p>
            <a:pPr>
              <a:buClrTx/>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Network of providers</a:t>
            </a:r>
          </a:p>
          <a:p>
            <a:pPr lvl="1">
              <a:buFontTx/>
              <a:buChar char="-"/>
            </a:pPr>
            <a:r>
              <a:rPr lang="en-US" altLang="en-US" sz="2400" dirty="0">
                <a:latin typeface="Arial" panose="020B0604020202020204" pitchFamily="34" charset="0"/>
                <a:cs typeface="Arial" panose="020B0604020202020204" pitchFamily="34" charset="0"/>
              </a:rPr>
              <a:t>Will my providers accept the MA plan? </a:t>
            </a:r>
          </a:p>
          <a:p>
            <a:pPr lvl="1">
              <a:buFontTx/>
              <a:buChar char="-"/>
            </a:pPr>
            <a:r>
              <a:rPr lang="en-US" altLang="en-US" sz="2400" dirty="0">
                <a:latin typeface="Arial" panose="020B0604020202020204" pitchFamily="34" charset="0"/>
                <a:cs typeface="Arial" panose="020B0604020202020204" pitchFamily="34" charset="0"/>
              </a:rPr>
              <a:t>Right to urgent or emergency care</a:t>
            </a:r>
          </a:p>
          <a:p>
            <a:pPr>
              <a:buClrTx/>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You must live in the plan’s service area</a:t>
            </a:r>
          </a:p>
          <a:p>
            <a:pPr>
              <a:buClrTx/>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You may pay a plan premium in addition to your Medicare Part B premium</a:t>
            </a:r>
          </a:p>
          <a:p>
            <a:pPr>
              <a:buClrTx/>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Pay out-of-pocket costs for services you get</a:t>
            </a:r>
          </a:p>
          <a:p>
            <a:pPr lvl="1">
              <a:buFont typeface="Arial" panose="020B0604020202020204" pitchFamily="34" charset="0"/>
              <a:buChar char="•"/>
              <a:defRPr/>
            </a:pPr>
            <a:r>
              <a:rPr lang="en-US" sz="2400" dirty="0"/>
              <a:t>Different from Original Medicare Plan</a:t>
            </a:r>
          </a:p>
          <a:p>
            <a:pPr lvl="1">
              <a:buFont typeface="Arial" panose="020B0604020202020204" pitchFamily="34" charset="0"/>
              <a:buChar char="•"/>
              <a:defRPr/>
            </a:pPr>
            <a:r>
              <a:rPr lang="en-US" sz="2400" dirty="0"/>
              <a:t>Vary from plan to plan</a:t>
            </a:r>
          </a:p>
          <a:p>
            <a:pPr>
              <a:buClrTx/>
              <a:buFont typeface="Arial" panose="020B0604020202020204" pitchFamily="34" charset="0"/>
              <a:buChar char="•"/>
              <a:defRPr/>
            </a:pPr>
            <a:r>
              <a:rPr lang="en-US" sz="2400" dirty="0"/>
              <a:t>May include Part D prescription drug coverage</a:t>
            </a:r>
          </a:p>
          <a:p>
            <a:pPr marL="457200" indent="-457200" eaLnBrk="1" hangingPunct="1">
              <a:lnSpc>
                <a:spcPct val="90000"/>
              </a:lnSpc>
              <a:spcBef>
                <a:spcPct val="40000"/>
              </a:spcBef>
              <a:buClrTx/>
              <a:buFont typeface="Arial" panose="020B0604020202020204" pitchFamily="34" charset="0"/>
              <a:buChar char="•"/>
            </a:pPr>
            <a:endParaRPr lang="en-US" altLang="en-US" sz="2800" b="0" dirty="0">
              <a:latin typeface="Arial" panose="020B0604020202020204" pitchFamily="34" charset="0"/>
              <a:cs typeface="Arial" panose="020B0604020202020204" pitchFamily="34" charset="0"/>
            </a:endParaRPr>
          </a:p>
          <a:p>
            <a:pPr marL="457200" indent="-457200" eaLnBrk="1" hangingPunct="1">
              <a:lnSpc>
                <a:spcPct val="90000"/>
              </a:lnSpc>
              <a:spcBef>
                <a:spcPct val="40000"/>
              </a:spcBef>
              <a:buClrTx/>
              <a:buFont typeface="Arial" panose="020B0604020202020204" pitchFamily="34" charset="0"/>
              <a:buChar char="•"/>
            </a:pPr>
            <a:endParaRPr lang="en-US" altLang="en-US" sz="2800" b="0" dirty="0">
              <a:latin typeface="Arial" panose="020B0604020202020204" pitchFamily="34" charset="0"/>
            </a:endParaRPr>
          </a:p>
        </p:txBody>
      </p:sp>
      <p:sp>
        <p:nvSpPr>
          <p:cNvPr id="3" name="TextBox 2">
            <a:extLst>
              <a:ext uri="{FF2B5EF4-FFF2-40B4-BE49-F238E27FC236}">
                <a16:creationId xmlns:a16="http://schemas.microsoft.com/office/drawing/2014/main" xmlns="" id="{C58AEC3B-964E-43E7-9831-13F5DC195C54}"/>
              </a:ext>
            </a:extLst>
          </p:cNvPr>
          <p:cNvSpPr txBox="1"/>
          <p:nvPr/>
        </p:nvSpPr>
        <p:spPr>
          <a:xfrm>
            <a:off x="972067" y="1625600"/>
            <a:ext cx="6934200" cy="615553"/>
          </a:xfrm>
          <a:prstGeom prst="rect">
            <a:avLst/>
          </a:prstGeom>
          <a:noFill/>
        </p:spPr>
        <p:txBody>
          <a:bodyPr wrap="square" rtlCol="0">
            <a:spAutoFit/>
          </a:bodyPr>
          <a:lstStyle/>
          <a:p>
            <a:pPr algn="ctr"/>
            <a:r>
              <a:rPr lang="en-US" sz="3400" b="1" dirty="0">
                <a:solidFill>
                  <a:schemeClr val="tx2"/>
                </a:solidFill>
              </a:rPr>
              <a:t>What is the difference?</a:t>
            </a:r>
          </a:p>
        </p:txBody>
      </p:sp>
    </p:spTree>
    <p:custDataLst>
      <p:tags r:id="rId1"/>
    </p:custDataLst>
    <p:extLst>
      <p:ext uri="{BB962C8B-B14F-4D97-AF65-F5344CB8AC3E}">
        <p14:creationId xmlns:p14="http://schemas.microsoft.com/office/powerpoint/2010/main" val="10630230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56" y="284206"/>
            <a:ext cx="9032789" cy="762000"/>
          </a:xfrm>
        </p:spPr>
        <p:txBody>
          <a:bodyPr>
            <a:noAutofit/>
          </a:bodyPr>
          <a:lstStyle/>
          <a:p>
            <a:pPr algn="ctr"/>
            <a:r>
              <a:rPr lang="en-US" sz="4400" dirty="0">
                <a:latin typeface="+mn-lt"/>
              </a:rPr>
              <a:t>Medicare Advantage Plans in Iowa </a:t>
            </a:r>
          </a:p>
        </p:txBody>
      </p:sp>
      <p:pic>
        <p:nvPicPr>
          <p:cNvPr id="4" name="Picture 3">
            <a:extLst>
              <a:ext uri="{FF2B5EF4-FFF2-40B4-BE49-F238E27FC236}">
                <a16:creationId xmlns:a16="http://schemas.microsoft.com/office/drawing/2014/main" xmlns="" id="{45F97700-D102-4A87-9347-CCDD3DC600CC}"/>
              </a:ext>
            </a:extLst>
          </p:cNvPr>
          <p:cNvPicPr>
            <a:picLocks noChangeAspect="1"/>
          </p:cNvPicPr>
          <p:nvPr/>
        </p:nvPicPr>
        <p:blipFill rotWithShape="1">
          <a:blip r:embed="rId3"/>
          <a:srcRect r="2170"/>
          <a:stretch/>
        </p:blipFill>
        <p:spPr>
          <a:xfrm>
            <a:off x="2283977" y="1335042"/>
            <a:ext cx="3954898" cy="5238752"/>
          </a:xfrm>
          <a:prstGeom prst="rect">
            <a:avLst/>
          </a:prstGeom>
          <a:ln w="38100">
            <a:solidFill>
              <a:schemeClr val="tx1"/>
            </a:solidFill>
          </a:ln>
        </p:spPr>
      </p:pic>
    </p:spTree>
    <p:extLst>
      <p:ext uri="{BB962C8B-B14F-4D97-AF65-F5344CB8AC3E}">
        <p14:creationId xmlns:p14="http://schemas.microsoft.com/office/powerpoint/2010/main" val="35966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a:xfrm>
            <a:off x="2637657" y="1752600"/>
            <a:ext cx="5339695" cy="5031259"/>
          </a:xfrm>
          <a:noFill/>
        </p:spPr>
        <p:txBody>
          <a:bodyPr>
            <a:normAutofit/>
          </a:bodyPr>
          <a:lstStyle/>
          <a:p>
            <a:pPr eaLnBrk="1" hangingPunct="1">
              <a:lnSpc>
                <a:spcPct val="90000"/>
              </a:lnSpc>
              <a:spcBef>
                <a:spcPct val="0"/>
              </a:spcBef>
              <a:spcAft>
                <a:spcPct val="35000"/>
              </a:spcAft>
              <a:buClrTx/>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Medicare is your primary coverage.</a:t>
            </a:r>
          </a:p>
          <a:p>
            <a:pPr eaLnBrk="1" hangingPunct="1">
              <a:lnSpc>
                <a:spcPct val="90000"/>
              </a:lnSpc>
              <a:spcBef>
                <a:spcPct val="0"/>
              </a:spcBef>
              <a:spcAft>
                <a:spcPct val="35000"/>
              </a:spcAft>
              <a:buClrTx/>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Need to enroll in Medicare </a:t>
            </a:r>
            <a:br>
              <a:rPr lang="en-US" altLang="en-US" sz="3200" dirty="0">
                <a:latin typeface="Arial" panose="020B0604020202020204" pitchFamily="34" charset="0"/>
                <a:cs typeface="Arial" panose="020B0604020202020204" pitchFamily="34" charset="0"/>
              </a:rPr>
            </a:br>
            <a:r>
              <a:rPr lang="en-US" altLang="en-US" sz="3200" dirty="0">
                <a:solidFill>
                  <a:schemeClr val="tx2"/>
                </a:solidFill>
                <a:latin typeface="Arial" panose="020B0604020202020204" pitchFamily="34" charset="0"/>
                <a:cs typeface="Arial" panose="020B0604020202020204" pitchFamily="34" charset="0"/>
              </a:rPr>
              <a:t>Part A </a:t>
            </a:r>
            <a:r>
              <a:rPr lang="en-US" altLang="en-US" sz="3200" i="1" u="sng" dirty="0">
                <a:latin typeface="Arial" panose="020B0604020202020204" pitchFamily="34" charset="0"/>
                <a:cs typeface="Arial" panose="020B0604020202020204" pitchFamily="34" charset="0"/>
              </a:rPr>
              <a:t>and</a:t>
            </a:r>
            <a:r>
              <a:rPr lang="en-US" altLang="en-US" sz="3200" dirty="0">
                <a:latin typeface="Arial" panose="020B0604020202020204" pitchFamily="34" charset="0"/>
                <a:cs typeface="Arial" panose="020B0604020202020204" pitchFamily="34" charset="0"/>
              </a:rPr>
              <a:t> </a:t>
            </a:r>
            <a:r>
              <a:rPr lang="en-US" altLang="en-US" sz="3200" dirty="0">
                <a:solidFill>
                  <a:schemeClr val="tx2"/>
                </a:solidFill>
                <a:latin typeface="Arial" panose="020B0604020202020204" pitchFamily="34" charset="0"/>
                <a:cs typeface="Arial" panose="020B0604020202020204" pitchFamily="34" charset="0"/>
              </a:rPr>
              <a:t>Part B</a:t>
            </a:r>
            <a:r>
              <a:rPr lang="en-US" altLang="en-US" sz="3200" dirty="0">
                <a:latin typeface="Arial" panose="020B0604020202020204" pitchFamily="34" charset="0"/>
                <a:cs typeface="Arial" panose="020B0604020202020204" pitchFamily="34" charset="0"/>
              </a:rPr>
              <a:t>. </a:t>
            </a:r>
          </a:p>
          <a:p>
            <a:pPr eaLnBrk="1" hangingPunct="1">
              <a:lnSpc>
                <a:spcPct val="90000"/>
              </a:lnSpc>
              <a:spcBef>
                <a:spcPct val="0"/>
              </a:spcBef>
              <a:spcAft>
                <a:spcPct val="35000"/>
              </a:spcAft>
              <a:buClrTx/>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Retirement health coverage from employer will pay </a:t>
            </a:r>
            <a:r>
              <a:rPr lang="en-US" altLang="en-US" sz="3200" i="1" u="sng" dirty="0">
                <a:solidFill>
                  <a:schemeClr val="tx2"/>
                </a:solidFill>
                <a:latin typeface="Arial" panose="020B0604020202020204" pitchFamily="34" charset="0"/>
                <a:cs typeface="Arial" panose="020B0604020202020204" pitchFamily="34" charset="0"/>
              </a:rPr>
              <a:t>after</a:t>
            </a:r>
            <a:r>
              <a:rPr lang="en-US" altLang="en-US" sz="3200" dirty="0">
                <a:latin typeface="Arial" panose="020B0604020202020204" pitchFamily="34" charset="0"/>
                <a:cs typeface="Arial" panose="020B0604020202020204" pitchFamily="34" charset="0"/>
              </a:rPr>
              <a:t> Medicare.</a:t>
            </a:r>
          </a:p>
          <a:p>
            <a:pPr marL="0" indent="0" eaLnBrk="1" hangingPunct="1">
              <a:lnSpc>
                <a:spcPct val="90000"/>
              </a:lnSpc>
              <a:spcBef>
                <a:spcPct val="0"/>
              </a:spcBef>
              <a:spcAft>
                <a:spcPct val="35000"/>
              </a:spcAft>
              <a:buClrTx/>
              <a:buNone/>
            </a:pPr>
            <a:endParaRPr lang="en-US" altLang="en-US" sz="3200" dirty="0">
              <a:latin typeface="Arial" panose="020B0604020202020204" pitchFamily="34" charset="0"/>
              <a:cs typeface="Arial" panose="020B0604020202020204" pitchFamily="34" charset="0"/>
            </a:endParaRPr>
          </a:p>
        </p:txBody>
      </p:sp>
      <p:sp>
        <p:nvSpPr>
          <p:cNvPr id="17410" name="Rectangle 2"/>
          <p:cNvSpPr>
            <a:spLocks noGrp="1" noChangeArrowheads="1"/>
          </p:cNvSpPr>
          <p:nvPr>
            <p:ph type="title"/>
          </p:nvPr>
        </p:nvSpPr>
        <p:spPr>
          <a:xfrm>
            <a:off x="469557" y="591413"/>
            <a:ext cx="8674443" cy="685800"/>
          </a:xfrm>
          <a:solidFill>
            <a:schemeClr val="bg1"/>
          </a:solidFill>
        </p:spPr>
        <p:txBody>
          <a:bodyPr>
            <a:noAutofit/>
          </a:bodyPr>
          <a:lstStyle/>
          <a:p>
            <a:pPr algn="ctr" eaLnBrk="1" hangingPunct="1"/>
            <a:r>
              <a:rPr lang="en-US" altLang="en-US" sz="4800" dirty="0">
                <a:latin typeface="Arial" panose="020B0604020202020204" pitchFamily="34" charset="0"/>
              </a:rPr>
              <a:t>I’m turning 65- will be retired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34" y="1752600"/>
            <a:ext cx="2377525" cy="3617847"/>
          </a:xfrm>
          <a:prstGeom prst="rect">
            <a:avLst/>
          </a:prstGeom>
        </p:spPr>
      </p:pic>
    </p:spTree>
    <p:extLst>
      <p:ext uri="{BB962C8B-B14F-4D97-AF65-F5344CB8AC3E}">
        <p14:creationId xmlns:p14="http://schemas.microsoft.com/office/powerpoint/2010/main" val="34369679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97708" y="540608"/>
            <a:ext cx="8458200" cy="685800"/>
          </a:xfrm>
        </p:spPr>
        <p:txBody>
          <a:bodyPr lIns="82058" tIns="41029" rIns="82058" bIns="41029" anchor="t">
            <a:noAutofit/>
          </a:bodyPr>
          <a:lstStyle/>
          <a:p>
            <a:pPr algn="ctr" eaLnBrk="1" hangingPunct="1"/>
            <a:r>
              <a:rPr lang="en-US" altLang="en-US" sz="4400" dirty="0">
                <a:latin typeface="Arial" panose="020B0604020202020204" pitchFamily="34" charset="0"/>
              </a:rPr>
              <a:t>When Can You Join or Change?</a:t>
            </a:r>
          </a:p>
        </p:txBody>
      </p:sp>
      <p:sp>
        <p:nvSpPr>
          <p:cNvPr id="27651" name="Rectangle 3"/>
          <p:cNvSpPr>
            <a:spLocks noGrp="1" noChangeArrowheads="1"/>
          </p:cNvSpPr>
          <p:nvPr>
            <p:ph idx="1"/>
          </p:nvPr>
        </p:nvSpPr>
        <p:spPr>
          <a:xfrm>
            <a:off x="381000" y="1574800"/>
            <a:ext cx="7658100" cy="5499100"/>
          </a:xfrm>
        </p:spPr>
        <p:txBody>
          <a:bodyPr lIns="82058" tIns="41029" rIns="82058" bIns="41029">
            <a:normAutofit/>
          </a:bodyPr>
          <a:lstStyle/>
          <a:p>
            <a:pPr>
              <a:buClrTx/>
              <a:defRPr/>
            </a:pPr>
            <a:r>
              <a:rPr lang="en-US" sz="3100" dirty="0">
                <a:latin typeface="Arial" panose="020B0604020202020204" pitchFamily="34" charset="0"/>
                <a:cs typeface="Arial" panose="020B0604020202020204" pitchFamily="34" charset="0"/>
              </a:rPr>
              <a:t>During your Initial Enrollment Period – when you are first eligible for Medicare at age 65</a:t>
            </a:r>
          </a:p>
          <a:p>
            <a:pPr>
              <a:buClrTx/>
              <a:defRPr/>
            </a:pPr>
            <a:r>
              <a:rPr lang="en-US" sz="3100" dirty="0">
                <a:latin typeface="Arial" panose="020B0604020202020204" pitchFamily="34" charset="0"/>
                <a:cs typeface="Arial" panose="020B0604020202020204" pitchFamily="34" charset="0"/>
              </a:rPr>
              <a:t>During a Special Enrollment Period</a:t>
            </a:r>
          </a:p>
          <a:p>
            <a:pPr lvl="1">
              <a:defRPr/>
            </a:pPr>
            <a:r>
              <a:rPr lang="en-US" sz="2800" dirty="0">
                <a:solidFill>
                  <a:schemeClr val="tx1"/>
                </a:solidFill>
                <a:latin typeface="Arial" panose="020B0604020202020204" pitchFamily="34" charset="0"/>
                <a:cs typeface="Arial" panose="020B0604020202020204" pitchFamily="34" charset="0"/>
              </a:rPr>
              <a:t>Continue to work past 65 or have coverage based on your spouse’s active employment </a:t>
            </a:r>
          </a:p>
          <a:p>
            <a:pPr>
              <a:buClrTx/>
              <a:defRPr/>
            </a:pPr>
            <a:r>
              <a:rPr lang="en-US" sz="2900" dirty="0">
                <a:latin typeface="Arial" panose="020B0604020202020204" pitchFamily="34" charset="0"/>
                <a:cs typeface="Arial" panose="020B0604020202020204" pitchFamily="34" charset="0"/>
              </a:rPr>
              <a:t>October 15 – December 7 each year, you can join or change plans</a:t>
            </a:r>
          </a:p>
          <a:p>
            <a:pPr>
              <a:buClrTx/>
              <a:defRPr/>
            </a:pPr>
            <a:r>
              <a:rPr lang="en-US" sz="2800" dirty="0">
                <a:latin typeface="Arial" panose="020B0604020202020204" pitchFamily="34" charset="0"/>
                <a:cs typeface="Arial" panose="020B0604020202020204" pitchFamily="34" charset="0"/>
              </a:rPr>
              <a:t> January 1 to March 31 – change plans or return to Original Medicare</a:t>
            </a:r>
          </a:p>
          <a:p>
            <a:pPr lvl="1">
              <a:defRPr/>
            </a:pPr>
            <a:endParaRPr lang="en-US"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398602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57162" y="342900"/>
            <a:ext cx="8458200" cy="685800"/>
          </a:xfrm>
        </p:spPr>
        <p:txBody>
          <a:bodyPr lIns="82058" tIns="41029" rIns="82058" bIns="41029" anchor="t">
            <a:noAutofit/>
          </a:bodyPr>
          <a:lstStyle/>
          <a:p>
            <a:pPr algn="ctr" eaLnBrk="1" hangingPunct="1"/>
            <a:r>
              <a:rPr lang="en-US" altLang="en-US" sz="4400" b="1" dirty="0">
                <a:latin typeface="Arial" panose="020B0604020202020204" pitchFamily="34" charset="0"/>
              </a:rPr>
              <a:t> </a:t>
            </a:r>
            <a:r>
              <a:rPr lang="en-US" altLang="en-US" sz="4400" dirty="0">
                <a:latin typeface="Arial" panose="020B0604020202020204" pitchFamily="34" charset="0"/>
              </a:rPr>
              <a:t>“Trying Out” A Medicare Advantage Plan </a:t>
            </a:r>
          </a:p>
        </p:txBody>
      </p:sp>
      <p:sp>
        <p:nvSpPr>
          <p:cNvPr id="148483" name="Rectangle 3"/>
          <p:cNvSpPr>
            <a:spLocks noGrp="1" noChangeArrowheads="1"/>
          </p:cNvSpPr>
          <p:nvPr>
            <p:ph idx="1"/>
          </p:nvPr>
        </p:nvSpPr>
        <p:spPr>
          <a:xfrm>
            <a:off x="0" y="2166208"/>
            <a:ext cx="8772525" cy="5499100"/>
          </a:xfrm>
        </p:spPr>
        <p:txBody>
          <a:bodyPr lIns="82058" tIns="41029" rIns="82058" bIns="41029">
            <a:normAutofit/>
          </a:bodyPr>
          <a:lstStyle/>
          <a:p>
            <a:pPr lvl="1">
              <a:buClrTx/>
              <a:buFont typeface="Arial" pitchFamily="34" charset="0"/>
              <a:buChar char="•"/>
            </a:pPr>
            <a:r>
              <a:rPr lang="en-US" altLang="en-US" sz="2800" dirty="0">
                <a:latin typeface="Arial" panose="020B0604020202020204" pitchFamily="34" charset="0"/>
              </a:rPr>
              <a:t>If you enroll in a Medicare Advantage plan when you first enroll in Medicare part B at age 65</a:t>
            </a:r>
            <a:endParaRPr lang="en-US" altLang="en-US" sz="2800" dirty="0">
              <a:solidFill>
                <a:schemeClr val="tx2"/>
              </a:solidFill>
              <a:latin typeface="Arial" panose="020B0604020202020204" pitchFamily="34" charset="0"/>
            </a:endParaRPr>
          </a:p>
          <a:p>
            <a:pPr lvl="1" algn="ctr" eaLnBrk="1" hangingPunct="1">
              <a:buClrTx/>
              <a:buNone/>
            </a:pPr>
            <a:r>
              <a:rPr lang="en-US" altLang="en-US" sz="2800" dirty="0">
                <a:solidFill>
                  <a:schemeClr val="tx2"/>
                </a:solidFill>
                <a:latin typeface="Arial" panose="020B0604020202020204" pitchFamily="34" charset="0"/>
              </a:rPr>
              <a:t>AND</a:t>
            </a:r>
          </a:p>
          <a:p>
            <a:pPr lvl="1">
              <a:buClrTx/>
              <a:buFont typeface="Arial" pitchFamily="34" charset="0"/>
              <a:buChar char="•"/>
            </a:pPr>
            <a:r>
              <a:rPr lang="en-US" altLang="en-US" sz="2800" dirty="0">
                <a:latin typeface="Arial" panose="020B0604020202020204" pitchFamily="34" charset="0"/>
              </a:rPr>
              <a:t>You </a:t>
            </a:r>
            <a:r>
              <a:rPr lang="en-US" altLang="en-US" sz="2800" dirty="0" err="1">
                <a:latin typeface="Arial" panose="020B0604020202020204" pitchFamily="34" charset="0"/>
              </a:rPr>
              <a:t>disenroll</a:t>
            </a:r>
            <a:r>
              <a:rPr lang="en-US" altLang="en-US" sz="2800" dirty="0">
                <a:latin typeface="Arial" panose="020B0604020202020204" pitchFamily="34" charset="0"/>
              </a:rPr>
              <a:t> from the Medicare Advantage plan within 12 months</a:t>
            </a:r>
          </a:p>
          <a:p>
            <a:pPr lvl="1" algn="ctr" eaLnBrk="1" hangingPunct="1">
              <a:buClrTx/>
              <a:buNone/>
            </a:pPr>
            <a:r>
              <a:rPr lang="en-US" altLang="en-US" sz="2800" dirty="0">
                <a:solidFill>
                  <a:schemeClr val="tx2"/>
                </a:solidFill>
                <a:latin typeface="Arial" panose="020B0604020202020204" pitchFamily="34" charset="0"/>
              </a:rPr>
              <a:t>THEN</a:t>
            </a:r>
          </a:p>
          <a:p>
            <a:pPr lvl="1">
              <a:buClrTx/>
              <a:buFont typeface="Arial" pitchFamily="34" charset="0"/>
              <a:buChar char="•"/>
            </a:pPr>
            <a:r>
              <a:rPr lang="en-US" altLang="en-US" sz="2800" dirty="0">
                <a:latin typeface="Arial" panose="020B0604020202020204" pitchFamily="34" charset="0"/>
              </a:rPr>
              <a:t>You will be able to get a Medicare Supplement without answering health questions</a:t>
            </a:r>
          </a:p>
          <a:p>
            <a:pPr lvl="1" eaLnBrk="1" hangingPunct="1">
              <a:buClrTx/>
              <a:buFont typeface="Arial" pitchFamily="34" charset="0"/>
              <a:buChar char="•"/>
            </a:pPr>
            <a:endParaRPr lang="en-US" altLang="en-US" sz="2800" dirty="0">
              <a:latin typeface="Arial" panose="020B0604020202020204" pitchFamily="34" charset="0"/>
            </a:endParaRPr>
          </a:p>
        </p:txBody>
      </p:sp>
    </p:spTree>
    <p:custDataLst>
      <p:tags r:id="rId1"/>
    </p:custDataLst>
    <p:extLst>
      <p:ext uri="{BB962C8B-B14F-4D97-AF65-F5344CB8AC3E}">
        <p14:creationId xmlns:p14="http://schemas.microsoft.com/office/powerpoint/2010/main" val="24094365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98263"/>
            <a:ext cx="8858250" cy="1028787"/>
          </a:xfrm>
        </p:spPr>
        <p:txBody>
          <a:bodyPr>
            <a:normAutofit/>
          </a:bodyPr>
          <a:lstStyle/>
          <a:p>
            <a:pPr algn="ctr"/>
            <a:r>
              <a:rPr lang="en-US" sz="3700" dirty="0">
                <a:latin typeface="+mn-lt"/>
              </a:rPr>
              <a:t>Medicare Cost Plans - another alternative</a:t>
            </a:r>
          </a:p>
        </p:txBody>
      </p:sp>
      <p:sp>
        <p:nvSpPr>
          <p:cNvPr id="3" name="Content Placeholder 2"/>
          <p:cNvSpPr>
            <a:spLocks noGrp="1"/>
          </p:cNvSpPr>
          <p:nvPr>
            <p:ph idx="1"/>
          </p:nvPr>
        </p:nvSpPr>
        <p:spPr>
          <a:xfrm>
            <a:off x="257175" y="1234899"/>
            <a:ext cx="7913730" cy="5526175"/>
          </a:xfrm>
        </p:spPr>
        <p:txBody>
          <a:bodyPr>
            <a:normAutofit fontScale="92500" lnSpcReduction="10000"/>
          </a:bodyPr>
          <a:lstStyle/>
          <a:p>
            <a:r>
              <a:rPr lang="en-US" sz="2800" dirty="0"/>
              <a:t>Similar to Medicare Advantage Plans</a:t>
            </a:r>
          </a:p>
          <a:p>
            <a:r>
              <a:rPr lang="en-US" sz="2800" dirty="0"/>
              <a:t>Must live in the plan’s service area</a:t>
            </a:r>
          </a:p>
          <a:p>
            <a:r>
              <a:rPr lang="en-US" sz="2800" dirty="0"/>
              <a:t>Must be enrolled in Part A and Part B</a:t>
            </a:r>
          </a:p>
          <a:p>
            <a:r>
              <a:rPr lang="en-US" sz="2800" dirty="0"/>
              <a:t>Cannot have ESRD</a:t>
            </a:r>
          </a:p>
          <a:p>
            <a:r>
              <a:rPr lang="en-US" sz="2800" dirty="0"/>
              <a:t>Covers Part A and Part B services </a:t>
            </a:r>
          </a:p>
          <a:p>
            <a:r>
              <a:rPr lang="en-US" sz="2800" dirty="0"/>
              <a:t>Networks: </a:t>
            </a:r>
          </a:p>
          <a:p>
            <a:pPr lvl="1"/>
            <a:r>
              <a:rPr lang="en-US" sz="2800" b="1" dirty="0"/>
              <a:t>In-Network providers </a:t>
            </a:r>
            <a:r>
              <a:rPr lang="en-US" sz="2800" dirty="0"/>
              <a:t>- usually, you pay nothing for Medicare Part A and B covered services </a:t>
            </a:r>
          </a:p>
          <a:p>
            <a:pPr marL="342900" lvl="1" indent="0">
              <a:buNone/>
            </a:pPr>
            <a:endParaRPr lang="en-US" sz="400" dirty="0"/>
          </a:p>
          <a:p>
            <a:pPr lvl="1"/>
            <a:r>
              <a:rPr lang="en-US" sz="2800" b="1" dirty="0"/>
              <a:t>Out-of-network providers </a:t>
            </a:r>
            <a:r>
              <a:rPr lang="en-US" sz="2800" dirty="0"/>
              <a:t>- covered under Original Medicare and you pay the Part A and B deductibles and coinsurance/copays</a:t>
            </a:r>
          </a:p>
          <a:p>
            <a:r>
              <a:rPr lang="en-US" sz="2800" dirty="0"/>
              <a:t>No drug benefit, you can buy a Part D drug plan </a:t>
            </a:r>
          </a:p>
          <a:p>
            <a:r>
              <a:rPr lang="en-US" sz="2800" dirty="0"/>
              <a:t>May cover some additional benefits </a:t>
            </a:r>
          </a:p>
          <a:p>
            <a:pPr marL="0" indent="0">
              <a:buNone/>
            </a:pPr>
            <a:endParaRPr lang="en-US" sz="2800" dirty="0"/>
          </a:p>
          <a:p>
            <a:pPr marL="119062" indent="0">
              <a:buNone/>
            </a:pPr>
            <a:endParaRPr lang="en-US" dirty="0"/>
          </a:p>
        </p:txBody>
      </p:sp>
    </p:spTree>
    <p:custDataLst>
      <p:tags r:id="rId1"/>
    </p:custDataLst>
    <p:extLst>
      <p:ext uri="{BB962C8B-B14F-4D97-AF65-F5344CB8AC3E}">
        <p14:creationId xmlns:p14="http://schemas.microsoft.com/office/powerpoint/2010/main" val="31435386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352857"/>
            <a:ext cx="8375650" cy="746982"/>
          </a:xfrm>
        </p:spPr>
        <p:txBody>
          <a:bodyPr>
            <a:normAutofit/>
          </a:bodyPr>
          <a:lstStyle/>
          <a:p>
            <a:pPr algn="ctr"/>
            <a:r>
              <a:rPr lang="en-US" altLang="en-US" sz="4400" dirty="0">
                <a:latin typeface="Arial" panose="020B0604020202020204" pitchFamily="34" charset="0"/>
              </a:rPr>
              <a:t>Set up a Medicare Account</a:t>
            </a:r>
            <a:endParaRPr lang="en-US" sz="4400" dirty="0">
              <a:latin typeface="+mn-lt"/>
            </a:endParaRPr>
          </a:p>
        </p:txBody>
      </p:sp>
      <p:sp>
        <p:nvSpPr>
          <p:cNvPr id="3" name="Content Placeholder 2"/>
          <p:cNvSpPr>
            <a:spLocks noGrp="1"/>
          </p:cNvSpPr>
          <p:nvPr>
            <p:ph idx="1"/>
          </p:nvPr>
        </p:nvSpPr>
        <p:spPr>
          <a:xfrm>
            <a:off x="384175" y="1387730"/>
            <a:ext cx="8858250" cy="5334000"/>
          </a:xfrm>
        </p:spPr>
        <p:txBody>
          <a:bodyPr>
            <a:normAutofit/>
          </a:bodyPr>
          <a:lstStyle/>
          <a:p>
            <a:r>
              <a:rPr lang="en-US" sz="3200" dirty="0"/>
              <a:t>Free, online service</a:t>
            </a:r>
          </a:p>
          <a:p>
            <a:r>
              <a:rPr lang="en-US" sz="3200" dirty="0"/>
              <a:t>Track Original Medicare claims </a:t>
            </a:r>
          </a:p>
          <a:p>
            <a:r>
              <a:rPr lang="en-US" sz="3200" dirty="0"/>
              <a:t>View or get copies of your Medicare Summary Notices</a:t>
            </a:r>
          </a:p>
          <a:p>
            <a:r>
              <a:rPr lang="en-US" sz="3200" dirty="0"/>
              <a:t>Check your Part B deductible status</a:t>
            </a:r>
          </a:p>
          <a:p>
            <a:r>
              <a:rPr lang="en-US" sz="3200" dirty="0"/>
              <a:t>Manage your drug list and pharmacy information</a:t>
            </a:r>
          </a:p>
          <a:p>
            <a:r>
              <a:rPr lang="en-US" sz="3200" dirty="0"/>
              <a:t>View eligibility information</a:t>
            </a:r>
          </a:p>
          <a:p>
            <a:r>
              <a:rPr lang="en-US" sz="3200" dirty="0"/>
              <a:t>Track preventive services you can use</a:t>
            </a:r>
          </a:p>
          <a:p>
            <a:pPr marL="119062" indent="0">
              <a:buNone/>
            </a:pPr>
            <a:endParaRPr lang="en-US" dirty="0"/>
          </a:p>
        </p:txBody>
      </p:sp>
    </p:spTree>
    <p:custDataLst>
      <p:tags r:id="rId1"/>
    </p:custDataLst>
    <p:extLst>
      <p:ext uri="{BB962C8B-B14F-4D97-AF65-F5344CB8AC3E}">
        <p14:creationId xmlns:p14="http://schemas.microsoft.com/office/powerpoint/2010/main" val="9188683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4714" y="713610"/>
            <a:ext cx="8458200" cy="685800"/>
          </a:xfrm>
        </p:spPr>
        <p:txBody>
          <a:bodyPr>
            <a:noAutofit/>
          </a:bodyPr>
          <a:lstStyle/>
          <a:p>
            <a:pPr algn="ctr" eaLnBrk="1" hangingPunct="1"/>
            <a:r>
              <a:rPr lang="en-US" altLang="en-US" sz="4400" dirty="0">
                <a:latin typeface="Arial" panose="020B0604020202020204" pitchFamily="34" charset="0"/>
                <a:cs typeface="Arial" panose="020B0604020202020204" pitchFamily="34" charset="0"/>
              </a:rPr>
              <a:t>Volunteering for SHIIP/ SMP </a:t>
            </a:r>
          </a:p>
        </p:txBody>
      </p:sp>
      <p:sp>
        <p:nvSpPr>
          <p:cNvPr id="144387" name="Rectangle 3"/>
          <p:cNvSpPr>
            <a:spLocks noGrp="1" noChangeArrowheads="1"/>
          </p:cNvSpPr>
          <p:nvPr>
            <p:ph idx="1"/>
          </p:nvPr>
        </p:nvSpPr>
        <p:spPr>
          <a:xfrm>
            <a:off x="495300" y="1948245"/>
            <a:ext cx="8153400" cy="4724400"/>
          </a:xfrm>
        </p:spPr>
        <p:txBody>
          <a:bodyPr>
            <a:normAutofit/>
          </a:bodyPr>
          <a:lstStyle/>
          <a:p>
            <a:pPr>
              <a:spcBef>
                <a:spcPct val="50000"/>
              </a:spcBef>
              <a:buClrTx/>
              <a:buFont typeface="Arial" panose="020B0604020202020204" pitchFamily="34" charset="0"/>
              <a:buChar char="•"/>
            </a:pPr>
            <a:r>
              <a:rPr lang="en-US" altLang="en-US" sz="2800" dirty="0">
                <a:latin typeface="Arial" panose="020B0604020202020204" pitchFamily="34" charset="0"/>
              </a:rPr>
              <a:t>A challenging and rewarding opportunity to help Iowans on Medicare</a:t>
            </a:r>
          </a:p>
          <a:p>
            <a:pPr>
              <a:spcBef>
                <a:spcPct val="50000"/>
              </a:spcBef>
              <a:buClrTx/>
              <a:buFont typeface="Arial" panose="020B0604020202020204" pitchFamily="34" charset="0"/>
              <a:buChar char="•"/>
            </a:pPr>
            <a:r>
              <a:rPr lang="en-US" altLang="en-US" sz="2800" dirty="0">
                <a:latin typeface="Arial" panose="020B0604020202020204" pitchFamily="34" charset="0"/>
              </a:rPr>
              <a:t>Be a counselor, computer volunteer, member of our speakers bureau/help promote SHIIP/ SMP</a:t>
            </a:r>
          </a:p>
          <a:p>
            <a:pPr>
              <a:spcBef>
                <a:spcPct val="50000"/>
              </a:spcBef>
              <a:buClrTx/>
              <a:buFont typeface="Arial" panose="020B0604020202020204" pitchFamily="34" charset="0"/>
              <a:buChar char="•"/>
            </a:pPr>
            <a:r>
              <a:rPr lang="en-US" altLang="en-US" sz="2800" dirty="0">
                <a:latin typeface="Arial" panose="020B0604020202020204" pitchFamily="34" charset="0"/>
              </a:rPr>
              <a:t>For more information call SHIIP/ SMP at            </a:t>
            </a:r>
            <a:r>
              <a:rPr lang="en-US" altLang="en-US" sz="2800" b="1" dirty="0">
                <a:solidFill>
                  <a:schemeClr val="tx2"/>
                </a:solidFill>
                <a:latin typeface="Arial" panose="020B0604020202020204" pitchFamily="34" charset="0"/>
              </a:rPr>
              <a:t>1-800-351-4664</a:t>
            </a:r>
          </a:p>
          <a:p>
            <a:pPr eaLnBrk="1" hangingPunct="1">
              <a:buClrTx/>
              <a:buFont typeface="Arial" pitchFamily="34" charset="0"/>
              <a:buChar char="•"/>
            </a:pPr>
            <a:endParaRPr lang="en-US" altLang="en-US" sz="2800" b="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528260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40832" y="508920"/>
            <a:ext cx="8458200" cy="685799"/>
          </a:xfrm>
          <a:noFill/>
        </p:spPr>
        <p:txBody>
          <a:bodyPr lIns="92075" tIns="46038" rIns="92075" bIns="46038">
            <a:noAutofit/>
          </a:bodyPr>
          <a:lstStyle/>
          <a:p>
            <a:pPr algn="ctr" eaLnBrk="1" hangingPunct="1"/>
            <a:r>
              <a:rPr lang="en-US" altLang="en-US" sz="4400" dirty="0">
                <a:latin typeface="Arial" panose="020B0604020202020204" pitchFamily="34" charset="0"/>
                <a:cs typeface="Arial" panose="020B0604020202020204" pitchFamily="34" charset="0"/>
              </a:rPr>
              <a:t>Contacting SHIIP/ SMP </a:t>
            </a:r>
          </a:p>
        </p:txBody>
      </p:sp>
      <p:sp>
        <p:nvSpPr>
          <p:cNvPr id="154627" name="Rectangle 3"/>
          <p:cNvSpPr>
            <a:spLocks noGrp="1" noChangeArrowheads="1"/>
          </p:cNvSpPr>
          <p:nvPr>
            <p:ph idx="1"/>
          </p:nvPr>
        </p:nvSpPr>
        <p:spPr>
          <a:xfrm>
            <a:off x="464858" y="1701800"/>
            <a:ext cx="8489773" cy="3598058"/>
          </a:xfrm>
          <a:noFill/>
        </p:spPr>
        <p:txBody>
          <a:bodyPr lIns="92075" tIns="46038" rIns="92075" bIns="46038">
            <a:normAutofit fontScale="85000" lnSpcReduction="20000"/>
          </a:bodyPr>
          <a:lstStyle/>
          <a:p>
            <a:pPr eaLnBrk="1" hangingPunct="1">
              <a:lnSpc>
                <a:spcPct val="90000"/>
              </a:lnSpc>
              <a:tabLst>
                <a:tab pos="2343150" algn="l"/>
              </a:tabLst>
            </a:pPr>
            <a:r>
              <a:rPr lang="en-US" altLang="en-US" sz="2800" b="0" dirty="0">
                <a:latin typeface="Arial" panose="020B0604020202020204" pitchFamily="34" charset="0"/>
                <a:cs typeface="Arial" panose="020B0604020202020204" pitchFamily="34" charset="0"/>
              </a:rPr>
              <a:t>Statewide: 1-800-351-4664</a:t>
            </a:r>
          </a:p>
          <a:p>
            <a:pPr eaLnBrk="1" hangingPunct="1">
              <a:lnSpc>
                <a:spcPct val="90000"/>
              </a:lnSpc>
              <a:spcBef>
                <a:spcPct val="0"/>
              </a:spcBef>
              <a:spcAft>
                <a:spcPct val="30000"/>
              </a:spcAft>
              <a:buFont typeface="Wingdings" panose="05000000000000000000" pitchFamily="2" charset="2"/>
              <a:buNone/>
              <a:tabLst>
                <a:tab pos="2343150" algn="l"/>
              </a:tabLst>
            </a:pPr>
            <a:r>
              <a:rPr lang="en-US" altLang="en-US" sz="2800" b="0" dirty="0">
                <a:latin typeface="Arial" panose="020B0604020202020204" pitchFamily="34" charset="0"/>
                <a:cs typeface="Arial" panose="020B0604020202020204" pitchFamily="34" charset="0"/>
              </a:rPr>
              <a:t>	(TTY 1-800-735-2942) </a:t>
            </a:r>
          </a:p>
          <a:p>
            <a:pPr eaLnBrk="1" hangingPunct="1">
              <a:lnSpc>
                <a:spcPct val="90000"/>
              </a:lnSpc>
              <a:spcBef>
                <a:spcPct val="0"/>
              </a:spcBef>
              <a:spcAft>
                <a:spcPct val="60000"/>
              </a:spcAft>
              <a:tabLst>
                <a:tab pos="2343150" algn="l"/>
              </a:tabLst>
            </a:pPr>
            <a:r>
              <a:rPr lang="en-US" altLang="en-US" sz="2800" b="0" dirty="0">
                <a:latin typeface="Arial" panose="020B0604020202020204" pitchFamily="34" charset="0"/>
                <a:cs typeface="Arial" panose="020B0604020202020204" pitchFamily="34" charset="0"/>
              </a:rPr>
              <a:t>Website:  shiip.iowa.gov</a:t>
            </a:r>
          </a:p>
          <a:p>
            <a:pPr eaLnBrk="1" hangingPunct="1">
              <a:lnSpc>
                <a:spcPct val="90000"/>
              </a:lnSpc>
              <a:spcBef>
                <a:spcPct val="0"/>
              </a:spcBef>
              <a:spcAft>
                <a:spcPct val="60000"/>
              </a:spcAft>
              <a:tabLst>
                <a:tab pos="2343150" algn="l"/>
              </a:tabLst>
            </a:pPr>
            <a:r>
              <a:rPr lang="en-US" altLang="en-US" sz="2800" b="0" dirty="0">
                <a:latin typeface="Arial" panose="020B0604020202020204" pitchFamily="34" charset="0"/>
                <a:cs typeface="Arial" panose="020B0604020202020204" pitchFamily="34" charset="0"/>
              </a:rPr>
              <a:t>E-mail: shiip@iid.iowa.gov</a:t>
            </a:r>
          </a:p>
          <a:p>
            <a:pPr eaLnBrk="1" hangingPunct="1">
              <a:lnSpc>
                <a:spcPct val="90000"/>
              </a:lnSpc>
              <a:spcBef>
                <a:spcPct val="0"/>
              </a:spcBef>
              <a:spcAft>
                <a:spcPct val="60000"/>
              </a:spcAft>
              <a:tabLst>
                <a:tab pos="2343150" algn="l"/>
              </a:tabLst>
            </a:pPr>
            <a:r>
              <a:rPr lang="en-US" altLang="en-US" sz="2800" b="0" dirty="0">
                <a:latin typeface="Arial" panose="020B0604020202020204" pitchFamily="34" charset="0"/>
                <a:cs typeface="Arial" panose="020B0604020202020204" pitchFamily="34" charset="0"/>
              </a:rPr>
              <a:t>Your Local SHIIP/SMP:	</a:t>
            </a:r>
          </a:p>
          <a:p>
            <a:pPr eaLnBrk="1" hangingPunct="1">
              <a:lnSpc>
                <a:spcPct val="90000"/>
              </a:lnSpc>
              <a:spcBef>
                <a:spcPct val="0"/>
              </a:spcBef>
              <a:spcAft>
                <a:spcPct val="60000"/>
              </a:spcAft>
              <a:buFont typeface="Wingdings" panose="05000000000000000000" pitchFamily="2" charset="2"/>
              <a:buNone/>
              <a:tabLst>
                <a:tab pos="2343150" algn="l"/>
              </a:tabLst>
            </a:pPr>
            <a:r>
              <a:rPr lang="en-US" altLang="en-US" sz="2800" b="0" dirty="0">
                <a:latin typeface="Arial" panose="020B0604020202020204" pitchFamily="34" charset="0"/>
                <a:cs typeface="Arial" panose="020B0604020202020204" pitchFamily="34" charset="0"/>
              </a:rPr>
              <a:t>    </a:t>
            </a:r>
            <a:r>
              <a:rPr lang="en-US" altLang="en-US" sz="2800" b="1" dirty="0">
                <a:solidFill>
                  <a:schemeClr val="tx2"/>
                </a:solidFill>
                <a:latin typeface="Arial" panose="020B0604020202020204" pitchFamily="34" charset="0"/>
                <a:cs typeface="Arial" panose="020B0604020202020204" pitchFamily="34" charset="0"/>
              </a:rPr>
              <a:t>Site Name</a:t>
            </a:r>
          </a:p>
          <a:p>
            <a:pPr eaLnBrk="1" hangingPunct="1">
              <a:lnSpc>
                <a:spcPct val="90000"/>
              </a:lnSpc>
              <a:spcBef>
                <a:spcPct val="0"/>
              </a:spcBef>
              <a:spcAft>
                <a:spcPct val="60000"/>
              </a:spcAft>
              <a:buFont typeface="Wingdings" panose="05000000000000000000" pitchFamily="2" charset="2"/>
              <a:buNone/>
              <a:tabLst>
                <a:tab pos="2343150" algn="l"/>
              </a:tabLst>
            </a:pPr>
            <a:r>
              <a:rPr lang="en-US" altLang="en-US" sz="2800" b="1" dirty="0">
                <a:solidFill>
                  <a:schemeClr val="tx2"/>
                </a:solidFill>
                <a:latin typeface="Arial" panose="020B0604020202020204" pitchFamily="34" charset="0"/>
                <a:cs typeface="Arial" panose="020B0604020202020204" pitchFamily="34" charset="0"/>
              </a:rPr>
              <a:t>       Phone number</a:t>
            </a:r>
          </a:p>
          <a:p>
            <a:pPr eaLnBrk="1" hangingPunct="1">
              <a:lnSpc>
                <a:spcPct val="90000"/>
              </a:lnSpc>
              <a:spcBef>
                <a:spcPct val="0"/>
              </a:spcBef>
              <a:spcAft>
                <a:spcPct val="60000"/>
              </a:spcAft>
              <a:buFont typeface="Wingdings" panose="05000000000000000000" pitchFamily="2" charset="2"/>
              <a:buNone/>
              <a:tabLst>
                <a:tab pos="2343150" algn="l"/>
              </a:tabLst>
            </a:pPr>
            <a:r>
              <a:rPr lang="en-US" altLang="en-US" sz="2800" b="1" dirty="0">
                <a:solidFill>
                  <a:schemeClr val="tx2"/>
                </a:solidFill>
                <a:latin typeface="Arial" panose="020B0604020202020204" pitchFamily="34" charset="0"/>
                <a:cs typeface="Arial" panose="020B0604020202020204" pitchFamily="34" charset="0"/>
              </a:rPr>
              <a:t>    </a:t>
            </a:r>
            <a:endParaRPr lang="en-US" altLang="en-US" sz="2800" dirty="0">
              <a:solidFill>
                <a:schemeClr val="tx2"/>
              </a:solidFill>
              <a:latin typeface="Arial" panose="020B0604020202020204" pitchFamily="34" charset="0"/>
              <a:cs typeface="Arial" panose="020B0604020202020204" pitchFamily="34" charset="0"/>
            </a:endParaRPr>
          </a:p>
        </p:txBody>
      </p:sp>
      <p:pic>
        <p:nvPicPr>
          <p:cNvPr id="154629" name="Picture 30" descr="Facebook_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1100" y="6022123"/>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1701800"/>
            <a:ext cx="2960232" cy="2974960"/>
          </a:xfrm>
          <a:prstGeom prst="rect">
            <a:avLst/>
          </a:prstGeom>
        </p:spPr>
      </p:pic>
      <p:sp>
        <p:nvSpPr>
          <p:cNvPr id="3" name="TextBox 2">
            <a:extLst>
              <a:ext uri="{FF2B5EF4-FFF2-40B4-BE49-F238E27FC236}">
                <a16:creationId xmlns:a16="http://schemas.microsoft.com/office/drawing/2014/main" xmlns="" id="{695028C0-FA69-496B-B5ED-69B353B41791}"/>
              </a:ext>
            </a:extLst>
          </p:cNvPr>
          <p:cNvSpPr txBox="1"/>
          <p:nvPr/>
        </p:nvSpPr>
        <p:spPr>
          <a:xfrm>
            <a:off x="5537200" y="6279208"/>
            <a:ext cx="2628900" cy="341632"/>
          </a:xfrm>
          <a:prstGeom prst="rect">
            <a:avLst/>
          </a:prstGeom>
          <a:noFill/>
        </p:spPr>
        <p:txBody>
          <a:bodyPr wrap="square" rtlCol="0">
            <a:spAutoFit/>
          </a:bodyPr>
          <a:lstStyle/>
          <a:p>
            <a:pPr>
              <a:lnSpc>
                <a:spcPct val="90000"/>
              </a:lnSpc>
              <a:buNone/>
              <a:tabLst>
                <a:tab pos="2343150" algn="l"/>
              </a:tabLst>
            </a:pPr>
            <a:r>
              <a:rPr lang="en-US" altLang="en-US" dirty="0">
                <a:solidFill>
                  <a:schemeClr val="tx2"/>
                </a:solidFill>
                <a:cs typeface="Arial" panose="020B0604020202020204" pitchFamily="34" charset="0"/>
              </a:rPr>
              <a:t>Like us on Facebook</a:t>
            </a:r>
          </a:p>
        </p:txBody>
      </p:sp>
    </p:spTree>
    <p:custDataLst>
      <p:tags r:id="rId1"/>
    </p:custDataLst>
    <p:extLst>
      <p:ext uri="{BB962C8B-B14F-4D97-AF65-F5344CB8AC3E}">
        <p14:creationId xmlns:p14="http://schemas.microsoft.com/office/powerpoint/2010/main" val="4352510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24188"/>
            <a:ext cx="8077200" cy="682389"/>
          </a:xfrm>
        </p:spPr>
        <p:txBody>
          <a:bodyPr>
            <a:noAutofit/>
          </a:bodyPr>
          <a:lstStyle/>
          <a:p>
            <a:r>
              <a:rPr lang="en-US" sz="4400" b="1" dirty="0"/>
              <a:t>Please complete an evaluation</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41" y="2588412"/>
            <a:ext cx="2709295" cy="4269588"/>
          </a:xfrm>
          <a:prstGeom prst="rect">
            <a:avLst/>
          </a:prstGeom>
        </p:spPr>
      </p:pic>
      <p:pic>
        <p:nvPicPr>
          <p:cNvPr id="3" name="Picture 2">
            <a:extLst>
              <a:ext uri="{FF2B5EF4-FFF2-40B4-BE49-F238E27FC236}">
                <a16:creationId xmlns:a16="http://schemas.microsoft.com/office/drawing/2014/main" xmlns="" id="{09049DEF-A19D-4E01-832B-AFBE7AEAEC62}"/>
              </a:ext>
            </a:extLst>
          </p:cNvPr>
          <p:cNvPicPr>
            <a:picLocks noChangeAspect="1"/>
          </p:cNvPicPr>
          <p:nvPr/>
        </p:nvPicPr>
        <p:blipFill rotWithShape="1">
          <a:blip r:embed="rId6"/>
          <a:srcRect l="2608" t="2877" r="3961"/>
          <a:stretch/>
        </p:blipFill>
        <p:spPr>
          <a:xfrm>
            <a:off x="2973590" y="983812"/>
            <a:ext cx="4303744" cy="5841534"/>
          </a:xfrm>
          <a:prstGeom prst="rect">
            <a:avLst/>
          </a:prstGeom>
          <a:ln w="38100">
            <a:solidFill>
              <a:schemeClr val="tx1"/>
            </a:solidFill>
          </a:ln>
        </p:spPr>
      </p:pic>
    </p:spTree>
    <p:custDataLst>
      <p:tags r:id="rId1"/>
    </p:custDataLst>
    <p:extLst>
      <p:ext uri="{BB962C8B-B14F-4D97-AF65-F5344CB8AC3E}">
        <p14:creationId xmlns:p14="http://schemas.microsoft.com/office/powerpoint/2010/main" val="4209728677"/>
      </p:ext>
    </p:extLst>
  </p:cSld>
  <p:clrMapOvr>
    <a:masterClrMapping/>
  </p:clrMapOvr>
  <mc:AlternateContent xmlns:mc="http://schemas.openxmlformats.org/markup-compatibility/2006" xmlns:p14="http://schemas.microsoft.com/office/powerpoint/2010/main">
    <mc:Choice Requires="p14">
      <p:transition spd="slow" p14:dur="2000" advTm="23184"/>
    </mc:Choice>
    <mc:Fallback xmlns="">
      <p:transition spd="slow" advTm="23184"/>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66E59A-E2F1-3C4D-878F-97B4F757F6EE}"/>
              </a:ext>
            </a:extLst>
          </p:cNvPr>
          <p:cNvSpPr>
            <a:spLocks noGrp="1"/>
          </p:cNvSpPr>
          <p:nvPr>
            <p:ph type="title"/>
          </p:nvPr>
        </p:nvSpPr>
        <p:spPr>
          <a:xfrm>
            <a:off x="3101548" y="1733918"/>
            <a:ext cx="4470400" cy="2845404"/>
          </a:xfrm>
        </p:spPr>
        <p:txBody>
          <a:bodyPr>
            <a:normAutofit/>
          </a:bodyPr>
          <a:lstStyle/>
          <a:p>
            <a:r>
              <a:rPr lang="en-US" sz="5000" b="1" dirty="0"/>
              <a:t>Thank you!</a:t>
            </a:r>
          </a:p>
        </p:txBody>
      </p:sp>
    </p:spTree>
    <p:custDataLst>
      <p:tags r:id="rId1"/>
    </p:custDataLst>
    <p:extLst>
      <p:ext uri="{BB962C8B-B14F-4D97-AF65-F5344CB8AC3E}">
        <p14:creationId xmlns:p14="http://schemas.microsoft.com/office/powerpoint/2010/main" val="3011444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3943"/>
            <a:ext cx="8859795" cy="676275"/>
          </a:xfrm>
          <a:noFill/>
        </p:spPr>
        <p:txBody>
          <a:bodyPr>
            <a:noAutofit/>
          </a:bodyPr>
          <a:lstStyle/>
          <a:p>
            <a:pPr algn="ctr"/>
            <a:r>
              <a:rPr lang="en-US" altLang="en-US" sz="4800" dirty="0">
                <a:latin typeface="Arial" panose="020B0604020202020204" pitchFamily="34" charset="0"/>
              </a:rPr>
              <a:t>I will work past age 65 </a:t>
            </a:r>
            <a:endParaRPr lang="en-US" sz="4800" dirty="0"/>
          </a:p>
        </p:txBody>
      </p:sp>
      <p:sp>
        <p:nvSpPr>
          <p:cNvPr id="3" name="Content Placeholder 2"/>
          <p:cNvSpPr>
            <a:spLocks noGrp="1"/>
          </p:cNvSpPr>
          <p:nvPr>
            <p:ph idx="1"/>
          </p:nvPr>
        </p:nvSpPr>
        <p:spPr>
          <a:xfrm>
            <a:off x="716692" y="1576368"/>
            <a:ext cx="7312003" cy="4814166"/>
          </a:xfrm>
        </p:spPr>
        <p:txBody>
          <a:bodyPr>
            <a:normAutofit/>
          </a:bodyPr>
          <a:lstStyle/>
          <a:p>
            <a:pPr marL="0" indent="0">
              <a:buNone/>
            </a:pPr>
            <a:r>
              <a:rPr lang="en-US" sz="2600" b="0" dirty="0"/>
              <a:t>For purposes of enrolling in Medicare, “work” means:</a:t>
            </a:r>
          </a:p>
          <a:p>
            <a:pPr marL="0" indent="0">
              <a:buNone/>
            </a:pPr>
            <a:endParaRPr lang="en-US" sz="2600" b="0" dirty="0"/>
          </a:p>
          <a:p>
            <a:pPr marL="0" indent="0">
              <a:buNone/>
            </a:pPr>
            <a:r>
              <a:rPr lang="en-US" sz="2600" b="0" dirty="0"/>
              <a:t>In the month in which you turn 65 </a:t>
            </a:r>
          </a:p>
          <a:p>
            <a:pPr marL="457200" indent="-457200">
              <a:buFont typeface="Arial" panose="020B0604020202020204" pitchFamily="34" charset="0"/>
              <a:buChar char="•"/>
            </a:pPr>
            <a:r>
              <a:rPr lang="en-US" sz="2600" b="0" dirty="0"/>
              <a:t>You are </a:t>
            </a:r>
            <a:r>
              <a:rPr lang="en-US" sz="2600" b="1" dirty="0"/>
              <a:t>actively</a:t>
            </a:r>
            <a:r>
              <a:rPr lang="en-US" sz="2600" b="0" dirty="0"/>
              <a:t> working for an employer </a:t>
            </a:r>
            <a:r>
              <a:rPr lang="en-US" sz="2600" b="1" dirty="0"/>
              <a:t>who provides you with group health insurance </a:t>
            </a:r>
            <a:r>
              <a:rPr lang="en-US" sz="2600" dirty="0"/>
              <a:t>or</a:t>
            </a:r>
          </a:p>
          <a:p>
            <a:pPr marL="0" indent="0" algn="ctr">
              <a:buNone/>
            </a:pPr>
            <a:r>
              <a:rPr lang="en-US" sz="1600" b="0" dirty="0"/>
              <a:t> </a:t>
            </a:r>
          </a:p>
          <a:p>
            <a:pPr marL="457200" indent="-457200">
              <a:buFont typeface="Arial" panose="020B0604020202020204" pitchFamily="34" charset="0"/>
              <a:buChar char="•"/>
            </a:pPr>
            <a:r>
              <a:rPr lang="en-US" sz="2600" b="0" dirty="0"/>
              <a:t>Your spouse is </a:t>
            </a:r>
            <a:r>
              <a:rPr lang="en-US" sz="2600" b="1" dirty="0"/>
              <a:t>actively</a:t>
            </a:r>
            <a:r>
              <a:rPr lang="en-US" sz="2600" b="0" dirty="0"/>
              <a:t> working for an employer who </a:t>
            </a:r>
            <a:r>
              <a:rPr lang="en-US" sz="2600" b="1" dirty="0"/>
              <a:t>provides group health insurance </a:t>
            </a:r>
            <a:r>
              <a:rPr lang="en-US" sz="2600" b="0" dirty="0"/>
              <a:t>which covers you</a:t>
            </a:r>
          </a:p>
          <a:p>
            <a:pPr marL="0" indent="0">
              <a:buNone/>
            </a:pPr>
            <a:endParaRPr lang="en-US" sz="2600" dirty="0"/>
          </a:p>
        </p:txBody>
      </p:sp>
      <p:sp>
        <p:nvSpPr>
          <p:cNvPr id="4" name="Content Placeholder 3"/>
          <p:cNvSpPr>
            <a:spLocks noGrp="1"/>
          </p:cNvSpPr>
          <p:nvPr>
            <p:ph sz="half" idx="4294967295"/>
          </p:nvPr>
        </p:nvSpPr>
        <p:spPr>
          <a:xfrm>
            <a:off x="5334000" y="6014721"/>
            <a:ext cx="1752600" cy="117791"/>
          </a:xfrm>
        </p:spPr>
        <p:txBody>
          <a:bodyPr>
            <a:normAutofit fontScale="25000" lnSpcReduction="20000"/>
          </a:bodyPr>
          <a:lstStyle/>
          <a:p>
            <a:endParaRPr lang="en-US" dirty="0"/>
          </a:p>
          <a:p>
            <a:endParaRPr lang="en-US" dirty="0"/>
          </a:p>
        </p:txBody>
      </p:sp>
    </p:spTree>
    <p:extLst>
      <p:ext uri="{BB962C8B-B14F-4D97-AF65-F5344CB8AC3E}">
        <p14:creationId xmlns:p14="http://schemas.microsoft.com/office/powerpoint/2010/main" val="190250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8919" y="505786"/>
            <a:ext cx="8262751" cy="685800"/>
          </a:xfrm>
          <a:noFill/>
        </p:spPr>
        <p:txBody>
          <a:bodyPr>
            <a:noAutofit/>
          </a:bodyPr>
          <a:lstStyle/>
          <a:p>
            <a:pPr algn="ctr" eaLnBrk="1" hangingPunct="1"/>
            <a:r>
              <a:rPr lang="en-US" altLang="en-US" sz="4400" dirty="0">
                <a:latin typeface="Arial" panose="020B0604020202020204" pitchFamily="34" charset="0"/>
              </a:rPr>
              <a:t>Are You Medicare-eligible &amp; You Or Your Spouse Work?</a:t>
            </a:r>
          </a:p>
        </p:txBody>
      </p:sp>
      <p:sp>
        <p:nvSpPr>
          <p:cNvPr id="31747" name="Rectangle 3"/>
          <p:cNvSpPr>
            <a:spLocks noGrp="1" noChangeArrowheads="1"/>
          </p:cNvSpPr>
          <p:nvPr>
            <p:ph type="body" sz="half" idx="1"/>
          </p:nvPr>
        </p:nvSpPr>
        <p:spPr>
          <a:xfrm>
            <a:off x="522890" y="1969564"/>
            <a:ext cx="8191500" cy="4636188"/>
          </a:xfrm>
        </p:spPr>
        <p:txBody>
          <a:bodyPr>
            <a:normAutofit/>
          </a:bodyPr>
          <a:lstStyle/>
          <a:p>
            <a:pPr marL="457200" indent="-457200" algn="ctr" eaLnBrk="1" hangingPunct="1">
              <a:lnSpc>
                <a:spcPct val="90000"/>
              </a:lnSpc>
              <a:spcBef>
                <a:spcPct val="0"/>
              </a:spcBef>
              <a:buFont typeface="Wingdings" panose="05000000000000000000" pitchFamily="2" charset="2"/>
              <a:buNone/>
            </a:pPr>
            <a:r>
              <a:rPr lang="en-US" altLang="en-US" sz="3200" u="sng" dirty="0">
                <a:cs typeface="Arial" panose="020B0604020202020204" pitchFamily="34" charset="0"/>
              </a:rPr>
              <a:t>Employer has 20 or more employees</a:t>
            </a:r>
          </a:p>
          <a:p>
            <a:pPr marL="457200" indent="-457200" algn="ctr" eaLnBrk="1" hangingPunct="1">
              <a:lnSpc>
                <a:spcPct val="90000"/>
              </a:lnSpc>
              <a:spcBef>
                <a:spcPct val="0"/>
              </a:spcBef>
              <a:buFont typeface="Wingdings" panose="05000000000000000000" pitchFamily="2" charset="2"/>
              <a:buNone/>
            </a:pPr>
            <a:endParaRPr lang="en-US" altLang="en-US" sz="2800" u="sng" dirty="0">
              <a:solidFill>
                <a:schemeClr val="hlink"/>
              </a:solidFill>
              <a:latin typeface="Arial" panose="020B0604020202020204" pitchFamily="34" charset="0"/>
              <a:cs typeface="Arial" panose="020B0604020202020204" pitchFamily="34" charset="0"/>
            </a:endParaRPr>
          </a:p>
          <a:p>
            <a:pPr eaLnBrk="1" hangingPunct="1">
              <a:lnSpc>
                <a:spcPct val="90000"/>
              </a:lnSpc>
              <a:spcBef>
                <a:spcPct val="0"/>
              </a:spcBef>
              <a:buClrTx/>
              <a:buFont typeface="Arial" panose="020B0604020202020204" pitchFamily="34" charset="0"/>
              <a:buChar char="•"/>
            </a:pPr>
            <a:r>
              <a:rPr lang="en-US" altLang="en-US" sz="2800" dirty="0">
                <a:cs typeface="Arial" panose="020B0604020202020204" pitchFamily="34" charset="0"/>
              </a:rPr>
              <a:t>Can continue on employer plan</a:t>
            </a:r>
          </a:p>
          <a:p>
            <a:pPr marL="0" indent="0" eaLnBrk="1" hangingPunct="1">
              <a:lnSpc>
                <a:spcPct val="90000"/>
              </a:lnSpc>
              <a:spcBef>
                <a:spcPct val="0"/>
              </a:spcBef>
              <a:buClrTx/>
              <a:buNone/>
            </a:pPr>
            <a:r>
              <a:rPr lang="en-US" altLang="en-US" sz="2800" dirty="0">
                <a:cs typeface="Arial" panose="020B0604020202020204" pitchFamily="34" charset="0"/>
              </a:rPr>
              <a:t> </a:t>
            </a:r>
            <a:endParaRPr lang="en-US" altLang="en-US" sz="2800" dirty="0"/>
          </a:p>
          <a:p>
            <a:pPr eaLnBrk="1" hangingPunct="1">
              <a:lnSpc>
                <a:spcPct val="90000"/>
              </a:lnSpc>
              <a:spcBef>
                <a:spcPct val="0"/>
              </a:spcBef>
              <a:buClrTx/>
              <a:buFont typeface="Arial" panose="020B0604020202020204" pitchFamily="34" charset="0"/>
              <a:buChar char="•"/>
            </a:pPr>
            <a:r>
              <a:rPr lang="en-US" altLang="en-US" sz="2800" dirty="0"/>
              <a:t>Employer coverage is primary</a:t>
            </a:r>
          </a:p>
          <a:p>
            <a:pPr eaLnBrk="1" hangingPunct="1">
              <a:lnSpc>
                <a:spcPct val="90000"/>
              </a:lnSpc>
              <a:spcBef>
                <a:spcPct val="0"/>
              </a:spcBef>
              <a:buClrTx/>
              <a:buFont typeface="Arial" panose="020B0604020202020204" pitchFamily="34" charset="0"/>
              <a:buChar char="•"/>
            </a:pPr>
            <a:endParaRPr lang="en-US" altLang="en-US" sz="2800" dirty="0"/>
          </a:p>
          <a:p>
            <a:pPr eaLnBrk="1" hangingPunct="1">
              <a:lnSpc>
                <a:spcPct val="90000"/>
              </a:lnSpc>
              <a:spcBef>
                <a:spcPct val="0"/>
              </a:spcBef>
              <a:buClrTx/>
              <a:buFont typeface="Arial" panose="020B0604020202020204" pitchFamily="34" charset="0"/>
              <a:buChar char="•"/>
            </a:pPr>
            <a:r>
              <a:rPr lang="en-US" altLang="en-US" sz="2800" dirty="0"/>
              <a:t>Delay Medicare Part B without penalty</a:t>
            </a:r>
          </a:p>
          <a:p>
            <a:pPr eaLnBrk="1" hangingPunct="1">
              <a:lnSpc>
                <a:spcPct val="90000"/>
              </a:lnSpc>
              <a:spcBef>
                <a:spcPct val="0"/>
              </a:spcBef>
              <a:buClrTx/>
              <a:buFont typeface="Arial" panose="020B0604020202020204" pitchFamily="34" charset="0"/>
              <a:buChar char="•"/>
            </a:pPr>
            <a:endParaRPr lang="en-US" altLang="en-US" sz="2800" dirty="0"/>
          </a:p>
          <a:p>
            <a:pPr eaLnBrk="1" hangingPunct="1">
              <a:lnSpc>
                <a:spcPct val="90000"/>
              </a:lnSpc>
              <a:spcBef>
                <a:spcPct val="0"/>
              </a:spcBef>
              <a:buClrTx/>
              <a:buFont typeface="Arial" panose="020B0604020202020204" pitchFamily="34" charset="0"/>
              <a:buChar char="•"/>
            </a:pPr>
            <a:r>
              <a:rPr lang="en-US" altLang="en-US" sz="2800" dirty="0"/>
              <a:t>Keep evidence of coverage</a:t>
            </a:r>
            <a:r>
              <a:rPr lang="en-US" altLang="en-US" sz="2800" b="1" dirty="0"/>
              <a:t> </a:t>
            </a:r>
          </a:p>
          <a:p>
            <a:pPr marL="457200" indent="-457200" eaLnBrk="1" hangingPunct="1">
              <a:lnSpc>
                <a:spcPct val="90000"/>
              </a:lnSpc>
              <a:spcBef>
                <a:spcPct val="0"/>
              </a:spcBef>
            </a:pPr>
            <a:endParaRPr lang="en-US" altLang="en-US" sz="1200" dirty="0"/>
          </a:p>
          <a:p>
            <a:pPr marL="457200" indent="-457200" eaLnBrk="1" hangingPunct="1">
              <a:lnSpc>
                <a:spcPct val="90000"/>
              </a:lnSpc>
              <a:spcBef>
                <a:spcPct val="0"/>
              </a:spcBef>
            </a:pPr>
            <a:endParaRPr lang="en-US" altLang="en-US" sz="1200" dirty="0"/>
          </a:p>
          <a:p>
            <a:pPr marL="1033463" lvl="1" indent="-404813" eaLnBrk="1" hangingPunct="1">
              <a:lnSpc>
                <a:spcPct val="90000"/>
              </a:lnSpc>
              <a:spcBef>
                <a:spcPct val="0"/>
              </a:spcBef>
            </a:pPr>
            <a:endParaRPr lang="en-US" altLang="en-US" sz="1200" dirty="0"/>
          </a:p>
          <a:p>
            <a:pPr marL="457200" indent="-457200" eaLnBrk="1" hangingPunct="1">
              <a:lnSpc>
                <a:spcPct val="90000"/>
              </a:lnSpc>
              <a:spcBef>
                <a:spcPct val="0"/>
              </a:spcBef>
              <a:buFont typeface="Wingdings" panose="05000000000000000000" pitchFamily="2" charset="2"/>
              <a:buNone/>
            </a:pPr>
            <a:r>
              <a:rPr lang="en-US" altLang="en-US" sz="2800" dirty="0">
                <a:solidFill>
                  <a:srgbClr val="FF0000"/>
                </a:solidFill>
              </a:rPr>
              <a:t>  </a:t>
            </a:r>
            <a:r>
              <a:rPr lang="en-US" altLang="en-US" sz="2800" dirty="0">
                <a:solidFill>
                  <a:schemeClr val="tx2"/>
                </a:solidFill>
              </a:rPr>
              <a:t> </a:t>
            </a:r>
            <a:endParaRPr lang="en-US" altLang="en-US" sz="2400" dirty="0">
              <a:solidFill>
                <a:schemeClr val="tx2"/>
              </a:solidFill>
              <a:cs typeface="Arial" panose="020B0604020202020204" pitchFamily="34" charset="0"/>
            </a:endParaRPr>
          </a:p>
        </p:txBody>
      </p:sp>
    </p:spTree>
    <p:extLst>
      <p:ext uri="{BB962C8B-B14F-4D97-AF65-F5344CB8AC3E}">
        <p14:creationId xmlns:p14="http://schemas.microsoft.com/office/powerpoint/2010/main" val="301869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5106" y="585916"/>
            <a:ext cx="8458200" cy="685800"/>
          </a:xfrm>
          <a:noFill/>
        </p:spPr>
        <p:txBody>
          <a:bodyPr>
            <a:noAutofit/>
          </a:bodyPr>
          <a:lstStyle/>
          <a:p>
            <a:pPr algn="ctr" eaLnBrk="1" hangingPunct="1"/>
            <a:r>
              <a:rPr lang="en-US" altLang="en-US" sz="4400" dirty="0">
                <a:latin typeface="Arial" panose="020B0604020202020204" pitchFamily="34" charset="0"/>
              </a:rPr>
              <a:t>Are You Medicare-eligible </a:t>
            </a:r>
            <a:r>
              <a:rPr lang="en-US" altLang="en-US" sz="4400" i="1" dirty="0">
                <a:latin typeface="Arial" panose="020B0604020202020204" pitchFamily="34" charset="0"/>
              </a:rPr>
              <a:t>&amp; Y</a:t>
            </a:r>
            <a:r>
              <a:rPr lang="en-US" altLang="en-US" sz="4400" dirty="0">
                <a:latin typeface="Arial" panose="020B0604020202020204" pitchFamily="34" charset="0"/>
              </a:rPr>
              <a:t>ou Or Your Spouse Work?</a:t>
            </a:r>
          </a:p>
        </p:txBody>
      </p:sp>
      <p:sp>
        <p:nvSpPr>
          <p:cNvPr id="33795" name="Rectangle 3"/>
          <p:cNvSpPr>
            <a:spLocks noGrp="1" noChangeArrowheads="1"/>
          </p:cNvSpPr>
          <p:nvPr>
            <p:ph type="body" sz="half" idx="1"/>
          </p:nvPr>
        </p:nvSpPr>
        <p:spPr>
          <a:xfrm>
            <a:off x="506412" y="1777314"/>
            <a:ext cx="7875588" cy="4495800"/>
          </a:xfrm>
        </p:spPr>
        <p:txBody>
          <a:bodyPr>
            <a:normAutofit/>
          </a:bodyPr>
          <a:lstStyle/>
          <a:p>
            <a:pPr marL="395288" indent="-395288" eaLnBrk="1" hangingPunct="1">
              <a:spcBef>
                <a:spcPct val="0"/>
              </a:spcBef>
            </a:pPr>
            <a:endParaRPr lang="en-US" altLang="en-US" sz="1400" b="1" dirty="0"/>
          </a:p>
          <a:p>
            <a:pPr marL="395288" indent="-395288" algn="ctr" eaLnBrk="1" hangingPunct="1">
              <a:spcBef>
                <a:spcPct val="0"/>
              </a:spcBef>
              <a:buFont typeface="Wingdings" panose="05000000000000000000" pitchFamily="2" charset="2"/>
              <a:buNone/>
            </a:pPr>
            <a:r>
              <a:rPr lang="en-US" altLang="en-US" sz="3200" u="sng" dirty="0">
                <a:cs typeface="Arial" panose="020B0604020202020204" pitchFamily="34" charset="0"/>
              </a:rPr>
              <a:t>Employer has fewer than 20 employees</a:t>
            </a:r>
          </a:p>
          <a:p>
            <a:pPr marL="395288" indent="-395288" algn="ctr" eaLnBrk="1" hangingPunct="1">
              <a:spcBef>
                <a:spcPct val="0"/>
              </a:spcBef>
              <a:buFont typeface="Wingdings" panose="05000000000000000000" pitchFamily="2" charset="2"/>
              <a:buNone/>
            </a:pPr>
            <a:endParaRPr lang="en-US" altLang="en-US" sz="2400" dirty="0">
              <a:latin typeface="Arial" panose="020B0604020202020204" pitchFamily="34" charset="0"/>
              <a:cs typeface="Arial" panose="020B0604020202020204" pitchFamily="34" charset="0"/>
            </a:endParaRPr>
          </a:p>
          <a:p>
            <a:pPr eaLnBrk="1" hangingPunct="1">
              <a:spcBef>
                <a:spcPct val="0"/>
              </a:spcBef>
              <a:spcAft>
                <a:spcPct val="60000"/>
              </a:spcAft>
              <a:buClrTx/>
              <a:buFont typeface="Arial" panose="020B0604020202020204" pitchFamily="34" charset="0"/>
              <a:buChar char="•"/>
            </a:pPr>
            <a:r>
              <a:rPr lang="en-US" altLang="en-US" sz="2800" dirty="0">
                <a:cs typeface="Arial" panose="020B0604020202020204" pitchFamily="34" charset="0"/>
              </a:rPr>
              <a:t>Employer can offer anything or nothing</a:t>
            </a:r>
          </a:p>
          <a:p>
            <a:pPr eaLnBrk="1" hangingPunct="1">
              <a:spcBef>
                <a:spcPct val="0"/>
              </a:spcBef>
              <a:spcAft>
                <a:spcPct val="60000"/>
              </a:spcAft>
              <a:buClrTx/>
              <a:buFont typeface="Arial" panose="020B0604020202020204" pitchFamily="34" charset="0"/>
              <a:buChar char="•"/>
            </a:pPr>
            <a:r>
              <a:rPr lang="en-US" altLang="en-US" sz="2800" dirty="0">
                <a:cs typeface="Arial" panose="020B0604020202020204" pitchFamily="34" charset="0"/>
              </a:rPr>
              <a:t>Employer may pay primary or secondary to Medicare</a:t>
            </a:r>
          </a:p>
          <a:p>
            <a:pPr>
              <a:spcBef>
                <a:spcPct val="0"/>
              </a:spcBef>
              <a:spcAft>
                <a:spcPct val="60000"/>
              </a:spcAft>
              <a:buClrTx/>
              <a:buFont typeface="Arial" panose="020B0604020202020204" pitchFamily="34" charset="0"/>
              <a:buChar char="•"/>
            </a:pPr>
            <a:r>
              <a:rPr lang="en-US" altLang="en-US" sz="2800" dirty="0">
                <a:cs typeface="Arial" panose="020B0604020202020204" pitchFamily="34" charset="0"/>
              </a:rPr>
              <a:t>Employer continues insurance, you can delay Medicare enrollment without penalty</a:t>
            </a:r>
          </a:p>
        </p:txBody>
      </p:sp>
    </p:spTree>
    <p:extLst>
      <p:ext uri="{BB962C8B-B14F-4D97-AF65-F5344CB8AC3E}">
        <p14:creationId xmlns:p14="http://schemas.microsoft.com/office/powerpoint/2010/main" val="1294360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6"/>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elcome to Medicare&amp;quot;&quot;/&gt;&lt;property id=&quot;20307&quot; value=&quot;256&quot;/&gt;&lt;/object&gt;&lt;object type=&quot;3&quot; unique_id=&quot;10004&quot;&gt;&lt;property id=&quot;20148&quot; value=&quot;5&quot;/&gt;&lt;property id=&quot;20300&quot; value=&quot;Slide 2 - &amp;quot;What Is SHIIP?&amp;quot;&quot;/&gt;&lt;property id=&quot;20307&quot; value=&quot;264&quot;/&gt;&lt;/object&gt;&lt;object type=&quot;3&quot; unique_id=&quot;10005&quot;&gt;&lt;property id=&quot;20148&quot; value=&quot;5&quot;/&gt;&lt;property id=&quot;20300&quot; value=&quot;Slide 4 - &amp;quot;Today We Will Cover &amp;quot;&quot;/&gt;&lt;property id=&quot;20307&quot; value=&quot;265&quot;/&gt;&lt;/object&gt;&lt;object type=&quot;3&quot; unique_id=&quot;10006&quot;&gt;&lt;property id=&quot;20148&quot; value=&quot;5&quot;/&gt;&lt;property id=&quot;20300&quot; value=&quot;Slide 5 - &amp;quot;What should I do?  Should I enroll in Medicare?&amp;quot;&quot;/&gt;&lt;property id=&quot;20307&quot; value=&quot;328&quot;/&gt;&lt;/object&gt;&lt;object type=&quot;3&quot; unique_id=&quot;10007&quot;&gt;&lt;property id=&quot;20148&quot; value=&quot;5&quot;/&gt;&lt;property id=&quot;20300&quot; value=&quot;Slide 6 - &amp;quot;I’m turning 65- will be retired &amp;quot;&quot;/&gt;&lt;property id=&quot;20307&quot; value=&quot;267&quot;/&gt;&lt;/object&gt;&lt;object type=&quot;3&quot; unique_id=&quot;10008&quot;&gt;&lt;property id=&quot;20148&quot; value=&quot;5&quot;/&gt;&lt;property id=&quot;20300&quot; value=&quot;Slide 7 - &amp;quot;I will work past age 65 &amp;quot;&quot;/&gt;&lt;property id=&quot;20307&quot; value=&quot;268&quot;/&gt;&lt;/object&gt;&lt;object type=&quot;3&quot; unique_id=&quot;10009&quot;&gt;&lt;property id=&quot;20148&quot; value=&quot;5&quot;/&gt;&lt;property id=&quot;20300&quot; value=&quot;Slide 8 - &amp;quot;Are You Medicare-eligible &amp;amp; You Or Your Spouse Work?&amp;quot;&quot;/&gt;&lt;property id=&quot;20307&quot; value=&quot;269&quot;/&gt;&lt;/object&gt;&lt;object type=&quot;3&quot; unique_id=&quot;10010&quot;&gt;&lt;property id=&quot;20148&quot; value=&quot;5&quot;/&gt;&lt;property id=&quot;20300&quot; value=&quot;Slide 9 - &amp;quot;Are You Medicare-eligible &amp;amp; You Or Your Spouse Work?&amp;quot;&quot;/&gt;&lt;property id=&quot;20307&quot; value=&quot;270&quot;/&gt;&lt;/object&gt;&lt;object type=&quot;3&quot; unique_id=&quot;10011&quot;&gt;&lt;property id=&quot;20148&quot; value=&quot;5&quot;/&gt;&lt;property id=&quot;20300&quot; value=&quot;Slide 10 - &amp;quot;Should I Delay Enrolling In Part A While Working? &amp;quot;&quot;/&gt;&lt;property id=&quot;20307&quot; value=&quot;271&quot;/&gt;&lt;/object&gt;&lt;object type=&quot;3&quot; unique_id=&quot;10012&quot;&gt;&lt;property id=&quot;20148&quot; value=&quot;5&quot;/&gt;&lt;property id=&quot;20300&quot; value=&quot;Slide 11&quot;/&gt;&lt;property id=&quot;20307&quot; value=&quot;272&quot;/&gt;&lt;/object&gt;&lt;object type=&quot;3&quot; unique_id=&quot;10013&quot;&gt;&lt;property id=&quot;20148&quot; value=&quot;5&quot;/&gt;&lt;property id=&quot;20300&quot; value=&quot;Slide 12 - &amp;quot;When You Retire&amp;quot;&quot;/&gt;&lt;property id=&quot;20307&quot; value=&quot;273&quot;/&gt;&lt;/object&gt;&lt;object type=&quot;3&quot; unique_id=&quot;10014&quot;&gt;&lt;property id=&quot;20148&quot; value=&quot;5&quot;/&gt;&lt;property id=&quot;20300&quot; value=&quot;Slide 13 - &amp;quot;If You Delay Enrolling In Medicare&amp;quot;&quot;/&gt;&lt;property id=&quot;20307&quot; value=&quot;274&quot;/&gt;&lt;/object&gt;&lt;object type=&quot;3&quot; unique_id=&quot;10015&quot;&gt;&lt;property id=&quot;20148&quot; value=&quot;5&quot;/&gt;&lt;property id=&quot;20300&quot; value=&quot;Slide 14 - &amp;quot;How To Enroll In Medicare&amp;quot;&quot;/&gt;&lt;property id=&quot;20307&quot; value=&quot;275&quot;/&gt;&lt;/object&gt;&lt;object type=&quot;3&quot; unique_id=&quot;10016&quot;&gt;&lt;property id=&quot;20148&quot; value=&quot;5&quot;/&gt;&lt;property id=&quot;20300&quot; value=&quot;Slide 15 - &amp;quot;When To Enroll In Medicare Parts A &amp;amp; B   &amp;quot;&quot;/&gt;&lt;property id=&quot;20307&quot; value=&quot;276&quot;/&gt;&lt;/object&gt;&lt;object type=&quot;3&quot; unique_id=&quot;10017&quot;&gt;&lt;property id=&quot;20148&quot; value=&quot;5&quot;/&gt;&lt;property id=&quot;20300&quot; value=&quot;Slide 16 - &amp;quot;What If You Don’t Enroll In Part B&amp;quot;&quot;/&gt;&lt;property id=&quot;20307&quot; value=&quot;277&quot;/&gt;&lt;/object&gt;&lt;object type=&quot;3&quot; unique_id=&quot;10018&quot;&gt;&lt;property id=&quot;20148&quot; value=&quot;5&quot;/&gt;&lt;property id=&quot;20300&quot; value=&quot;Slide 17&quot;/&gt;&lt;property id=&quot;20307&quot; value=&quot;278&quot;/&gt;&lt;/object&gt;&lt;object type=&quot;3&quot; unique_id=&quot;10019&quot;&gt;&lt;property id=&quot;20148&quot; value=&quot;5&quot;/&gt;&lt;property id=&quot;20300&quot; value=&quot;Slide 18&quot;/&gt;&lt;property id=&quot;20307&quot; value=&quot;279&quot;/&gt;&lt;/object&gt;&lt;object type=&quot;3&quot; unique_id=&quot;10020&quot;&gt;&lt;property id=&quot;20148&quot; value=&quot;5&quot;/&gt;&lt;property id=&quot;20300&quot; value=&quot;Slide 19 - &amp;quot;Cost Of Enrolling In Medicare Part A &amp;quot;&quot;/&gt;&lt;property id=&quot;20307&quot; value=&quot;280&quot;/&gt;&lt;/object&gt;&lt;object type=&quot;3&quot; unique_id=&quot;10021&quot;&gt;&lt;property id=&quot;20148&quot; value=&quot;5&quot;/&gt;&lt;property id=&quot;20300&quot; value=&quot;Slide 20 - &amp;quot; Part A Inpatient - What You Pay&amp;quot;&quot;/&gt;&lt;property id=&quot;20307&quot; value=&quot;281&quot;/&gt;&lt;/object&gt;&lt;object type=&quot;3&quot; unique_id=&quot;10022&quot;&gt;&lt;property id=&quot;20148&quot; value=&quot;5&quot;/&gt;&lt;property id=&quot;20300&quot; value=&quot;Slide 21 - &amp;quot;Inpatient Hospital &amp;amp; SNF  Benefit Period&amp;quot;&quot;/&gt;&lt;property id=&quot;20307&quot; value=&quot;282&quot;/&gt;&lt;/object&gt;&lt;object type=&quot;3&quot; unique_id=&quot;10023&quot;&gt;&lt;property id=&quot;20148&quot; value=&quot;5&quot;/&gt;&lt;property id=&quot;20300&quot; value=&quot;Slide 22 - &amp;quot;Skilled Nursing Facility Care - What You Pay&amp;quot;&quot;/&gt;&lt;property id=&quot;20307&quot; value=&quot;283&quot;/&gt;&lt;/object&gt;&lt;object type=&quot;3&quot; unique_id=&quot;10024&quot;&gt;&lt;property id=&quot;20148&quot; value=&quot;5&quot;/&gt;&lt;property id=&quot;20300&quot; value=&quot;Slide 23 - &amp;quot;Home Health Care - What You Pay&amp;quot;&quot;/&gt;&lt;property id=&quot;20307&quot; value=&quot;284&quot;/&gt;&lt;/object&gt;&lt;object type=&quot;3&quot; unique_id=&quot;10025&quot;&gt;&lt;property id=&quot;20148&quot; value=&quot;5&quot;/&gt;&lt;property id=&quot;20300&quot; value=&quot;Slide 24 - &amp;quot;Hospice Services &amp;quot;&quot;/&gt;&lt;property id=&quot;20307&quot; value=&quot;285&quot;/&gt;&lt;/object&gt;&lt;object type=&quot;3&quot; unique_id=&quot;10026&quot;&gt;&lt;property id=&quot;20148&quot; value=&quot;5&quot;/&gt;&lt;property id=&quot;20300&quot; value=&quot;Slide 25&quot;/&gt;&lt;property id=&quot;20307&quot; value=&quot;286&quot;/&gt;&lt;/object&gt;&lt;object type=&quot;3&quot; unique_id=&quot;10027&quot;&gt;&lt;property id=&quot;20148&quot; value=&quot;5&quot;/&gt;&lt;property id=&quot;20300&quot; value=&quot;Slide 26 - &amp;quot;Cost Of Enrolling In Medicare Part B &amp;quot;&quot;/&gt;&lt;property id=&quot;20307&quot; value=&quot;287&quot;/&gt;&lt;/object&gt;&lt;object type=&quot;3&quot; unique_id=&quot;10028&quot;&gt;&lt;property id=&quot;20148&quot; value=&quot;5&quot;/&gt;&lt;property id=&quot;20300&quot; value=&quot;Slide 27 - &amp;quot;How Do I Pay The Part B Premium?&amp;quot;&quot;/&gt;&lt;property id=&quot;20307&quot; value=&quot;288&quot;/&gt;&lt;/object&gt;&lt;object type=&quot;3&quot; unique_id=&quot;10029&quot;&gt;&lt;property id=&quot;20148&quot; value=&quot;5&quot;/&gt;&lt;property id=&quot;20300&quot; value=&quot;Slide 28&quot;/&gt;&lt;property id=&quot;20307&quot; value=&quot;289&quot;/&gt;&lt;/object&gt;&lt;object type=&quot;3&quot; unique_id=&quot;10030&quot;&gt;&lt;property id=&quot;20148&quot; value=&quot;5&quot;/&gt;&lt;property id=&quot;20300&quot; value=&quot;Slide 29 - &amp;quot;Medicare Part B - Claims&amp;quot;&quot;/&gt;&lt;property id=&quot;20307&quot; value=&quot;290&quot;/&gt;&lt;/object&gt;&lt;object type=&quot;3&quot; unique_id=&quot;10031&quot;&gt;&lt;property id=&quot;20148&quot; value=&quot;5&quot;/&gt;&lt;property id=&quot;20300&quot; value=&quot;Slide 30 - &amp;quot;Medicare Covers Preventive Services&amp;quot;&quot;/&gt;&lt;property id=&quot;20307&quot; value=&quot;291&quot;/&gt;&lt;/object&gt;&lt;object type=&quot;3&quot; unique_id=&quot;10032&quot;&gt;&lt;property id=&quot;20148&quot; value=&quot;5&quot;/&gt;&lt;property id=&quot;20300&quot; value=&quot;Slide 31 - &amp;quot;Help Paying For Medicare Costs&amp;quot;&quot;/&gt;&lt;property id=&quot;20307&quot; value=&quot;292&quot;/&gt;&lt;/object&gt;&lt;object type=&quot;3&quot; unique_id=&quot;10033&quot;&gt;&lt;property id=&quot;20148&quot; value=&quot;5&quot;/&gt;&lt;property id=&quot;20300&quot; value=&quot;Slide 32 - &amp;quot;Your Medicare Coverage Choices&amp;quot;&quot;/&gt;&lt;property id=&quot;20307&quot; value=&quot;293&quot;/&gt;&lt;/object&gt;&lt;object type=&quot;3&quot; unique_id=&quot;10034&quot;&gt;&lt;property id=&quot;20148&quot; value=&quot;5&quot;/&gt;&lt;property id=&quot;20300&quot; value=&quot;Slide 33 - &amp;quot;Original Medicare&amp;quot;&quot;/&gt;&lt;property id=&quot;20307&quot; value=&quot;294&quot;/&gt;&lt;/object&gt;&lt;object type=&quot;3&quot; unique_id=&quot;10035&quot;&gt;&lt;property id=&quot;20148&quot; value=&quot;5&quot;/&gt;&lt;property id=&quot;20300&quot; value=&quot;Slide 34 - &amp;quot; Supplemental Insurance Choices&amp;quot;&quot;/&gt;&lt;property id=&quot;20307&quot; value=&quot;295&quot;/&gt;&lt;/object&gt;&lt;object type=&quot;3&quot; unique_id=&quot;10036&quot;&gt;&lt;property id=&quot;20148&quot; value=&quot;5&quot;/&gt;&lt;property id=&quot;20300&quot; value=&quot;Slide 35 - &amp;quot;Medicare Supplement Insurance&amp;quot;&quot;/&gt;&lt;property id=&quot;20307&quot; value=&quot;296&quot;/&gt;&lt;/object&gt;&lt;object type=&quot;3&quot; unique_id=&quot;10037&quot;&gt;&lt;property id=&quot;20148&quot; value=&quot;5&quot;/&gt;&lt;property id=&quot;20300&quot; value=&quot;Slide 36 - &amp;quot;Standard Plans -- 10 Benefit Packages&amp;quot;&quot;/&gt;&lt;property id=&quot;20307&quot; value=&quot;297&quot;/&gt;&lt;/object&gt;&lt;object type=&quot;3&quot; unique_id=&quot;10038&quot;&gt;&lt;property id=&quot;20148&quot; value=&quot;5&quot;/&gt;&lt;property id=&quot;20300&quot; value=&quot;Slide 37 - &amp;quot;Standard Plans- 10 Benefit Packages&amp;quot;&quot;/&gt;&lt;property id=&quot;20307&quot; value=&quot;298&quot;/&gt;&lt;/object&gt;&lt;object type=&quot;3&quot; unique_id=&quot;10039&quot;&gt;&lt;property id=&quot;20148&quot; value=&quot;5&quot;/&gt;&lt;property id=&quot;20300&quot; value=&quot;Slide 38 - &amp;quot;How much does a Medicare Supplement cost?&amp;quot;&quot;/&gt;&lt;property id=&quot;20307&quot; value=&quot;299&quot;/&gt;&lt;/object&gt;&lt;object type=&quot;3&quot; unique_id=&quot;10040&quot;&gt;&lt;property id=&quot;20148&quot; value=&quot;5&quot;/&gt;&lt;property id=&quot;20300&quot; value=&quot;Slide 39 - &amp;quot;Guaranteed Issue - Open Enrollment&amp;quot;&quot;/&gt;&lt;property id=&quot;20307&quot; value=&quot;300&quot;/&gt;&lt;/object&gt;&lt;object type=&quot;3&quot; unique_id=&quot;10041&quot;&gt;&lt;property id=&quot;20148&quot; value=&quot;5&quot;/&gt;&lt;property id=&quot;20300&quot; value=&quot;Slide 40 - &amp;quot;Pre-Existing Conditions&amp;quot;&quot;/&gt;&lt;property id=&quot;20307&quot; value=&quot;301&quot;/&gt;&lt;/object&gt;&lt;object type=&quot;3&quot; unique_id=&quot;10042&quot;&gt;&lt;property id=&quot;20148&quot; value=&quot;5&quot;/&gt;&lt;property id=&quot;20300&quot; value=&quot;Slide 41 - &amp;quot;Employer Retiree Health Plans &amp;quot;&quot;/&gt;&lt;property id=&quot;20307&quot; value=&quot;302&quot;/&gt;&lt;/object&gt;&lt;object type=&quot;3&quot; unique_id=&quot;10043&quot;&gt;&lt;property id=&quot;20148&quot; value=&quot;5&quot;/&gt;&lt;property id=&quot;20300&quot; value=&quot;Slide 42 - &amp;quot;Prescription Drug Coverage Choices&amp;quot;&quot;/&gt;&lt;property id=&quot;20307&quot; value=&quot;303&quot;/&gt;&lt;/object&gt;&lt;object type=&quot;3&quot; unique_id=&quot;10044&quot;&gt;&lt;property id=&quot;20148&quot; value=&quot;5&quot;/&gt;&lt;property id=&quot;20300&quot; value=&quot;Slide 43 - &amp;quot;Medicare Part D&amp;quot;&quot;/&gt;&lt;property id=&quot;20307&quot; value=&quot;304&quot;/&gt;&lt;/object&gt;&lt;object type=&quot;3&quot; unique_id=&quot;10045&quot;&gt;&lt;property id=&quot;20148&quot; value=&quot;5&quot;/&gt;&lt;property id=&quot;20300&quot; value=&quot;Slide 44 - &amp;quot;What Is “Creditable Coverage” ?&amp;quot;&quot;/&gt;&lt;property id=&quot;20307&quot; value=&quot;305&quot;/&gt;&lt;/object&gt;&lt;object type=&quot;3&quot; unique_id=&quot;10046&quot;&gt;&lt;property id=&quot;20148&quot; value=&quot;5&quot;/&gt;&lt;property id=&quot;20300&quot; value=&quot;Slide 45 - &amp;quot;Creditable Coverage Notice&amp;quot;&quot;/&gt;&lt;property id=&quot;20307&quot; value=&quot;306&quot;/&gt;&lt;/object&gt;&lt;object type=&quot;3&quot; unique_id=&quot;10047&quot;&gt;&lt;property id=&quot;20148&quot; value=&quot;5&quot;/&gt;&lt;property id=&quot;20300&quot; value=&quot;Slide 46 - &amp;quot;What Is The Late Enrollment Penalty?&amp;quot;&quot;/&gt;&lt;property id=&quot;20307&quot; value=&quot;307&quot;/&gt;&lt;/object&gt;&lt;object type=&quot;3&quot; unique_id=&quot;10048&quot;&gt;&lt;property id=&quot;20148&quot; value=&quot;5&quot;/&gt;&lt;property id=&quot;20300&quot; value=&quot;Slide 47 - &amp;quot;When Can You Enroll In A Prescription Drug Plan?&amp;quot;&quot;/&gt;&lt;property id=&quot;20307&quot; value=&quot;308&quot;/&gt;&lt;/object&gt;&lt;object type=&quot;3&quot; unique_id=&quot;10049&quot;&gt;&lt;property id=&quot;20148&quot; value=&quot;5&quot;/&gt;&lt;property id=&quot;20300&quot; value=&quot;Slide 48&quot;/&gt;&lt;property id=&quot;20307&quot; value=&quot;309&quot;/&gt;&lt;/object&gt;&lt;object type=&quot;3&quot; unique_id=&quot;10050&quot;&gt;&lt;property id=&quot;20148&quot; value=&quot;5&quot;/&gt;&lt;property id=&quot;20300&quot; value=&quot;Slide 49 - &amp;quot;Special Considerations For Worker Or Spouse &amp;quot;&quot;/&gt;&lt;property id=&quot;20307&quot; value=&quot;310&quot;/&gt;&lt;/object&gt;&lt;object type=&quot;3&quot; unique_id=&quot;10051&quot;&gt;&lt;property id=&quot;20148&quot; value=&quot;5&quot;/&gt;&lt;property id=&quot;20300&quot; value=&quot;Slide 50 - &amp;quot;Comparing Part D Plans&amp;quot;&quot;/&gt;&lt;property id=&quot;20307&quot; value=&quot;311&quot;/&gt;&lt;/object&gt;&lt;object type=&quot;3&quot; unique_id=&quot;10052&quot;&gt;&lt;property id=&quot;20148&quot; value=&quot;5&quot;/&gt;&lt;property id=&quot;20300&quot; value=&quot;Slide 51 - &amp;quot;Part D Premiums&amp;quot;&quot;/&gt;&lt;property id=&quot;20307&quot; value=&quot;312&quot;/&gt;&lt;/object&gt;&lt;object type=&quot;3&quot; unique_id=&quot;10053&quot;&gt;&lt;property id=&quot;20148&quot; value=&quot;5&quot;/&gt;&lt;property id=&quot;20300&quot; value=&quot;Slide 52 - &amp;quot;Qualify For “Extra Help” With Prescription Drug Costs &amp;quot;&quot;/&gt;&lt;property id=&quot;20307&quot; value=&quot;313&quot;/&gt;&lt;/object&gt;&lt;object type=&quot;3&quot; unique_id=&quot;10054&quot;&gt;&lt;property id=&quot;20148&quot; value=&quot;5&quot;/&gt;&lt;property id=&quot;20300&quot; value=&quot;Slide 53 - &amp;quot;How Do You Compare Plans?&amp;quot;&quot;/&gt;&lt;property id=&quot;20307&quot; value=&quot;314&quot;/&gt;&lt;/object&gt;&lt;object type=&quot;3&quot; unique_id=&quot;10055&quot;&gt;&lt;property id=&quot;20148&quot; value=&quot;5&quot;/&gt;&lt;property id=&quot;20300&quot; value=&quot;Slide 54 - &amp;quot;Your Medicare Coverage Choices&amp;quot;&quot;/&gt;&lt;property id=&quot;20307&quot; value=&quot;315&quot;/&gt;&lt;/object&gt;&lt;object type=&quot;3&quot; unique_id=&quot;10056&quot;&gt;&lt;property id=&quot;20148&quot; value=&quot;5&quot;/&gt;&lt;property id=&quot;20300&quot; value=&quot;Slide 55 - &amp;quot;Medicare Advantage - Eligibility&amp;quot;&quot;/&gt;&lt;property id=&quot;20307&quot; value=&quot;316&quot;/&gt;&lt;/object&gt;&lt;object type=&quot;3&quot; unique_id=&quot;10057&quot;&gt;&lt;property id=&quot;20148&quot; value=&quot;5&quot;/&gt;&lt;property id=&quot;20300&quot; value=&quot;Slide 56 - &amp;quot;Medicare Advantage - A Private Solution&amp;quot;&quot;/&gt;&lt;property id=&quot;20307&quot; value=&quot;317&quot;/&gt;&lt;/object&gt;&lt;object type=&quot;3&quot; unique_id=&quot;10058&quot;&gt;&lt;property id=&quot;20148&quot; value=&quot;5&quot;/&gt;&lt;property id=&quot;20300&quot; value=&quot;Slide 57 - &amp;quot;Medicare Advantage vs  Original Medicare&amp;quot;&quot;/&gt;&lt;property id=&quot;20307&quot; value=&quot;318&quot;/&gt;&lt;/object&gt;&lt;object type=&quot;3&quot; unique_id=&quot;10059&quot;&gt;&lt;property id=&quot;20148&quot; value=&quot;5&quot;/&gt;&lt;property id=&quot;20300&quot; value=&quot;Slide 58 - &amp;quot;Medicare Advantage Plans in Iowa &amp;quot;&quot;/&gt;&lt;property id=&quot;20307&quot; value=&quot;319&quot;/&gt;&lt;/object&gt;&lt;object type=&quot;3&quot; unique_id=&quot;10060&quot;&gt;&lt;property id=&quot;20148&quot; value=&quot;5&quot;/&gt;&lt;property id=&quot;20300&quot; value=&quot;Slide 59 - &amp;quot;When Can You Join or Change?&amp;quot;&quot;/&gt;&lt;property id=&quot;20307&quot; value=&quot;320&quot;/&gt;&lt;/object&gt;&lt;object type=&quot;3&quot; unique_id=&quot;10061&quot;&gt;&lt;property id=&quot;20148&quot; value=&quot;5&quot;/&gt;&lt;property id=&quot;20300&quot; value=&quot;Slide 60 - &amp;quot; “Trying Out” A Medicare Advantage Plan &amp;quot;&quot;/&gt;&lt;property id=&quot;20307&quot; value=&quot;321&quot;/&gt;&lt;/object&gt;&lt;object type=&quot;3&quot; unique_id=&quot;10062&quot;&gt;&lt;property id=&quot;20148&quot; value=&quot;5&quot;/&gt;&lt;property id=&quot;20300&quot; value=&quot;Slide 61 - &amp;quot;Medicare Cost Plans - another alternative&amp;quot;&quot;/&gt;&lt;property id=&quot;20307&quot; value=&quot;322&quot;/&gt;&lt;/object&gt;&lt;object type=&quot;3&quot; unique_id=&quot;10064&quot;&gt;&lt;property id=&quot;20148&quot; value=&quot;5&quot;/&gt;&lt;property id=&quot;20300&quot; value=&quot;Slide 62 - &amp;quot;Set up a Medicare Account&amp;quot;&quot;/&gt;&lt;property id=&quot;20307&quot; value=&quot;324&quot;/&gt;&lt;/object&gt;&lt;object type=&quot;3&quot; unique_id=&quot;10065&quot;&gt;&lt;property id=&quot;20148&quot; value=&quot;5&quot;/&gt;&lt;property id=&quot;20300&quot; value=&quot;Slide 63 - &amp;quot;Volunteering for SHIIP/ SMP &amp;quot;&quot;/&gt;&lt;property id=&quot;20307&quot; value=&quot;325&quot;/&gt;&lt;/object&gt;&lt;object type=&quot;3&quot; unique_id=&quot;10066&quot;&gt;&lt;property id=&quot;20148&quot; value=&quot;5&quot;/&gt;&lt;property id=&quot;20300&quot; value=&quot;Slide 64 - &amp;quot;Contacting SHIIP/ SMP &amp;quot;&quot;/&gt;&lt;property id=&quot;20307&quot; value=&quot;326&quot;/&gt;&lt;/object&gt;&lt;object type=&quot;3&quot; unique_id=&quot;10067&quot;&gt;&lt;property id=&quot;20148&quot; value=&quot;5&quot;/&gt;&lt;property id=&quot;20300&quot; value=&quot;Slide 65&quot;/&gt;&lt;property id=&quot;20307&quot; value=&quot;327&quot;/&gt;&lt;/object&gt;&lt;object type=&quot;3&quot; unique_id=&quot;10068&quot;&gt;&lt;property id=&quot;20148&quot; value=&quot;5&quot;/&gt;&lt;property id=&quot;20300&quot; value=&quot;Slide 66 - &amp;quot;Thank you!&amp;quot;&quot;/&gt;&lt;property id=&quot;20307&quot; value=&quot;262&quot;/&gt;&lt;/object&gt;&lt;object type=&quot;3&quot; unique_id=&quot;642722&quot;&gt;&lt;property id=&quot;20148&quot; value=&quot;5&quot;/&gt;&lt;property id=&quot;20300&quot; value=&quot;Slide 3 - &amp;quot; Protect Yourself &amp;amp; Medicare&amp;quot;&quot;/&gt;&lt;property id=&quot;20307&quot; value=&quot;329&quot;/&gt;&lt;/object&gt;&lt;/object&gt;&lt;object type=&quot;8&quot; unique_id=&quot;1013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HTML_SHAPEINFO" val="&lt;SlideThumbPath val=&quot;Slide46.PNG&quot;/&gt;"/>
  <p:tag name="GENSWF_SLIDE_UID" val="{612526E7-7A8D-4B3B-B534-1D056A0DFB85}:462"/>
  <p:tag name="PPSNARRATION" val="46,1829996320,S:\Training\New Volunteer\2021 Modules\WTM\Welcome_to_Medicare-Iowa 2022 webinar version KG Edits_pptx\Media.ppcx"/>
  <p:tag name="ISPRING_CUSTOM_TIMING_USED" val="1"/>
  <p:tag name="GENSWF_ADVANCE_TIME" val="23.184"/>
  <p:tag name="ISPRING_SLIDE_ID_2" val="{6132257B-7D4E-4419-AE9E-9AD856E2EBF8}"/>
  <p:tag name="TIMING" val="|2.403"/>
</p:tagLst>
</file>

<file path=ppt/tags/tag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S:\Training\New Volunteer\2021 Modules\WTM\data\asimages\{01F43666-B36B-4E4C-A83C-69116EE8DB9C}_46.png&quot;/&gt;&lt;left val=&quot;-12&quot;/&gt;&lt;top val=&quot;-52&quot;/&gt;&lt;width val=&quot;875&quot;/&gt;&lt;height val=&quot;188&quot;/&gt;&lt;hasText val=&quot;1&quot;/&gt;&lt;/Image&gt;&lt;/ThreeDShapeInfo&gt;"/>
  <p:tag name="PRESENTER_SHAPETEXTINFO" val="&lt;ShapeTextInfo&gt;&lt;TableIndex row=&quot;-1&quot; col=&quot;-1&quot;&gt;&lt;linesCount val=&quot;2&quot;/&gt;&lt;lineCharCount val=&quot;21&quot;/&gt;&lt;lineCharCount val=&quot;1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HIIP-SMP">
      <a:dk1>
        <a:srgbClr val="000000"/>
      </a:dk1>
      <a:lt1>
        <a:srgbClr val="FFFFFF"/>
      </a:lt1>
      <a:dk2>
        <a:srgbClr val="19226D"/>
      </a:dk2>
      <a:lt2>
        <a:srgbClr val="D1D3D3"/>
      </a:lt2>
      <a:accent1>
        <a:srgbClr val="19226D"/>
      </a:accent1>
      <a:accent2>
        <a:srgbClr val="11A8A8"/>
      </a:accent2>
      <a:accent3>
        <a:srgbClr val="D1D3D3"/>
      </a:accent3>
      <a:accent4>
        <a:srgbClr val="4D835E"/>
      </a:accent4>
      <a:accent5>
        <a:srgbClr val="FFC000"/>
      </a:accent5>
      <a:accent6>
        <a:srgbClr val="FF835E"/>
      </a:accent6>
      <a:hlink>
        <a:srgbClr val="19226D"/>
      </a:hlink>
      <a:folHlink>
        <a:srgbClr val="2B21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HIIP-PPT-Template-4-3" id="{9CD449B1-E0AC-43FC-B46A-191FC20E6CBE}" vid="{2681CCDB-AA49-4668-9FE9-E9FF580269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2526</TotalTime>
  <Words>11343</Words>
  <Application>Microsoft Office PowerPoint</Application>
  <PresentationFormat>On-screen Show (4:3)</PresentationFormat>
  <Paragraphs>960</Paragraphs>
  <Slides>67</Slides>
  <Notes>67</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Welcome to Medicare</vt:lpstr>
      <vt:lpstr>What Is SHIIP?</vt:lpstr>
      <vt:lpstr> Protect Yourself &amp; Medicare</vt:lpstr>
      <vt:lpstr>Today We Will Cover </vt:lpstr>
      <vt:lpstr>What should I do?  Should I enroll in Medicare?</vt:lpstr>
      <vt:lpstr>I’m turning 65- will be retired </vt:lpstr>
      <vt:lpstr>I will work past age 65 </vt:lpstr>
      <vt:lpstr>Are You Medicare-eligible &amp; You Or Your Spouse Work?</vt:lpstr>
      <vt:lpstr>Are You Medicare-eligible &amp; You Or Your Spouse Work?</vt:lpstr>
      <vt:lpstr>Should I Delay Enrolling In Part A While Working? </vt:lpstr>
      <vt:lpstr>PowerPoint Presentation</vt:lpstr>
      <vt:lpstr>When You Retire</vt:lpstr>
      <vt:lpstr>If You Delay Enrolling In Medicare</vt:lpstr>
      <vt:lpstr>How To Enroll In Medicare</vt:lpstr>
      <vt:lpstr>When To Enroll In Medicare Parts A &amp; B   </vt:lpstr>
      <vt:lpstr>What If You Don’t Enroll In Part B</vt:lpstr>
      <vt:lpstr>PowerPoint Presentation</vt:lpstr>
      <vt:lpstr>PowerPoint Presentation</vt:lpstr>
      <vt:lpstr>Cost Of Enrolling In Medicare Part A </vt:lpstr>
      <vt:lpstr> Part A Inpatient - What You Pay</vt:lpstr>
      <vt:lpstr>Inpatient Hospital &amp; SNF  Benefit Period</vt:lpstr>
      <vt:lpstr>Skilled Nursing Facility Care - What You Pay</vt:lpstr>
      <vt:lpstr>Home Health Care - What You Pay</vt:lpstr>
      <vt:lpstr>Hospice Services </vt:lpstr>
      <vt:lpstr>PowerPoint Presentation</vt:lpstr>
      <vt:lpstr>Cost Of Enrolling In Medicare Part B </vt:lpstr>
      <vt:lpstr>How Do I Pay The Part B Premium?</vt:lpstr>
      <vt:lpstr>PowerPoint Presentation</vt:lpstr>
      <vt:lpstr>Medicare Part B - Claims</vt:lpstr>
      <vt:lpstr>Medicare Covers Preventive Services</vt:lpstr>
      <vt:lpstr>Help Paying For Medicare Costs</vt:lpstr>
      <vt:lpstr>Your Medicare Coverage Choices</vt:lpstr>
      <vt:lpstr>Original Medicare</vt:lpstr>
      <vt:lpstr> Supplemental Insurance Choices</vt:lpstr>
      <vt:lpstr>Medicare Supplement Insurance</vt:lpstr>
      <vt:lpstr>Standard Plans -- 10 Benefit Packages</vt:lpstr>
      <vt:lpstr>Standard Plans- 10 Benefit Packages</vt:lpstr>
      <vt:lpstr>How much does a Medicare Supplement cost?</vt:lpstr>
      <vt:lpstr>Guaranteed Issue - Open Enrollment</vt:lpstr>
      <vt:lpstr>Pre-Existing Conditions</vt:lpstr>
      <vt:lpstr>Employer Retiree Health Plans </vt:lpstr>
      <vt:lpstr>Prescription Drug Coverage Choices</vt:lpstr>
      <vt:lpstr>Medicare Part D</vt:lpstr>
      <vt:lpstr>New in 2023</vt:lpstr>
      <vt:lpstr>What Is “Creditable Coverage” ?</vt:lpstr>
      <vt:lpstr>Creditable Coverage Notice</vt:lpstr>
      <vt:lpstr>What Is The Late Enrollment Penalty?</vt:lpstr>
      <vt:lpstr>When Can You Enroll In A Prescription Drug Plan?</vt:lpstr>
      <vt:lpstr>PowerPoint Presentation</vt:lpstr>
      <vt:lpstr>Special Considerations For Worker Or Spouse </vt:lpstr>
      <vt:lpstr>Comparing Part D Plans</vt:lpstr>
      <vt:lpstr>Part D Premiums</vt:lpstr>
      <vt:lpstr>Qualify For “Extra Help” With Prescription Drug Costs </vt:lpstr>
      <vt:lpstr>How Do You Compare Plans?</vt:lpstr>
      <vt:lpstr>Your Medicare Coverage Choices</vt:lpstr>
      <vt:lpstr>Medicare Advantage - Eligibility</vt:lpstr>
      <vt:lpstr>Medicare Advantage - A Private Solution</vt:lpstr>
      <vt:lpstr>Medicare Advantage vs  Original Medicare</vt:lpstr>
      <vt:lpstr>Medicare Advantage Plans in Iowa </vt:lpstr>
      <vt:lpstr>When Can You Join or Change?</vt:lpstr>
      <vt:lpstr> “Trying Out” A Medicare Advantage Plan </vt:lpstr>
      <vt:lpstr>Medicare Cost Plans - another alternative</vt:lpstr>
      <vt:lpstr>Set up a Medicare Account</vt:lpstr>
      <vt:lpstr>Volunteering for SHIIP/ SMP </vt:lpstr>
      <vt:lpstr>Contacting SHIIP/ SMP </vt:lpstr>
      <vt:lpstr>Please complete an evaluation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Microsoft Office User</dc:creator>
  <cp:lastModifiedBy>Bruce</cp:lastModifiedBy>
  <cp:revision>111</cp:revision>
  <cp:lastPrinted>2023-02-16T18:36:17Z</cp:lastPrinted>
  <dcterms:created xsi:type="dcterms:W3CDTF">2021-03-23T23:43:44Z</dcterms:created>
  <dcterms:modified xsi:type="dcterms:W3CDTF">2023-09-26T14:32:28Z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01D76FCF-FF4C-4865-A790-487886CC265A</vt:lpwstr>
  </property>
  <property fmtid="{D5CDD505-2E9C-101B-9397-08002B2CF9AE}" pid="3" name="ArticulatePath">
    <vt:lpwstr>Welcome_to_Medicare-Iowa 2021_v.3.31.21</vt:lpwstr>
  </property>
</Properties>
</file>